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74"/>
  </p:notesMasterIdLst>
  <p:handoutMasterIdLst>
    <p:handoutMasterId r:id="rId75"/>
  </p:handoutMasterIdLst>
  <p:sldIdLst>
    <p:sldId id="256" r:id="rId2"/>
    <p:sldId id="326" r:id="rId3"/>
    <p:sldId id="327" r:id="rId4"/>
    <p:sldId id="329" r:id="rId5"/>
    <p:sldId id="330" r:id="rId6"/>
    <p:sldId id="279" r:id="rId7"/>
    <p:sldId id="312" r:id="rId8"/>
    <p:sldId id="313" r:id="rId9"/>
    <p:sldId id="280" r:id="rId10"/>
    <p:sldId id="289" r:id="rId11"/>
    <p:sldId id="314" r:id="rId12"/>
    <p:sldId id="328" r:id="rId13"/>
    <p:sldId id="288" r:id="rId14"/>
    <p:sldId id="287" r:id="rId15"/>
    <p:sldId id="286" r:id="rId16"/>
    <p:sldId id="285" r:id="rId17"/>
    <p:sldId id="315" r:id="rId18"/>
    <p:sldId id="283" r:id="rId19"/>
    <p:sldId id="316" r:id="rId20"/>
    <p:sldId id="317" r:id="rId21"/>
    <p:sldId id="318" r:id="rId22"/>
    <p:sldId id="319" r:id="rId23"/>
    <p:sldId id="320" r:id="rId24"/>
    <p:sldId id="324" r:id="rId25"/>
    <p:sldId id="282" r:id="rId26"/>
    <p:sldId id="321" r:id="rId27"/>
    <p:sldId id="322" r:id="rId28"/>
    <p:sldId id="281" r:id="rId29"/>
    <p:sldId id="323" r:id="rId30"/>
    <p:sldId id="290" r:id="rId31"/>
    <p:sldId id="331" r:id="rId32"/>
    <p:sldId id="295" r:id="rId33"/>
    <p:sldId id="291" r:id="rId34"/>
    <p:sldId id="277" r:id="rId35"/>
    <p:sldId id="332" r:id="rId36"/>
    <p:sldId id="333" r:id="rId37"/>
    <p:sldId id="334" r:id="rId38"/>
    <p:sldId id="335" r:id="rId39"/>
    <p:sldId id="336" r:id="rId40"/>
    <p:sldId id="292" r:id="rId41"/>
    <p:sldId id="337" r:id="rId42"/>
    <p:sldId id="297" r:id="rId43"/>
    <p:sldId id="296" r:id="rId44"/>
    <p:sldId id="298" r:id="rId45"/>
    <p:sldId id="338" r:id="rId46"/>
    <p:sldId id="340" r:id="rId47"/>
    <p:sldId id="293" r:id="rId48"/>
    <p:sldId id="339" r:id="rId49"/>
    <p:sldId id="294" r:id="rId50"/>
    <p:sldId id="343" r:id="rId51"/>
    <p:sldId id="342" r:id="rId52"/>
    <p:sldId id="341" r:id="rId53"/>
    <p:sldId id="344" r:id="rId54"/>
    <p:sldId id="345" r:id="rId55"/>
    <p:sldId id="346" r:id="rId56"/>
    <p:sldId id="347" r:id="rId57"/>
    <p:sldId id="348" r:id="rId58"/>
    <p:sldId id="302" r:id="rId59"/>
    <p:sldId id="303" r:id="rId60"/>
    <p:sldId id="301" r:id="rId61"/>
    <p:sldId id="350" r:id="rId62"/>
    <p:sldId id="349" r:id="rId63"/>
    <p:sldId id="351" r:id="rId64"/>
    <p:sldId id="352" r:id="rId65"/>
    <p:sldId id="353" r:id="rId66"/>
    <p:sldId id="305" r:id="rId67"/>
    <p:sldId id="354" r:id="rId68"/>
    <p:sldId id="355" r:id="rId69"/>
    <p:sldId id="306" r:id="rId70"/>
    <p:sldId id="356" r:id="rId71"/>
    <p:sldId id="308" r:id="rId72"/>
    <p:sldId id="304"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D2B54C-63C4-6D48-870C-FA885B90CD55}" v="12" dt="2019-07-17T14:01:43.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3168"/>
  </p:normalViewPr>
  <p:slideViewPr>
    <p:cSldViewPr>
      <p:cViewPr>
        <p:scale>
          <a:sx n="110" d="100"/>
          <a:sy n="110" d="100"/>
        </p:scale>
        <p:origin x="616" y="-1224"/>
      </p:cViewPr>
      <p:guideLst>
        <p:guide orient="horz" pos="2160"/>
        <p:guide pos="2880"/>
      </p:guideLst>
    </p:cSldViewPr>
  </p:slideViewPr>
  <p:notesTextViewPr>
    <p:cViewPr>
      <p:scale>
        <a:sx n="1" d="1"/>
        <a:sy n="1" d="1"/>
      </p:scale>
      <p:origin x="0" y="0"/>
    </p:cViewPr>
  </p:notesTextViewPr>
  <p:notesViewPr>
    <p:cSldViewPr>
      <p:cViewPr varScale="1">
        <p:scale>
          <a:sx n="61" d="100"/>
          <a:sy n="61" d="100"/>
        </p:scale>
        <p:origin x="3320"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7/17/19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7T16:39:47.319"/>
    </inkml:context>
    <inkml:brush xml:id="br0">
      <inkml:brushProperty name="width" value="0.17143" units="cm"/>
      <inkml:brushProperty name="height" value="0.17143" units="cm"/>
      <inkml:brushProperty name="color" value="#849398"/>
    </inkml:brush>
    <inkml:brush xml:id="br1">
      <inkml:brushProperty name="width" value="0.17143" units="cm"/>
      <inkml:brushProperty name="height" value="0.17143" units="cm"/>
      <inkml:brushProperty name="color" value="#00A0D7"/>
    </inkml:brush>
  </inkml:definitions>
  <inkml:trace contextRef="#ctx0" brushRef="#br0">477 948 6574,'10'3'46,"1"-2"0,-2 0 293,2-1 0,-1-1-59,3 0 1,0-2-197,3-2 0,-1 2 0,0 0 78,-2 1 1,-1-1-313,0 1 0,1-1-174,2 1 1,-1 0-603,-1 1 217,-2 0 709,-1-1 0,-5 2 0,0 0 0</inkml:trace>
  <inkml:trace contextRef="#ctx0" brushRef="#br0" timeOffset="409">496 1097 7285,'8'0'-546,"3"0"883,-3 0 1,2 0-116,3 0 1,0 0 19,3 0 0,-1-2-126,1 0 0,-1 1-30,0 1 1,-2 0-1416,0 0 1329,-5 0 0,3-2 0,-3-1 0</inkml:trace>
  <inkml:trace contextRef="#ctx0" brushRef="#br0" timeOffset="-1526">72 706 6715,'-2'-8'189,"-5"3"0,2 6-83,-5 4 1,3 0-73,0 3 1,0 0 0,1 2 8,0 2 0,2-4 0,1 2-51,1 1 1,0-1-1,1 2-26,0-1 0,-1 0-20,4 2 0,1-2 50,4 0 0,0-1-9,3-2 0,0-4 124,1-2 1,1-2 0,1-2-52,0-1 0,-2-1 0,0-1-71,0 0 0,0-3 0,0 0 0,-2 0 27,0 0 1,-3 0-1,2-1-68,1-2 0,-2 1 0,1-2 38,-1 0 0,-1 4 0,-1-2-112,0-1 1,-2 2-42,0-2 0,-2 2 80,1-4 0,-4 2 123,-3 0 1,-1 2-56,-4 1 1,3 4-12,-4-1 0,-1 3 13,-2 1 1,-3 1-1,1 2-70,0 3 1,2 1 0,3 3-20,0 1 1,1-1 105,2-1 0,0 2 0,-2 3 0</inkml:trace>
  <inkml:trace contextRef="#ctx0" brushRef="#br0" timeOffset="-742">251 725 6296,'-2'14'75,"-2"-1"1,2-1 0,-1-3-53,-1 1 0,-1 0 1,1-1-5,-1 1 1,0 3 0,0 1 0,-1 0-7,-1 0 1,1-3 0,1 3-1,0 1-9,-2 0 0,2 2 0,-2 0 0,1 0-5,-1 1 0,-1 0 1,1 0-1,0 0-17,0 0 1,1-1-1,0 1 1,0-2 11,0 0 0,0 0 0,1 1 1,0-2 1,0 5 0,0-1 0,0-3 35,1-3 0,0-2 0,1 1 39,-1 1 0,1-4 1,-1 2 39,1 0 0,1-2 38,-1-1 1,1-2 117,-1 2-51,2-2-83,-1 3-186,2-3-214,0 1-436,0-3 704,2-1 0,1-3 0,1-3 0</inkml:trace>
  <inkml:trace contextRef="#ctx0" brushRef="#br0" timeOffset="9368">1771 739 7833,'3'-8'-1058,"-2"1"1094,-1 6 0,0 10 64,-1 6 1,-2 0 0,-2 0-69,0-1 1,0 0 0,2-1 0,-1 0-77,0 1 0,-1-1 0,1 2 0,-1 0-42,-1 0 0,1 2 0,-1 1 0,0 0-9,0-1 1,-1 2 0,1-4 100,0 0 0,-2 5 142,-1 2 0,-1-1-20,2-2 0,0-4-71,1-2-277,3-4-170,-1-1 65,4-6 325,-1 0 0,2-2 0</inkml:trace>
  <inkml:trace contextRef="#ctx0" brushRef="#br0" timeOffset="10774">2075 920 6983,'11'2'-24,"-1"-1"0,-3-1 140,4-1 1,-4-2-9,3-3 0,-1 1 0,1-3 113,-1 1 1,-1 0-139,1-1 1,-1-1-97,4-3 15,-4 4 1,2-2 24,-3 3 0,2-4-231,0-4 1,-1-1 99,1 2 1,-3-1 45,-2 2 0,-3 1 7,1 0 0,-3 2 39,-2-2 1,1 4 19,-5-1 1,-1 3 2,-5 0 0,3 3 16,-3 0 0,-1 2 43,-5-1 1,1 2-9,-3 2 0,2 0-6,0 3 0,0 1-63,0 1 0,0 2 0,3 0 0,1 1 7,1 0 0,3 0-55,1-1 1,2 2 46,3 1 0,2-2-9,1 0 0,2-3 13,0 3 1,4-1 43,3 1 0,2 1 55,3-1 1,-1 0 0,2-1 37,-2 0 0,0 0-104,0 2 1,3 0-22,0 2 1,1 0-1,-2-1 61,-2-2 1,-1-2-104,-1 1 1,-1-1-1,2 4 0,0-2-1,-2 2 0,-1-1 25,-3 0 0,0 1-10,-2 1 0,-1-1-13,-1 0 0,0-2 18,-2 2 0,-2-2 8,-4 2 0,0-2-58,-1 0 0,-2-1 44,0 0 1,-3-2-50,0 1 1,-1-3-58,-1 1 1,0-3 48,-3-2 0,0-1 68,-2-1 1,3-3 0,1-2 226,3-1 0,4 1 154,1-3 0,2 0-163,-2-2 0,3-1-314,3-1 0,2 1 87,4 0 1,2 0 28,5-1 0,2 0-124,3 0 1,1-1 0,0 2-93,-1 0 1,-1 3-1,-3 2 1,0 0-330,-1 0 1,2 1 534,-1-1 0,1-1 0,3 0 0</inkml:trace>
  <inkml:trace contextRef="#ctx0" brushRef="#br0" timeOffset="11680">2428 690 7498,'3'-7'-844,"2"-5"969,-2 7-101,4-4 73,-3 5 0,-2 5 115,-2 4 1,0 1-195,-3 5 0,0 3-91,-2 5 1,-1 1 0,1 0 56,-1-3 1,1 1 0,1-1 0,-1-1-349,1-2 0,0 1 204,-1 1 1,-1 0 134,-1 3 1,-1-1 108,0-2 0,1-2-38,1-3 1,-2 0 144,2 0-212,1-3-32,0 3 47,3-9 1,4 2 35,5-4 0,1-1 47,2-1 0,1-1 1,4 0 0,0 1-22,3-1 1,0 1 20,-1-1 1,0 2 65,-1 0 0,0-1 18,-3 0 1,-3 1-158,0 3 233,-5-2-129,3 4-154,-6-3-414,1 3-446,-1-2 906,-2 1 0,0-1 0</inkml:trace>
  <inkml:trace contextRef="#ctx0" brushRef="#br0" timeOffset="12150">2627 818 6726,'-7'7'106,"0"2"5,3 0 0,0-2-48,-1 4 1,1-4-35,-1 3 1,0 1 2,0 2 0,-2 1 1,0 0 1,-2 3-14,2 2 0,-1 1 0,-1 1 72,2-2 0,1-3 0,1-5 7,1 2 1,-2 1-25,0 2 1,-1 1 102,1-1 1,0-1 236,2-1-1088,1-7 73,1 3 600,2-9 0,0 1 0,0-5 0</inkml:trace>
  <inkml:trace contextRef="#ctx0" brushRef="#br0" timeOffset="7543">1162 775 7383,'2'-7'-325,"2"-1"471,-4 3 1,4-3 81,-1-4-47,-1 3 24,2 3-149,-1-2-327,1 4 106,-2-2 138,0 12 1,-6 2-20,-1 8 0,-3 0 0,0 0 0,2-1 0,-1-1 0,0-1 0,1 0-199,1 0 241,-2 1 1,1-1 0,-1 0 0,-1 1 7,0 0 1,0 0-1,1 1 1,-1-1-23,0-1 1,1 0 0,0-1 0,0-1 17,0 0 1,1-2 14,-1 0 0,-1-3-90,0 3-38,3-5 33,-1 2-19,3-6 76,1 2 43,8-2 1,0 0-21,7-2 1,0 1 220,2-2 0,-1 1-9,0 2 0,0 0 18,1 0 1,-1 0-102,1 0 0,-3 0 185,0 0-588,-3 0-604,4-2-342,-4 1 1220,0-1 0,-2 2 0,-3 0 0</inkml:trace>
  <inkml:trace contextRef="#ctx0" brushRef="#br0" timeOffset="8046">1325 859 6561,'-7'11'-419,"2"0"504,0 0 0,-3 0 64,-1 2-143,3-2 0,-3 2 1,3-2 23,-2 4 0,1-4 0,-1 4 121,0-2 1,1 2-86,-2 1 1,1 0 0,0 1 34,1-1 0,1-3 22,-1 0 0,0-1-23,-1 2 1,2-1 14,2 0-306,-3-2-546,2 2 64,-1-4 673,1 0 0,5-4 0,0-3 0</inkml:trace>
  <inkml:trace contextRef="#ctx0" brushRef="#br0" timeOffset="8367">1325 1216 7039,'0'0'0</inkml:trace>
  <inkml:trace contextRef="#ctx0" brushRef="#br0" timeOffset="47822">5541 952 6566,'7'-8'-258,"0"-4"240,3 7 55,-3-5 116,3 6 51,-6 1-140,-13 13 1,1-2-65,-10 8 1,4 1-1,-3-3 12,0-1 0,4-1 0,-1 0 11,1-3 1,-2 4 0,-2 0 135,2 0 1,3-2-156,0-4-555,3 0-63,-1-4 614,6 0 0,4-6 0,4 0 0</inkml:trace>
  <inkml:trace contextRef="#ctx0" brushRef="#br0" timeOffset="48257">5373 889 7415,'10'1'-923,"-2"2"792,1 4 0,0-1 162,0 3 0,2-1 1,3 4 38,0-3 0,1 0-42,1 0 0,-1 2 76,1 3 1,-2 0-29,-3 0 0,0-3 104,-4 1-308,-4-7-360,4 2 488,-4-4 0,4-2 0,0 2 0</inkml:trace>
  <inkml:trace contextRef="#ctx0" brushRef="#br0" timeOffset="49768">6341 785 6800,'12'-1'169,"0"-1"0,-2-2-51,4-3 1,-1-4-74,5-3 0,-2 1 0,-1-2 16,-2 3 1,0-1-47,-2-3 0,2 1 0,-2-1-140,-1 1 0,-6 3 97,-1-2 1,-3 2 0,-3-4-2,-4 4 1,-1 2 0,-4 2 27,-3-1 1,1 1 0,-3-1 0,1 3-7,-1 2 0,0 2 1,1 0-1,-2 3-11,0 2 1,-2 3 0,2 0 0,-2 2 18,2 1 1,-2 1 0,3 0 0,0 1 2,0 1 0,3-2 1,3 0 18,-2 1 0,1-1 1,0 4 41,3 0 1,4-2 9,3 0 1,3-2-32,3 2 0,4 0 0,6-2-46,0-2 1,2 0 0,1-1 0,-2 1 4,0 1 1,-1-1-1,0 1 1,2-1 0,0-1 0,0 2 0,-2 0 0,0 1-4,-3 0 1,2-2-1,0 4-19,2 0 1,-2 1 0,1-1-8,-1 0 0,0 0-81,1 4 1,-3 2 43,-2 3 0,-4-3 0,-3-2 64,-1-1 0,-2 2 1,-1 1 14,-3-1 1,-2 1-1,-2-2-18,-3 0 1,0 0-1,0-2 25,0 0 1,-1-3 0,4-2-29,-3-1 1,-3-1-1,-1-1 1,0 0-16,1-2 1,1-2 0,1 0 0,-1-1-31,0-1 1,0 0 0,0-1 10,0-1 1,-2-3 0,-1-3 144,2-2 0,3-3 37,3-1 1,2-2 0,2-3 0,3 3-32,1 1 0,3 2 1,2-1-1,0 0-93,4 0 0,0 0 0,3 0 0,2 1 43,0 1 1,2-2-1,0 1-87,1-3 0,3 2 1,-3 4-1,0 0 0,-2 1-197,0 1 0,1 4-330,1 2 1,0 2 551,2 2 0,-2 5 0,1 4 0</inkml:trace>
  <inkml:trace contextRef="#ctx0" brushRef="#br0" timeOffset="50146">6648 1175 7696,'-4'-8'-114,"-2"6"-585,1 9 0,0 1 699,0 3 0,2-5 0,3 0 0</inkml:trace>
  <inkml:trace contextRef="#ctx0" brushRef="#br0" timeOffset="50700">6843 847 7239,'-8'10'-1212,"1"0"1236,1 3 0,-3 3 0,1 2 0,1-2-24,1-1 0,2-1 1,0 1-1,1 0 77,-1 2 1,4 1 0,-3-1 0,3 0-3,0 0 0,0-1 1,0-2-1,3 0 29,1 0 1,3-2-83,3 0 1,3-5 0,4 0-26,1-4 0,-3-3 0,2-3 8,0-4 1,-2 0-1,1-5 1,-2 0 4,-2-2 1,1 0 0,-2 0 0,0 1 17,-2-1 0,1-3 0,-1 0 1,0 0-15,-2 0 1,0-1 0,0 1 0,-2 2-7,0 0 0,-1-1 0,0-1 0,-1 0-13,-3 0 1,3 0 0,-1 3-1,-1-2 10,-3 0 1,1 0 0,-4 2-1,0 0 18,-2 0 1,0 1-1,-2 0 60,0 2 1,-7 0 0,1-1-52,-2 3 0,0 4 1,3 3-39,0 1 0,-2 4 0,-1 3 0,2 1-135,0 3 0,1 4 1,1-1-1,1 2-131,0 2 1,3 0-1,0 2 272,1 0 0,1 2 0,1-1 0</inkml:trace>
  <inkml:trace contextRef="#ctx0" brushRef="#br0" timeOffset="67327">10750 541 7528,'12'-8'65,"-1"0"1,-2 3-1,-1-1 111,0 0 1,0-1-70,0-1 1,0 2-121,0 1 57,-3 3 88,-2-5-124,-3 6 0,-4-1 0,-3 4 5,-3 4 1,-4 1-1,3 1 1,-1 0-43,0 0 0,-2 3 1,1 0-1,-3 2-137,0 1 1,-1 1 0,-1 2-1,0 1 113,0 1 1,-2 1-1,0-2 1,0 4 18,-2 1 0,-2 1 1,0 0-1,0 1 38,0 2 1,0 2 0,0 2 0,3 0 54,2-2 1,2-3-1,2 1 11,2-2-69,1-1 1,7-2-1,0-1 8,2 1 0,1-3 1,4-2-1,4-3-21,1-3 0,2 0 1,2-3-1,1 0-38,1 0 1,5-3-1,-2-3 1,2-2-6,1-2 1,-1-4-1,4-4 1,-1-1 19,0-2 0,1 2 1,-3-2-1,-1 0 45,-1 0 1,-2-2-1,-2 1 1,-2 0 26,-2 1 0,-2-2 0,-2 0-15,-2-3 0,-2 4 0,-2-1 1,-2 2-17,-2 3 1,-6 2 0,-2 0 0,-2 2 34,-1 1 0,-1 3 1,-2-1-1,-3 3 136,-1 3 0,-1 1 0,0 5 0,0 1-121,0 1 1,-2 3 0,1 0-1,2 1-354,3 1 1,2-4 0,4 0-252,4 0 1,4 0 548,4 4 0,4-3 0,3-1 0</inkml:trace>
  <inkml:trace contextRef="#ctx0" brushRef="#br0" timeOffset="68048">11136 605 7569,'4'-16'-282,"-3"4"1,5 0-1,0 1 439,1-3 1,-1 3 0,-1 0 448,1 2-451,-2 1-215,3 3 0,-7 7 0,0 8 70,-5 5 0,-2 3 0,-1-1 0,-1 1-45,-1 1 1,0 3 0,-3-1-1,1 0-71,-1 1 1,0-1-1,-3 3 1,2-1 49,1-1 1,2-2 0,-1-2 0,-1 1 20,0-1 1,4-1-1,-2-1 1,2-1 9,1-1 1,0-3 0,0-3 51,0 0 1,2 1-128,1-1 6,3-4 0,6 0 62,7-4 1,4-1 46,4-2 1,0-1 0,3-1 0,-4 2 143,-1 3 1,-3-1 0,-1-1 34,2-1 1,3 0-207,4 3 0,-2 3 0,-2 0 97,-1-1 1,-3-1-35,-1-1 1,-2 2 252,2 1-348,-6 0-148,0-3 14,-7 3 1,0 2 0</inkml:trace>
  <inkml:trace contextRef="#ctx0" brushRef="#br0" timeOffset="68393">11369 726 7250,'4'-12'-1054,"-2"3"1020,3 3 24,-3 5 0,2 1 136,-4 9 0,-4 2 1,-1 6-38,-3 2 1,0-2-1,-1 2 1,0-2 28,-2-1 1,-1 3-1,2 4 1,-1 2 53,-2 2 0,1 0 1,-3-2-1,3 1-75,0 0 1,-1 1-1,1-3 1,1 0-6,3-3 0,-4 1 0,6-4 0,-1-2-13,0-1 1,3-5-360,-2 4-37,5-4 1,-2-3-400,6-7 716,1-11 0,4-2 0,0-7 0</inkml:trace>
  <inkml:trace contextRef="#ctx0" brushRef="#br0" timeOffset="68865">11772 509 7381,'-8'11'-1207,"0"-1"1170,0 4 249,3-1-171,2 3 0,9-8 0,3-5 91,3-7 0,-3-3 0,2-1-42,-2 0 0,-1 0 1,0 0-1,0-1 18,0-2 0,-2 2 105,-1-1-104,-3-3 0,0 4-182,-4-2 0,-5 10 0,-5 3 1,0 5-201,1 1 0,0 0 0,3 0 273,0 0 0,-4 7 0,0 2 0</inkml:trace>
  <inkml:trace contextRef="#ctx0" brushRef="#br0" timeOffset="70128">12360 710 7569,'8'-4'-104,"0"-4"1,0 4 201,0-4 1,1 0 9,1 0 1,-3 2-48,1 1 0,-6-1 61,1-5 0,-2 1-28,-1-3 0,-4 6-3,-1-1 1,-6 5-254,-2 0 1,-2 2 0,-1 1 92,-1 0 1,2 4-1,1 0 1,1 2 50,2-1 0,-3 1 0,1 2 1,0 0-3,-1 0 1,1 1 0,-2 1-1,0 3-2,2-1 0,-3 4 1,-4-3-1,0 3 17,1 3 0,0-2 0,3 3 1,0-2 96,0 1 1,-1 3 0,2-3 0,1 2-12,1 1 1,2 1-1,-2-1 1,2-1-51,1-2 0,4 3 0,1-4 0,1 1-6,-1 1 1,3-3-1,0 2 1,2-3-87,2-3 1,0 2-1,4-1 1,1 0 2,3 0 0,-1 0 0,5-3 0,0-2 43,1 0 0,2-1 0,3 0 0,3-2 16,3-1 1,2-3-1,-1 1 1,1-2-6,1-1 1,2 0 0,-2-1 0,0-1 63,1-1 0,-4-3 1,2 1-1,-2-3 61,-2 0 1,1 1-1,-6 1 1,0 1 170,-2-2 0,1 1 0,-5 0 41,3 0 1,-4 4-144,-1-4-511,-6 5 0,-2-2-843,-6 6-85,-1 1 1249,-8 1 0,-4 2 0,-4-3 0</inkml:trace>
  <inkml:trace contextRef="#ctx0" brushRef="#br1" timeOffset="82723">12818 163 7569,'8'-12'0,"-2"0"0,-1-1-61,1 2 121,2-1 0,0 3 0,0-2-155,0 2 1,0-2 0,0 1 3,0 0 1,0-2 271,0 2-150,0-5-132,-4 10 1,-4 4 0,-5 9-1,-2 1 152,-1 0 0,0 5 0,-1 3 0,-2 3-33,-2 2 0,-3 3 1,-2 4-1,-2 3-42,0 1 1,-2 3-1,-2 0 1,0 0 6,0-1 1,-3 6-1,-1 0 1,-1 2-6,-1 3 1,-1-3 0,-1 5 0,-1 0 9,1-1 0,0 1 0,0-2 0,0 0 20,-1 0 1,1 1-1,0-2 1,1-1 17,1 0 0,-1-5 0,1 3 0,-1-1 6,-1-2 0,2 1 0,2-3 1,0 0 51,2-3 1,2-1 0,1-3 0,3-1-14,0-2 0,1 0 0,3-3 1,1 0-58,2-3 0,0-4 1,3-4-30,0 2 0,2-6-8,2-1 0,4-5-223,-4 3 153,4-4 1,-4 6-217,3 0 0,1-2-3,2 5 312,0-8 0,-4 11 0,0-5 0</inkml:trace>
  <inkml:trace contextRef="#ctx0" brushRef="#br0" timeOffset="34918">3225 236 7321,'-3'-11'-52,"-1"-2"184,2 6-145,-1-1 0,-1 6 0,0 4 0,-4 5 31,-2 4 0,1 2 0,-2 1 0,1 1-23,2-3 0,1 0-7,0-2 1,1 2-1,-1 1 1,-1 0-15,0 0 1,0 2 0,1 2 0,-1 0 10,0 0 0,-1 3 0,1-1 0,0 1 32,0-1 0,2 2 0,-2-1 0,2 0-11,-1 3 0,3-2 1,-2 2-1,1-2 1,2 0-1,0 0 1,0 2-1,0 0 0,1 1 1,1 0 6,0 0 1,-1 2-51,2-2 0,0 1 1,0 0-1,0 1 21,0 0 1,0 2 0,0-4 0,0 1-10,0-2 0,2 0 1,0 0-1,0 1 9,1-1 1,1 0 0,1 0-1,-1 0 12,1-1 1,0 0 0,1-2 0,0 1-7,-1 0 0,0 0 0,1-2 0,0 0 10,1-1 1,-2-1-1,0 0 1,0-2 64,0 0 0,1 2 1,0-3-1,0 1 13,1-2 1,-1 1 0,-1-1 0,2-1-24,0 0 0,-1-1 0,1-1 24,1 2 1,-1-3 82,0 3-332,-2-4-217,4-2 138,-6-3 249,3-3 0,-6-3 0,2-1 0</inkml:trace>
  <inkml:trace contextRef="#ctx0" brushRef="#br0" timeOffset="35923">3789 276 7397,'0'10'157,"-2"1"1,2-2-128,-2 2 1,2 3-7,0 2 0,0 3 0,0-1-23,0 0 1,0-4-31,0 0 0,2-1-25,3 3 0,-1 0-158,4-3 195,-5-4 1,3 0-20,-3-1 112,-1-1 18,0 4 0,-6-1-19,-4-1 0,-3-2-14,-3-2 0,-2-1-45,-2 1 1,0 0-17,-1 1 1,1 2-82,-1 0 0,2-2-375,1 0-32,6-3-55,0-1 543,1-4 0,6-7 0,-3-2 0</inkml:trace>
  <inkml:trace contextRef="#ctx0" brushRef="#br0" timeOffset="36462">3599 117 7280,'0'-7'93,"0"1"0,9 7 120,1 0 1,3 1 0,3 2-76,0-2 1,0 0-1,-1 0 1,1 0-85,1-1 1,1 1 0,1 0 0,0 0-114,-2 0 1,2 1 0,-1-1 0,0 0 26,0 0 0,0 1 1,-1-2-1,-1 0 67,0 0 1,-1-1 0,-1 0 26,0 0 0,3-1-156,0 0 0,0-2-801,-2-1 895,-3 2 0,-6 2 0,-2 2 0</inkml:trace>
  <inkml:trace contextRef="#ctx0" brushRef="#br0" timeOffset="37317">3282 819 7204,'-11'0'650,"2"0"-494,3 0 0,5 1 140,3 0 0,3 1-190,7-2 1,0 0-1,4 0 0,-1-1 67,0 0 0,1 1 1,1-2-1,0 2-125,1 0 0,3 0 0,0 0 0,2 0-37,2 0 0,-1 0 1,2 0-1,0 0-49,2 0 1,3 0 0,0 0 0,0 0 7,1 0 1,1-1-1,1 0 1,-1 0 62,1 0 0,-1 0 0,3 2 1,0 0 37,-1 0 0,1 1 1,-2-1-1,0 0 52,0 0 1,0 0 0,-1-1 0,-1 1-83,-1 1 1,-2-1 0,-1-1 0,-2 0-43,-1 0 1,-2 0-1,-3 1 1,-1 0-640,-2 0 1,-1 1-1153,-1 0 970,-1-2 0,-6 8 822,-8 1 0,-8 1 0,-10 0 0,-2-1 0</inkml:trace>
  <inkml:trace contextRef="#ctx0" brushRef="#br0" timeOffset="38064">3480 1132 6550,'-7'7'-38,"0"2"0,2-2 110,-1 3 0,3 2-44,-1 3 0,0 0 40,2 0 0,2-4 0,3 0 97,3-1 1,1-3-83,3-2 0,3-4-84,6-4 0,-1-2 0,-1-5 0,-3 2-43,-4 0 0,1-1 0,-1 0 0,0 1 41,-1-1 1,-1 0 0,-1 0 5,-1-2 1,1-1 0,-3-4 121,-1 1 0,-2 2 57,-1-2 0,-6 2-42,-3-2 1,-3 5-81,-3 2 1,-2 5-1,-2 5-153,2 3 0,3 3 1,3 0-1,0 2-267,1-1 1,2 2-1,1 0 360,1 0 0,0 5 0,2 2 0</inkml:trace>
  <inkml:trace contextRef="#ctx0" brushRef="#br0" timeOffset="38761">3626 1229 7338,'-5'12'-137,"0"1"1,2-3 236,0 3 0,0 0 1,1 4 6,1-1 1,1 0 0,0 3-23,0-2 1,1 0 0,1-4-63,1 0 1,0 5-1,1 1-38,1 2 1,-3-5-1,1 1 1,-1-2-82,1-2 0,-2 2 1,0 0 32,0-1 1,-1 5 0,-1 1 16,0-1 1,-2-1 76,-1-1 0,-2-2 0,0 3 70,-1-1 1,-1-4-127,0 0 1,-2-1-65,0-1 1,0-1-152,-2-4 0,1 0 104,-2-5 1,-3-1 173,0-3 1,0-5 0,1-1 0,4 0 12,3-2 1,-1 0-1,2-3 154,-1 1 0,-2-3 0,3 0 37,1 1 1,3-3-1,0 2-313,1-1 1,4 4-1,2-1 49,3 0 1,0 1-1,3 0 1,0 2 54,0 0 0,2 1 0,1-2 1,1 1 60,-1-1 0,3 2 0,-2 1 0,0 0 43,1 2 0,2-1 0,-2 2 1,0 1-37,0 0 0,-2 3 0,-1 0 67,0 2 0,4 0-156,0 0 0,2 0-779,-3 0 1,-2 1 766,-1 1 0,-3-1 0,2-1 0</inkml:trace>
  <inkml:trace contextRef="#ctx0" brushRef="#br0" timeOffset="39334">4111 1043 7082,'-11'9'160,"2"3"1,3-2 38,3 2 0,1-1 116,2 4-209,0-6 1,5 4-180,2-7 0,0-2-24,4-7 1,-3-3 86,2-5 0,-2-1 54,-2 0 0,0 0-1,-5-2 0,-2 2-144,-3 0 1,-2 3-406,-2 5 0,0 4-306,-3 4 812,2 5 0,2-2 0,1 1 0</inkml:trace>
  <inkml:trace contextRef="#ctx0" brushRef="#br0" timeOffset="39899">4393 1123 7430,'7'-9'-408,"-1"-4"0,-2 8 649,-6-1 1,-3 4-266,-8 2 1,-1 3-1,-2 1 1,2 2 226,1 0 0,1 0 0,0 1-169,-1 1 0,0 0 1,0 1-1,0 1 1,1 1-65,0 0 0,2 0 0,-2 2 0,2-2-15,0 2 1,2-1-1,1 2 1,1-1 33,0 0 1,2 0-1,1 1 60,2-1 0,1 4 0,2 1 3,2-2 0,3-1 0,5-5 56,1-1 0,3-2 0,0-2 0,1-1-15,1-1 1,0-1 0,-1-2 0,0 0-73,0 0 1,0-2-1,-2-1 343,1-1-211,-1-1 0,-2 0 0,1-1 211,-1 0 0,2 0 124,1 0 0,-1-1 31,0 1-1155,-7 2 409,-2 2 1,-12 9 226,-1 2 0,0-1 0,0-1 0</inkml:trace>
  <inkml:trace contextRef="#ctx0" brushRef="#br0" timeOffset="40897">4759 175 7489,'-2'-10'-162,"-2"2"389,3 6-115,1 0 1,4 6 106,2 3 0,4 5-136,0 4 0,2 1 0,0 3 0,-1-3-62,-2 0 0,2 1 1,-3 1-1,2 0-55,0 1 1,-1 2-1,0 2 1,0 1-30,-1 0 0,0 0 0,-1 0 1,0 1-120,0 0 0,0 4 0,-2-3 0,-1 2 108,1-2 1,0 2 0,-2-1-1,0 1 62,0-1 1,-2 0 0,1-1 0,1 0-7,-1-1 0,-1 4 0,1-3 0,-2 2-32,0-1 1,0 1 0,0 0-1,0 2-53,0 1 0,0-1 0,-1 2 0,-1-3 22,-1-2 0,2 2 0,-2-2 0,0 1 17,1-1 1,-2-1-1,1-3 1,-2 0 93,-1 0 1,1 0 0,-2-1 0,-1 1 144,0-1 0,-1-1 0,-1 0 1,0 0-26,-2-1 1,1-2 0,-1-1-1,0-1 4,-1 1 0,2-1 0,-1 0 0,0-1-8,-1-1 0,1-1 0,0-2 0,0-1-41,-1 0 1,2 0-1,-1-3 1,1 1 139,0-2 1,0 1-331,-2 0 1,1 0-909,-3 1 0,2-2 993,1 1 0,3-5 0,3 1 0</inkml:trace>
  <inkml:trace contextRef="#ctx0" brushRef="#br1" timeOffset="84052">4712 896 7584,'0'-9'-294,"0"-1"0,0 10 265,-3 0 1,1 3 0,-3 6 14,-2 2 0,0 0 0,-2 4 0,0-3 52,-2 0 1,-4 3-1,2 1 1,-2 4 0,-2 1-1,-2 2 12,-2 2 0,-2-1-41,2 3 1,-2 1 0,0 2 0,-2 1-6,-2 1 1,-2 3 0,1 2-1,-1 0-15,-1 2 0,-2 2 1,-2-3-1,0 0-1,3 0 0,-1-3 1,5-3-1,1-3 113,1-2 1,6-3 0,2-2 0,3-4-43,3-4 0,0-2 0,3-4-57,0 0-558,3-4 556,5 0 0,8-4 0,5 0 0</inkml:trace>
  <inkml:trace contextRef="#ctx0" brushRef="#br1" timeOffset="85765">3940 864 6443,'-13'8'-65,"1"0"68,1 0 0,2 0 1,-2 0 62,2 0 0,1-2 0,0-1 30,0 1 1,-1 1 0,-1 2 0,-1 2-50,-2 3 0,0 2 1,-3 2-1,-1 4-42,-2 1 0,1 5 0,-4 1 0,-2 3-82,-2 0 1,-2 1-1,1 2 1,-2 2 38,-3 3 0,-1 0 1,-1 0-1,-1 1 46,1-1 0,0 0 0,0 1 1,-1 0-8,1 0 1,2 0-1,2-5 1,1-1 192,1 1 0,2 0 0,2-3 0,2 0-119,1-2 1,3-1-1,0-2 1,3-3-120,5-6 0,2-4-564,2-2 608,3-3 0,10-6 0,2-5 0</inkml:trace>
  <inkml:trace contextRef="#ctx0" brushRef="#br0" timeOffset="53713">7716 569 6659,'0'-14'166,"3"3"148,-2 1-93,5 3-217,-5 3 0,2 2 29,-3 7 0,0-1-33,0 8 0,-3-2 1,0 6-1,0-1-9,0-1 1,-2 2 0,2 1 0,0 1 2,0 1 0,-2 2 0,2 2 0,-1 2 14,-1 0 1,-1 2 0,0-1-1,0 2 0,2 0 0,-1 3 1,-1-6-1,0 0-6,2-3 0,1-1 0,-1 0 0,-1-1 5,1-1 1,-1-2 0,2-3 94,-1-1 0,1 1 256,-1 0-423,2-3-432,-1-1 81,3-6 0,6-6 0,3-6 416,1-2 0,0-2 0,-3-2 0</inkml:trace>
  <inkml:trace contextRef="#ctx0" brushRef="#br0" timeOffset="54334">7925 624 6271,'4'5'149,"-4"4"1,-4 3 0,-3 0-90,0 0 0,1-1 1,0 0-1,2 2 4,-2 0 0,1 3 0,-1 1 1,2 1 16,-2 1 0,1 2 0,-1 0 0,3-1-7,-1 1 0,1 0 0,2 0 0,-2 0-50,2 0 0,0-2 1,1-2-1,0 0-33,0-1 0,1 2 0,1 0 38,3-1 0,0-2-17,2-3 0,-1-4 112,5 2 0,2-6-107,3-1 0,-1-8 0,1-2-57,-1-1 1,0-5-1,0 0 1,-2 0 14,0 0 1,-2 2 0,0-3-1,0 0 0,0 0 1,-3-1 0,1 0-1,-1-2 42,-1 2 0,0-2 0,0 1 1,-1-1 15,-1 0 1,0 2-1,-2-3 1,1 0-9,-1 0 1,-1 2 0,-2-2 0,0 1 115,0 2 0,-1-2 1,-1 0-1,-2 2-52,0 0 1,-2 1 0,1 0 0,-1 0-54,-1 0 1,-1 0 6,-4-3 0,-2 3 0,-5 1-9,3 6 1,-3 3 0,0 4-1,2 3-456,2 1 0,1 3 0,0 0 109,0 3 1,-2 3 0,2 2 0,1-1-515,2-1 827,2-5 0,-1 2 0,-1-3 0</inkml:trace>
  <inkml:trace contextRef="#ctx0" brushRef="#br0" timeOffset="55584">8364 171 8162,'-14'10'-1040,"2"-5"1108,1 0-45,5-4 1,-3-5 76,4-3 1,2 0-23,1-5 0,1 0 59,1-2 1,1 0-135,1 1 1,3 2 36,4 1 0,0 3-274,2 0 1,2 3 201,3 1 1,1 0-1,2 1 32,-3 0 1,-4 2-28,0 3 1,-1 4-6,0 4 0,-4 3 0,-4 0 24,-2 3 0,-5-3 0,-3 3 0,-2-1-1,-2-2 0,0 4 1,-3-4-1,0-1-10,0 0 1,-2 0-1,-1-2 1,2 0 16,0 1 0,0-3 0,0 0 0,-2-1 3,-1-1 0,2-1 1,-3-1-1,1 0-21,0 0 0,1-2 1,3 0 90,0-2 65,3-1-160,1 0 0,12-4 12,5 0 1,8-2-10,4 2 1,0 1-1,0 3-25,-3 0 0,1 0 0,0 3 34,1 1 1,-5 3-1,1 0 30,-1-1 0,-2 5 0,0 0-21,-1 2 1,-3-1-1,-3 0-1,2 0 1,-2-1 190,0 0 24,1-5 0,2-1 41,0-10 1,-1-1-85,-1-5 1,1-1-102,-1-2 1,1 3-56,1-1-1512,0 4 1500,0 1 0,0 3 0,0 4 0</inkml:trace>
  <inkml:trace contextRef="#ctx0" brushRef="#br0" timeOffset="56372">8761 729 7434,'-3'14'-963,"-3"2"1090,4 0 1,1 0-28,6-4 1,3-5 0,8-7-17,3-4 0,-1-2 1,0-6-43,-1-1 0,-2 1 0,-2 3 63,-2-3 1,2-3 0,1-2-14,-3-1 0,-3 5-127,-3-1 73,-2 1 1,-5 2 0,-3 0-11,-4 1 1,-1 3 0,-2 3 0,0 1-44,-1 1 0,-1 1 1,0 1-1,0 1-57,0 2 1,0 0-1,0 5-236,0 2 0,1 0 0,1 4-177,0 0 485,7 0 0,-5 3 0,7 1 0</inkml:trace>
  <inkml:trace contextRef="#ctx0" brushRef="#br0" timeOffset="57102">8901 827 7569,'-8'0'-761,"-1"3"1,5 1 897,-3 6 1,1-2 15,1 4 1,0 2-150,2 2 1,1 0 0,2-2 53,0 0 0,2 2 0,1 1 0,1-2-19,-1 0 0,0 2 0,-2 1 0,2 3-39,-2 0 0,0 0 0,-1 2 0,1 0-17,1-1 1,-1 1-1,1-1 1,0 1 9,0-3 0,-1 1 0,1-3 0,-1 0-11,-1 1 0,2-1 1,1 0-1,-2-1 21,0 0 0,-1-1 0,0 2 0,0 1-1,0-1 1,-2 1-1,-2-2 1,1 0 2,-3 0 0,1 2 0,-2-2 0,2 0 63,0 0 1,-3 2 0,3-3 179,-1-1 0,-6 2 137,-2 0 0,-3-2-44,1-3 1,-2-4-1,-2-5-178,2 0 1,1-3-1,3-3 1,0 0 112,0-3 1,0-2 0,-1-2 0,0-1-116,-2 1 1,-1-2 0,1 0 0,0 0-126,0 0 1,-3-1 0,2 2-1,1-3 46,0 0 1,3-1-1,0 0 1,3 2-242,2 0 0,1 2 0,2-1 146,1 0 0,2-1-95,3-1 1,6-2 0,3-1-1,5 3-86,2 1 1,-1 0-1,5 1 1,1-3 190,4-1 0,2-3 1,1 3-1,0 0 45,0 2 1,2 0 0,0 0 0,0 0 56,-2 0 1,-2 2-1,-1 1 1,-1 1 31,-2 2 1,-1 1-1,-2 1 1,-3 3-86,-1-1 1,-1 2 0,0 2-331,0 0 1,-3 0-753,1 0-336,-7 0 1372,5 6 0,-10-1 0,3 5 0</inkml:trace>
  <inkml:trace contextRef="#ctx0" brushRef="#br0" timeOffset="60148">9689 778 7229,'7'-8'-633,"0"2"1204,-7 6-580,-7 6 0,0-1 1,-7 6-6,0-1 0,2 3 0,0-2 0,0 0 16,-1 1 1,-1-1-1,0 1 1,0-1 3,0-1 0,-1 2 0,1 0 161,0 1 0,1-4-29,3 1-160,3-4-287,-4 1-68,8-4 0,5-5 377,5-2 0,1-1 0,-1-5 0</inkml:trace>
  <inkml:trace contextRef="#ctx0" brushRef="#br0" timeOffset="60497">9514 757 7609,'0'-8'-522,"0"2"567,0 6 0,1 8 18,1 4 0,0 4 1,2-1 20,-1 1 1,2 1 0,0-1 41,1 0 1,0 3-1,0-3 1,-2-1 40,2 0 1,2-3 0,2 0 26,1 3 0,-2-3 20,0 1 1,1 0-164,-1 1 0,1-3-449,-3 1-458,-3-7 213,2 5 643,-5-9 0,2 2 0,-3-3 0</inkml:trace>
  <inkml:trace contextRef="#ctx0" brushRef="#br1" timeOffset="84891">9528 373 7569,'-11'5'-199,"0"1"-185,-2 0 0,0 4 337,-3 1 0,-3 3 0,-1-1 0,0 3 49,-3 3 1,1-2 0,0 2 0,0-1 5,0 1 1,-1 0 0,0 5 0,0-1 9,-2 2 0,-4 4 0,1 1 0,-1 2 0,-4 3 1,0 2-1,-4 4 1,0 1 28,1 1 0,-2 3 0,-2-1 0,0 0 111,-1-2 0,-1 3 0,-1 0 0,1-2-90,0-2 1,5-3 0,0-1 0,1-2-41,2-3 0,2 0 0,3-6 0,2-1-75,2-1 0,4-4 0,3-3 1,3-3-312,2-2 0,3-6-203,-1 1 561,2-5 0,1 1 0,0-4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3802E4-5A26-DC45-85AE-F5E0DA84DD44}" type="datetimeFigureOut">
              <a:rPr lang="en-US" smtClean="0"/>
              <a:t>7/17/19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C6E69-866B-BE49-BF73-39CC0FF480BF}" type="slidenum">
              <a:rPr lang="en-US" smtClean="0"/>
              <a:t>‹#›</a:t>
            </a:fld>
            <a:endParaRPr lang="en-US"/>
          </a:p>
        </p:txBody>
      </p:sp>
    </p:spTree>
    <p:extLst>
      <p:ext uri="{BB962C8B-B14F-4D97-AF65-F5344CB8AC3E}">
        <p14:creationId xmlns:p14="http://schemas.microsoft.com/office/powerpoint/2010/main" val="258958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C6E69-866B-BE49-BF73-39CC0FF480BF}" type="slidenum">
              <a:rPr lang="en-US" smtClean="0"/>
              <a:t>2</a:t>
            </a:fld>
            <a:endParaRPr lang="en-US"/>
          </a:p>
        </p:txBody>
      </p:sp>
    </p:spTree>
    <p:extLst>
      <p:ext uri="{BB962C8B-B14F-4D97-AF65-F5344CB8AC3E}">
        <p14:creationId xmlns:p14="http://schemas.microsoft.com/office/powerpoint/2010/main" val="1801316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C6E69-866B-BE49-BF73-39CC0FF480BF}" type="slidenum">
              <a:rPr lang="en-US" smtClean="0"/>
              <a:t>49</a:t>
            </a:fld>
            <a:endParaRPr lang="en-US"/>
          </a:p>
        </p:txBody>
      </p:sp>
    </p:spTree>
    <p:extLst>
      <p:ext uri="{BB962C8B-B14F-4D97-AF65-F5344CB8AC3E}">
        <p14:creationId xmlns:p14="http://schemas.microsoft.com/office/powerpoint/2010/main" val="832199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C6E69-866B-BE49-BF73-39CC0FF480BF}" type="slidenum">
              <a:rPr lang="en-US" smtClean="0"/>
              <a:t>3</a:t>
            </a:fld>
            <a:endParaRPr lang="en-US"/>
          </a:p>
        </p:txBody>
      </p:sp>
    </p:spTree>
    <p:extLst>
      <p:ext uri="{BB962C8B-B14F-4D97-AF65-F5344CB8AC3E}">
        <p14:creationId xmlns:p14="http://schemas.microsoft.com/office/powerpoint/2010/main" val="242463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C6E69-866B-BE49-BF73-39CC0FF480BF}" type="slidenum">
              <a:rPr lang="en-US" smtClean="0"/>
              <a:t>5</a:t>
            </a:fld>
            <a:endParaRPr lang="en-US"/>
          </a:p>
        </p:txBody>
      </p:sp>
    </p:spTree>
    <p:extLst>
      <p:ext uri="{BB962C8B-B14F-4D97-AF65-F5344CB8AC3E}">
        <p14:creationId xmlns:p14="http://schemas.microsoft.com/office/powerpoint/2010/main" val="196690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C6E69-866B-BE49-BF73-39CC0FF480BF}" type="slidenum">
              <a:rPr lang="en-US" smtClean="0"/>
              <a:t>10</a:t>
            </a:fld>
            <a:endParaRPr lang="en-US"/>
          </a:p>
        </p:txBody>
      </p:sp>
    </p:spTree>
    <p:extLst>
      <p:ext uri="{BB962C8B-B14F-4D97-AF65-F5344CB8AC3E}">
        <p14:creationId xmlns:p14="http://schemas.microsoft.com/office/powerpoint/2010/main" val="1491470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C6E69-866B-BE49-BF73-39CC0FF480BF}" type="slidenum">
              <a:rPr lang="en-US" smtClean="0"/>
              <a:t>35</a:t>
            </a:fld>
            <a:endParaRPr lang="en-US"/>
          </a:p>
        </p:txBody>
      </p:sp>
    </p:spTree>
    <p:extLst>
      <p:ext uri="{BB962C8B-B14F-4D97-AF65-F5344CB8AC3E}">
        <p14:creationId xmlns:p14="http://schemas.microsoft.com/office/powerpoint/2010/main" val="3813721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C6E69-866B-BE49-BF73-39CC0FF480BF}" type="slidenum">
              <a:rPr lang="en-US" smtClean="0"/>
              <a:t>36</a:t>
            </a:fld>
            <a:endParaRPr lang="en-US"/>
          </a:p>
        </p:txBody>
      </p:sp>
    </p:spTree>
    <p:extLst>
      <p:ext uri="{BB962C8B-B14F-4D97-AF65-F5344CB8AC3E}">
        <p14:creationId xmlns:p14="http://schemas.microsoft.com/office/powerpoint/2010/main" val="1837049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C6E69-866B-BE49-BF73-39CC0FF480BF}" type="slidenum">
              <a:rPr lang="en-US" smtClean="0"/>
              <a:t>37</a:t>
            </a:fld>
            <a:endParaRPr lang="en-US"/>
          </a:p>
        </p:txBody>
      </p:sp>
    </p:spTree>
    <p:extLst>
      <p:ext uri="{BB962C8B-B14F-4D97-AF65-F5344CB8AC3E}">
        <p14:creationId xmlns:p14="http://schemas.microsoft.com/office/powerpoint/2010/main" val="4064260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C6E69-866B-BE49-BF73-39CC0FF480BF}" type="slidenum">
              <a:rPr lang="en-US" smtClean="0"/>
              <a:t>38</a:t>
            </a:fld>
            <a:endParaRPr lang="en-US"/>
          </a:p>
        </p:txBody>
      </p:sp>
    </p:spTree>
    <p:extLst>
      <p:ext uri="{BB962C8B-B14F-4D97-AF65-F5344CB8AC3E}">
        <p14:creationId xmlns:p14="http://schemas.microsoft.com/office/powerpoint/2010/main" val="1558395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C6E69-866B-BE49-BF73-39CC0FF480BF}" type="slidenum">
              <a:rPr lang="en-US" smtClean="0"/>
              <a:t>39</a:t>
            </a:fld>
            <a:endParaRPr lang="en-US"/>
          </a:p>
        </p:txBody>
      </p:sp>
    </p:spTree>
    <p:extLst>
      <p:ext uri="{BB962C8B-B14F-4D97-AF65-F5344CB8AC3E}">
        <p14:creationId xmlns:p14="http://schemas.microsoft.com/office/powerpoint/2010/main" val="1782973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July 17,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July 17,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lvl1pPr>
              <a:defRPr b="1" cap="none">
                <a:latin typeface="Times New Roman" panose="02020603050405020304" pitchFamily="18" charset="0"/>
                <a:cs typeface="Times New Roman" panose="02020603050405020304" pitchFamily="18" charset="0"/>
              </a:defRPr>
            </a:lvl1p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latin typeface="Times New Roman" panose="02020603050405020304" pitchFamily="18" charset="0"/>
                <a:cs typeface="Times New Roman" panose="02020603050405020304" pitchFamily="18" charset="0"/>
              </a:defRPr>
            </a:lvl1pPr>
            <a:lvl2pPr marL="731520" indent="-457200">
              <a:buClr>
                <a:srgbClr val="6CB255"/>
              </a:buClr>
              <a:buFont typeface="+mj-lt"/>
              <a:buAutoNum type="alphaLcParenR"/>
              <a:defRPr>
                <a:solidFill>
                  <a:schemeClr val="tx1"/>
                </a:solidFill>
                <a:latin typeface="Times New Roman" panose="02020603050405020304" pitchFamily="18" charset="0"/>
                <a:cs typeface="Times New Roman" panose="02020603050405020304" pitchFamily="18" charset="0"/>
              </a:defRPr>
            </a:lvl2pPr>
            <a:lvl3pPr marL="1257300" indent="-342900">
              <a:buClr>
                <a:srgbClr val="6CB255"/>
              </a:buClr>
              <a:buFont typeface="+mj-lt"/>
              <a:buAutoNum type="alphaLcParenR"/>
              <a:defRPr>
                <a:solidFill>
                  <a:schemeClr val="tx1"/>
                </a:solidFill>
                <a:latin typeface="Times New Roman" panose="02020603050405020304" pitchFamily="18" charset="0"/>
                <a:cs typeface="Times New Roman" panose="02020603050405020304" pitchFamily="18" charset="0"/>
              </a:defRPr>
            </a:lvl3pPr>
            <a:lvl4pPr marL="1714500" indent="-342900">
              <a:buClr>
                <a:srgbClr val="6CB255"/>
              </a:buClr>
              <a:buFont typeface="+mj-lt"/>
              <a:buAutoNum type="alphaLcParenR"/>
              <a:defRPr>
                <a:solidFill>
                  <a:schemeClr val="tx1"/>
                </a:solidFill>
                <a:latin typeface="Times New Roman" panose="02020603050405020304" pitchFamily="18" charset="0"/>
                <a:cs typeface="Times New Roman" panose="02020603050405020304" pitchFamily="18" charset="0"/>
              </a:defRPr>
            </a:lvl4pPr>
            <a:lvl5pPr marL="2171700" indent="-342900">
              <a:buClr>
                <a:srgbClr val="6CB255"/>
              </a:buClr>
              <a:buFont typeface="+mj-lt"/>
              <a:buAutoNum type="alphaLcParenR"/>
              <a:defRPr>
                <a:solidFill>
                  <a:schemeClr val="tx1"/>
                </a:solidFill>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July 17,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July 17, 2019</a:t>
            </a:fld>
            <a:endParaRPr lang="en-US"/>
          </a:p>
        </p:txBody>
      </p:sp>
      <p:sp>
        <p:nvSpPr>
          <p:cNvPr id="5" name="Footer Placeholder 4"/>
          <p:cNvSpPr>
            <a:spLocks noGrp="1"/>
          </p:cNvSpPr>
          <p:nvPr>
            <p:ph type="ftr" sz="quarter" idx="11"/>
          </p:nvPr>
        </p:nvSpPr>
        <p:spPr/>
        <p:txBody>
          <a:bodyPr/>
          <a:lstStyle/>
          <a:p>
            <a:endParaRPr lang="en-US"/>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b="0" i="0" cap="none" dirty="0">
              <a:solidFill>
                <a:schemeClr val="accent3">
                  <a:lumMod val="20000"/>
                  <a:lumOff val="80000"/>
                </a:schemeClr>
              </a:solidFill>
              <a:latin typeface="Times New Roman" panose="02020603050405020304" pitchFamily="18" charset="0"/>
            </a:endParaRPr>
          </a:p>
          <a:p>
            <a:pPr algn="ctr"/>
            <a:r>
              <a:rPr lang="en-US" sz="2000" b="0" i="0" cap="none" dirty="0">
                <a:solidFill>
                  <a:srgbClr val="212F62"/>
                </a:solidFill>
                <a:latin typeface="Times New Roman" panose="02020603050405020304" pitchFamily="18" charset="0"/>
              </a:rPr>
              <a:t>Chapter # Chapter Title</a:t>
            </a:r>
          </a:p>
          <a:p>
            <a:pPr algn="ctr"/>
            <a:r>
              <a:rPr lang="en-US" sz="1600" b="0" i="0" cap="none" dirty="0">
                <a:solidFill>
                  <a:schemeClr val="tx1"/>
                </a:solidFill>
                <a:latin typeface="Times New Roman" panose="02020603050405020304" pitchFamily="18" charset="0"/>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b="0" i="0">
                <a:solidFill>
                  <a:schemeClr val="tx1"/>
                </a:solidFill>
                <a:latin typeface="Times New Roman" panose="02020603050405020304" pitchFamily="18" charset="0"/>
              </a:defRPr>
            </a:lvl1pPr>
          </a:lstStyle>
          <a:p>
            <a:fld id="{17D0EFEE-2756-4A20-BF2A-63F0A94F99AC}" type="datetime4">
              <a:rPr lang="en-US" smtClean="0"/>
              <a:pPr/>
              <a:t>July 17, 2019</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b="0" i="0">
                <a:solidFill>
                  <a:schemeClr val="tx1"/>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0" i="0">
                <a:solidFill>
                  <a:srgbClr val="FFFFFF"/>
                </a:solidFill>
                <a:latin typeface="Times New Roman" panose="02020603050405020304" pitchFamily="18" charset="0"/>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j-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j-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j-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j-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j-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hyperlink" Target="https://chem.libretexts.org/" TargetMode="External"/><Relationship Id="rId5" Type="http://schemas.openxmlformats.org/officeDocument/2006/relationships/hyperlink" Target="https://openstax.org/" TargetMode="External"/><Relationship Id="rId4" Type="http://schemas.openxmlformats.org/officeDocument/2006/relationships/hyperlink" Target="mailto:jdimaria@massasoit.mass.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2.xml"/><Relationship Id="rId5" Type="http://schemas.openxmlformats.org/officeDocument/2006/relationships/hyperlink" Target="https://www.eia.gov/energyexplained/index.php?page=solar_where" TargetMode="External"/><Relationship Id="rId4" Type="http://schemas.openxmlformats.org/officeDocument/2006/relationships/image" Target="../media/image48.tiff"/></Relationships>
</file>

<file path=ppt/slides/_rels/slide2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hyperlink" Target="https://energy.gov/eere/energybasics/articles/concentrating-solar-power-thermal-storage-system-basic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2.xml"/><Relationship Id="rId5" Type="http://schemas.openxmlformats.org/officeDocument/2006/relationships/hyperlink" Target="https://commons.wikimedia.org/wiki/File:Archimedes_Heat_Ray_conceptual_diagram.png" TargetMode="External"/><Relationship Id="rId4" Type="http://schemas.openxmlformats.org/officeDocument/2006/relationships/hyperlink" Target="https://en.wikipedia.org/wiki/Giulio_Parig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hyperlink" Target="https://en.wikipedia.org/wiki/File:Hand_warmer_activation.webm#file"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6.tiff"/><Relationship Id="rId1" Type="http://schemas.openxmlformats.org/officeDocument/2006/relationships/slideLayout" Target="../slideLayouts/slideLayout2.xml"/><Relationship Id="rId6" Type="http://schemas.openxmlformats.org/officeDocument/2006/relationships/image" Target="../media/image67.tiff"/><Relationship Id="rId5" Type="http://schemas.openxmlformats.org/officeDocument/2006/relationships/image" Target="../media/image77.png"/><Relationship Id="rId4" Type="http://schemas.openxmlformats.org/officeDocument/2006/relationships/image" Target="../media/image27.tiff"/></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hyperlink" Target="https://upload.wikimedia.org/wikipedia/commons/d/dc/4StrokeEngine_Ortho_3D_Small.gif" TargetMode="Externa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6.tiff"/><Relationship Id="rId5" Type="http://schemas.openxmlformats.org/officeDocument/2006/relationships/image" Target="../media/image75.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80.png"/><Relationship Id="rId1" Type="http://schemas.openxmlformats.org/officeDocument/2006/relationships/slideLayout" Target="../slideLayouts/slideLayout2.xml"/><Relationship Id="rId6" Type="http://schemas.openxmlformats.org/officeDocument/2006/relationships/image" Target="../media/image720.png"/><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tiff"/><Relationship Id="rId1" Type="http://schemas.openxmlformats.org/officeDocument/2006/relationships/slideLayout" Target="../slideLayouts/slideLayout2.xml"/><Relationship Id="rId4" Type="http://schemas.openxmlformats.org/officeDocument/2006/relationships/image" Target="../media/image79.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hyperlink" Target="https://www.youtube.com/watch?time_continue=39&amp;v=qPcZfA7FB6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www.compoundchem.com/2014/11/20/matches/"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cnx.org/contents/4539ae23-1ccc-421e-9b25-843acbb6c4b0@9.17:da076442-9614-4d57-92ab-d045b9331829@10"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hyperlink" Target="https://cnx.org/contents/RTmuIxzM@9.17:-rSbYAiy@9/Strengths-of-Ionic-and-Covalent-Bonds#fs-idm44464336" TargetMode="External"/><Relationship Id="rId7" Type="http://schemas.openxmlformats.org/officeDocument/2006/relationships/image" Target="../media/image98.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1.tiff"/><Relationship Id="rId2"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hyperlink" Target="https://www.eia.gov/energyexplained/?page=us_energy_home" TargetMode="External"/><Relationship Id="rId5" Type="http://schemas.openxmlformats.org/officeDocument/2006/relationships/image" Target="../media/image20.tiff"/><Relationship Id="rId4" Type="http://schemas.openxmlformats.org/officeDocument/2006/relationships/image" Target="../media/image19.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1298591" y="299993"/>
            <a:ext cx="67818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cap="none" dirty="0"/>
              <a:t>Chemistry: Atoms First</a:t>
            </a:r>
          </a:p>
          <a:p>
            <a:pPr algn="ctr"/>
            <a:endParaRPr lang="en-US" sz="1800" cap="none" dirty="0">
              <a:solidFill>
                <a:schemeClr val="accent3">
                  <a:lumMod val="20000"/>
                  <a:lumOff val="80000"/>
                </a:schemeClr>
              </a:solidFill>
              <a:latin typeface="Times New Roman" panose="02020603050405020304" pitchFamily="18" charset="0"/>
            </a:endParaRPr>
          </a:p>
          <a:p>
            <a:pPr algn="ctr"/>
            <a:r>
              <a:rPr lang="en-US" sz="2000" cap="none" dirty="0">
                <a:solidFill>
                  <a:srgbClr val="212F62"/>
                </a:solidFill>
                <a:latin typeface="Times New Roman" panose="02020603050405020304" pitchFamily="18" charset="0"/>
              </a:rPr>
              <a:t>Chapter 9 Thermochemistry</a:t>
            </a:r>
          </a:p>
          <a:p>
            <a:pPr algn="ctr"/>
            <a:r>
              <a:rPr lang="en-US" sz="1600" cap="none" dirty="0">
                <a:solidFill>
                  <a:schemeClr val="tx1"/>
                </a:solidFill>
                <a:latin typeface="Times New Roman" panose="02020603050405020304" pitchFamily="18" charset="0"/>
              </a:rPr>
              <a:t>PowerPoints Image Slideshow</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7312" y="5533644"/>
            <a:ext cx="1507108" cy="1024363"/>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6550" y="3733800"/>
            <a:ext cx="2023299" cy="2602059"/>
          </a:xfrm>
          <a:prstGeom prst="rect">
            <a:avLst/>
          </a:prstGeom>
        </p:spPr>
      </p:pic>
      <p:sp>
        <p:nvSpPr>
          <p:cNvPr id="8" name="Rectangle 7">
            <a:extLst>
              <a:ext uri="{FF2B5EF4-FFF2-40B4-BE49-F238E27FC236}">
                <a16:creationId xmlns:a16="http://schemas.microsoft.com/office/drawing/2014/main" id="{F65BA892-F424-7947-B95E-B4E6BD46F360}"/>
              </a:ext>
            </a:extLst>
          </p:cNvPr>
          <p:cNvSpPr/>
          <p:nvPr/>
        </p:nvSpPr>
        <p:spPr>
          <a:xfrm>
            <a:off x="457200" y="5353455"/>
            <a:ext cx="3179350" cy="923330"/>
          </a:xfrm>
          <a:prstGeom prst="rect">
            <a:avLst/>
          </a:prstGeom>
        </p:spPr>
        <p:txBody>
          <a:bodyPr wrap="square">
            <a:spAutoFit/>
          </a:bodyPr>
          <a:lstStyle/>
          <a:p>
            <a:r>
              <a:rPr lang="en-US" dirty="0">
                <a:solidFill>
                  <a:srgbClr val="212121"/>
                </a:solidFill>
              </a:rPr>
              <a:t>Franco Pala, Ph.D.</a:t>
            </a:r>
          </a:p>
          <a:p>
            <a:r>
              <a:rPr lang="en-US" dirty="0">
                <a:solidFill>
                  <a:srgbClr val="212121"/>
                </a:solidFill>
              </a:rPr>
              <a:t>Bridgewater State University</a:t>
            </a:r>
          </a:p>
          <a:p>
            <a:r>
              <a:rPr lang="en-US" dirty="0">
                <a:solidFill>
                  <a:srgbClr val="212121"/>
                </a:solidFill>
                <a:hlinkClick r:id="rId4"/>
              </a:rPr>
              <a:t>fpala@bridgew.edu</a:t>
            </a:r>
            <a:endParaRPr lang="en-US" b="0" i="0" dirty="0">
              <a:solidFill>
                <a:srgbClr val="212121"/>
              </a:solidFill>
              <a:effectLst/>
            </a:endParaRPr>
          </a:p>
        </p:txBody>
      </p:sp>
      <p:sp>
        <p:nvSpPr>
          <p:cNvPr id="2" name="Rectangle 1">
            <a:extLst>
              <a:ext uri="{FF2B5EF4-FFF2-40B4-BE49-F238E27FC236}">
                <a16:creationId xmlns:a16="http://schemas.microsoft.com/office/drawing/2014/main" id="{11328AC6-E434-6044-8ADE-D1E46165DC73}"/>
              </a:ext>
            </a:extLst>
          </p:cNvPr>
          <p:cNvSpPr/>
          <p:nvPr/>
        </p:nvSpPr>
        <p:spPr>
          <a:xfrm>
            <a:off x="727091" y="1794067"/>
            <a:ext cx="7924800" cy="1754326"/>
          </a:xfrm>
          <a:prstGeom prst="rect">
            <a:avLst/>
          </a:prstGeom>
        </p:spPr>
        <p:txBody>
          <a:bodyPr wrap="square">
            <a:spAutoFit/>
          </a:bodyPr>
          <a:lstStyle/>
          <a:p>
            <a:pPr>
              <a:spcAft>
                <a:spcPts val="300"/>
              </a:spcAft>
            </a:pPr>
            <a:r>
              <a:rPr lang="en-US" b="1" i="1" dirty="0">
                <a:latin typeface="Times New Roman" panose="02020603050405020304" pitchFamily="18" charset="0"/>
                <a:ea typeface="Calibri" panose="020F0502020204030204" pitchFamily="34" charset="0"/>
                <a:cs typeface="Times New Roman" panose="02020603050405020304" pitchFamily="18" charset="0"/>
              </a:rPr>
              <a:t>Declaration</a:t>
            </a:r>
            <a:r>
              <a:rPr lang="en-US" dirty="0">
                <a:latin typeface="Times New Roman" panose="02020603050405020304" pitchFamily="18" charset="0"/>
                <a:ea typeface="Calibri" panose="020F0502020204030204" pitchFamily="34" charset="0"/>
                <a:cs typeface="Times New Roman" panose="02020603050405020304" pitchFamily="18" charset="0"/>
              </a:rPr>
              <a:t>:  This set of slides  has been adapted for a science-major General Chemistry course from Chemistry: atom first (</a:t>
            </a:r>
            <a:r>
              <a:rPr lang="en-US"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a:rPr>
              <a:t>Openstax</a:t>
            </a:r>
            <a:r>
              <a:rPr lang="en-US"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and other various Open Education Resources. Main sources for  this set of slides are: 1) Chemistry: atom first (</a:t>
            </a:r>
            <a:r>
              <a:rPr lang="en-US"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a:rPr>
              <a:t>Openstax </a:t>
            </a:r>
            <a:r>
              <a:rPr lang="en-US"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2)</a:t>
            </a:r>
            <a:r>
              <a:rPr lang="en-US"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6"/>
              </a:rPr>
              <a:t>Chemistry LibreTexts Library</a:t>
            </a:r>
            <a:r>
              <a:rPr lang="en-US"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3) Wikipedia commons;  4) US- Energy information administration..  Various links to online available resources are included in the text.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385229"/>
          </a:xfrm>
        </p:spPr>
        <p:txBody>
          <a:bodyPr>
            <a:normAutofit fontScale="90000"/>
          </a:bodyPr>
          <a:lstStyle/>
          <a:p>
            <a:r>
              <a:rPr lang="en-US" cap="none" dirty="0"/>
              <a:t>Energy</a:t>
            </a:r>
          </a:p>
        </p:txBody>
      </p:sp>
      <p:pic>
        <p:nvPicPr>
          <p:cNvPr id="2" name="Picture Placeholder 1" descr="CNX_Chem_05_01_Waterfall.jpg"/>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1452" t="-12" r="-1331"/>
          <a:stretch/>
        </p:blipFill>
        <p:spPr>
          <a:xfrm>
            <a:off x="4712652" y="1424847"/>
            <a:ext cx="3974148" cy="2018760"/>
          </a:xfrm>
        </p:spPr>
      </p:pic>
      <p:sp>
        <p:nvSpPr>
          <p:cNvPr id="7" name="Text Placeholder 6"/>
          <p:cNvSpPr>
            <a:spLocks noGrp="1"/>
          </p:cNvSpPr>
          <p:nvPr>
            <p:ph type="body" sz="quarter" idx="14"/>
          </p:nvPr>
        </p:nvSpPr>
        <p:spPr>
          <a:xfrm>
            <a:off x="4572000" y="3425318"/>
            <a:ext cx="4308256" cy="3088538"/>
          </a:xfrm>
        </p:spPr>
        <p:txBody>
          <a:bodyPr wrap="square">
            <a:spAutoFit/>
          </a:bodyPr>
          <a:lstStyle/>
          <a:p>
            <a:r>
              <a:rPr lang="en-US" sz="1600">
                <a:solidFill>
                  <a:schemeClr val="tx1"/>
                </a:solidFill>
              </a:rPr>
              <a:t>Water that is higher in elevation, for example, at the top of Victoria Falls, has a higher potential energy than water at a lower elevation. As the water falls, some of its potential energy is converted into kinetic </a:t>
            </a:r>
            <a:r>
              <a:rPr lang="hu-HU" sz="1600">
                <a:solidFill>
                  <a:schemeClr val="tx1"/>
                </a:solidFill>
              </a:rPr>
              <a:t>energy.</a:t>
            </a:r>
          </a:p>
          <a:p>
            <a:r>
              <a:rPr lang="en-US" sz="1600">
                <a:solidFill>
                  <a:schemeClr val="tx1"/>
                </a:solidFill>
              </a:rPr>
              <a:t>If the water flows through generators at the bottom of a dam, such as the Hoover Dam shown here, its kinetic energy is converted into electrical energy. </a:t>
            </a:r>
            <a:br>
              <a:rPr lang="en-US" sz="1600">
                <a:solidFill>
                  <a:schemeClr val="tx1"/>
                </a:solidFill>
              </a:rPr>
            </a:br>
            <a:r>
              <a:rPr lang="en-US" sz="1050">
                <a:solidFill>
                  <a:srgbClr val="0432FF"/>
                </a:solidFill>
              </a:rPr>
              <a:t>credit a: modification of work by Steve </a:t>
            </a:r>
            <a:r>
              <a:rPr lang="en-US" sz="1050" err="1">
                <a:solidFill>
                  <a:srgbClr val="0432FF"/>
                </a:solidFill>
              </a:rPr>
              <a:t>Jurvetson</a:t>
            </a:r>
            <a:r>
              <a:rPr lang="en-US" sz="1050">
                <a:solidFill>
                  <a:srgbClr val="0432FF"/>
                </a:solidFill>
              </a:rPr>
              <a:t>; credit b: modification of work by “</a:t>
            </a:r>
            <a:r>
              <a:rPr lang="en-US" sz="1050" err="1">
                <a:solidFill>
                  <a:srgbClr val="0432FF"/>
                </a:solidFill>
              </a:rPr>
              <a:t>curimedia</a:t>
            </a:r>
            <a:r>
              <a:rPr lang="en-US" sz="1050">
                <a:solidFill>
                  <a:srgbClr val="0432FF"/>
                </a:solidFill>
              </a:rPr>
              <a:t>”/Wikimedia commons</a:t>
            </a:r>
            <a:endParaRPr lang="en-US" sz="1600">
              <a:solidFill>
                <a:srgbClr val="0432FF"/>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D6C2A310-B93B-5D42-BD1C-B14794A2390C}"/>
              </a:ext>
            </a:extLst>
          </p:cNvPr>
          <p:cNvSpPr/>
          <p:nvPr/>
        </p:nvSpPr>
        <p:spPr>
          <a:xfrm>
            <a:off x="319580" y="709997"/>
            <a:ext cx="8504840" cy="646331"/>
          </a:xfrm>
          <a:prstGeom prst="rect">
            <a:avLst/>
          </a:prstGeom>
        </p:spPr>
        <p:txBody>
          <a:bodyPr wrap="square">
            <a:spAutoFit/>
          </a:bodyPr>
          <a:lstStyle/>
          <a:p>
            <a:r>
              <a:rPr lang="en-US" dirty="0">
                <a:latin typeface="Times New Roman" panose="02020603050405020304" pitchFamily="18" charset="0"/>
              </a:rPr>
              <a:t>Energy can be defined as the capacity to do work or supply heat </a:t>
            </a:r>
          </a:p>
          <a:p>
            <a:r>
              <a:rPr lang="en-US" dirty="0">
                <a:latin typeface="Times New Roman" panose="02020603050405020304" pitchFamily="18" charset="0"/>
              </a:rPr>
              <a:t> work (w) is the process of causing matter to move against an opposing force (w = F x s).</a:t>
            </a:r>
          </a:p>
        </p:txBody>
      </p:sp>
      <p:sp>
        <p:nvSpPr>
          <p:cNvPr id="4" name="Rectangle 3">
            <a:extLst>
              <a:ext uri="{FF2B5EF4-FFF2-40B4-BE49-F238E27FC236}">
                <a16:creationId xmlns:a16="http://schemas.microsoft.com/office/drawing/2014/main" id="{6602E1C6-FDC0-BD46-A03C-8CD9FC902CB0}"/>
              </a:ext>
            </a:extLst>
          </p:cNvPr>
          <p:cNvSpPr/>
          <p:nvPr/>
        </p:nvSpPr>
        <p:spPr>
          <a:xfrm>
            <a:off x="319580" y="1660838"/>
            <a:ext cx="4270708" cy="923330"/>
          </a:xfrm>
          <a:prstGeom prst="rect">
            <a:avLst/>
          </a:prstGeom>
        </p:spPr>
        <p:txBody>
          <a:bodyPr wrap="square">
            <a:spAutoFit/>
          </a:bodyPr>
          <a:lstStyle/>
          <a:p>
            <a:r>
              <a:rPr lang="en-US" dirty="0">
                <a:latin typeface="Times New Roman" panose="02020603050405020304" pitchFamily="18" charset="0"/>
              </a:rPr>
              <a:t>potential energy, the energy an object has because of its relative position, composition, or condition.</a:t>
            </a:r>
          </a:p>
        </p:txBody>
      </p:sp>
      <p:sp>
        <p:nvSpPr>
          <p:cNvPr id="9" name="Rectangle 8">
            <a:extLst>
              <a:ext uri="{FF2B5EF4-FFF2-40B4-BE49-F238E27FC236}">
                <a16:creationId xmlns:a16="http://schemas.microsoft.com/office/drawing/2014/main" id="{9754041B-A831-104B-A3A6-8B86DC50FCDF}"/>
              </a:ext>
            </a:extLst>
          </p:cNvPr>
          <p:cNvSpPr/>
          <p:nvPr/>
        </p:nvSpPr>
        <p:spPr>
          <a:xfrm>
            <a:off x="319580" y="4857546"/>
            <a:ext cx="4252420" cy="646331"/>
          </a:xfrm>
          <a:prstGeom prst="rect">
            <a:avLst/>
          </a:prstGeom>
        </p:spPr>
        <p:txBody>
          <a:bodyPr wrap="square">
            <a:spAutoFit/>
          </a:bodyPr>
          <a:lstStyle/>
          <a:p>
            <a:r>
              <a:rPr lang="en-US" dirty="0">
                <a:latin typeface="Times New Roman" panose="02020603050405020304" pitchFamily="18" charset="0"/>
              </a:rPr>
              <a:t>kinetic energy, the energy that an object possesses because of its motion.</a:t>
            </a:r>
          </a:p>
        </p:txBody>
      </p:sp>
      <p:pic>
        <p:nvPicPr>
          <p:cNvPr id="10" name="Picture 9">
            <a:extLst>
              <a:ext uri="{FF2B5EF4-FFF2-40B4-BE49-F238E27FC236}">
                <a16:creationId xmlns:a16="http://schemas.microsoft.com/office/drawing/2014/main" id="{D48A4F35-2B58-4C45-A2AD-821BCB9B1BDE}"/>
              </a:ext>
            </a:extLst>
          </p:cNvPr>
          <p:cNvPicPr>
            <a:picLocks noChangeAspect="1"/>
          </p:cNvPicPr>
          <p:nvPr/>
        </p:nvPicPr>
        <p:blipFill>
          <a:blip r:embed="rId5"/>
          <a:stretch>
            <a:fillRect/>
          </a:stretch>
        </p:blipFill>
        <p:spPr>
          <a:xfrm>
            <a:off x="2652812" y="5922499"/>
            <a:ext cx="1193800" cy="355600"/>
          </a:xfrm>
          <a:prstGeom prst="rect">
            <a:avLst/>
          </a:prstGeom>
        </p:spPr>
      </p:pic>
      <p:sp>
        <p:nvSpPr>
          <p:cNvPr id="11" name="Oval 10">
            <a:extLst>
              <a:ext uri="{FF2B5EF4-FFF2-40B4-BE49-F238E27FC236}">
                <a16:creationId xmlns:a16="http://schemas.microsoft.com/office/drawing/2014/main" id="{E3091304-ABDE-3D4A-84B2-08B254391472}"/>
              </a:ext>
            </a:extLst>
          </p:cNvPr>
          <p:cNvSpPr/>
          <p:nvPr/>
        </p:nvSpPr>
        <p:spPr>
          <a:xfrm>
            <a:off x="592670" y="5829108"/>
            <a:ext cx="548640" cy="54864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A7954EC7-81D2-7649-9A39-5BC753F8A747}"/>
              </a:ext>
            </a:extLst>
          </p:cNvPr>
          <p:cNvCxnSpPr>
            <a:stCxn id="11" idx="6"/>
          </p:cNvCxnSpPr>
          <p:nvPr/>
        </p:nvCxnSpPr>
        <p:spPr>
          <a:xfrm>
            <a:off x="1141310" y="6103428"/>
            <a:ext cx="109389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62D4A48-6380-954B-B29E-14464B0C958F}"/>
                  </a:ext>
                </a:extLst>
              </p:cNvPr>
              <p:cNvSpPr txBox="1"/>
              <p:nvPr/>
            </p:nvSpPr>
            <p:spPr>
              <a:xfrm>
                <a:off x="1511412" y="5665521"/>
                <a:ext cx="2174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𝑣</m:t>
                          </m:r>
                        </m:e>
                      </m:acc>
                    </m:oMath>
                  </m:oMathPara>
                </a14:m>
                <a:endParaRPr lang="en-US" sz="20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B62D4A48-6380-954B-B29E-14464B0C958F}"/>
                  </a:ext>
                </a:extLst>
              </p:cNvPr>
              <p:cNvSpPr txBox="1">
                <a:spLocks noRot="1" noChangeAspect="1" noMove="1" noResize="1" noEditPoints="1" noAdjustHandles="1" noChangeArrowheads="1" noChangeShapeType="1" noTextEdit="1"/>
              </p:cNvSpPr>
              <p:nvPr/>
            </p:nvSpPr>
            <p:spPr>
              <a:xfrm>
                <a:off x="1511412" y="5665521"/>
                <a:ext cx="217495" cy="307777"/>
              </a:xfrm>
              <a:prstGeom prst="rect">
                <a:avLst/>
              </a:prstGeom>
              <a:blipFill>
                <a:blip r:embed="rId6"/>
                <a:stretch>
                  <a:fillRect l="-16667" t="-36000" r="-5556" b="-8000"/>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5EF5CE9C-2675-D240-8E70-D989BD51DB72}"/>
              </a:ext>
            </a:extLst>
          </p:cNvPr>
          <p:cNvSpPr/>
          <p:nvPr/>
        </p:nvSpPr>
        <p:spPr>
          <a:xfrm>
            <a:off x="636694" y="4281098"/>
            <a:ext cx="2790613" cy="182880"/>
          </a:xfrm>
          <a:prstGeom prst="rect">
            <a:avLst/>
          </a:prstGeom>
          <a:pattFill prst="wdUpDiag">
            <a:fgClr>
              <a:schemeClr val="accent1"/>
            </a:fgClr>
            <a:bgClr>
              <a:schemeClr val="bg1"/>
            </a:bgClr>
          </a:patt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6" name="Oval 15">
            <a:extLst>
              <a:ext uri="{FF2B5EF4-FFF2-40B4-BE49-F238E27FC236}">
                <a16:creationId xmlns:a16="http://schemas.microsoft.com/office/drawing/2014/main" id="{2604FD10-F407-E646-8E66-148A306E4ADC}"/>
              </a:ext>
            </a:extLst>
          </p:cNvPr>
          <p:cNvSpPr>
            <a:spLocks noChangeAspect="1"/>
          </p:cNvSpPr>
          <p:nvPr/>
        </p:nvSpPr>
        <p:spPr>
          <a:xfrm>
            <a:off x="1210369" y="2646674"/>
            <a:ext cx="274320" cy="27432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E4388F0B-9222-B349-986E-F2244D4E9599}"/>
              </a:ext>
            </a:extLst>
          </p:cNvPr>
          <p:cNvCxnSpPr>
            <a:cxnSpLocks/>
          </p:cNvCxnSpPr>
          <p:nvPr/>
        </p:nvCxnSpPr>
        <p:spPr>
          <a:xfrm>
            <a:off x="1330596" y="2920994"/>
            <a:ext cx="0" cy="136010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49BBDB-9A1F-5A40-A123-D20D4C54A3CF}"/>
              </a:ext>
            </a:extLst>
          </p:cNvPr>
          <p:cNvSpPr txBox="1"/>
          <p:nvPr/>
        </p:nvSpPr>
        <p:spPr>
          <a:xfrm>
            <a:off x="1176503" y="3394406"/>
            <a:ext cx="365760" cy="369332"/>
          </a:xfrm>
          <a:prstGeom prst="rect">
            <a:avLst/>
          </a:prstGeom>
          <a:solidFill>
            <a:schemeClr val="bg1"/>
          </a:solidFill>
        </p:spPr>
        <p:txBody>
          <a:bodyPr wrap="square" rtlCol="0">
            <a:spAutoFit/>
          </a:bodyPr>
          <a:lstStyle/>
          <a:p>
            <a:r>
              <a:rPr lang="en-US" i="1">
                <a:latin typeface="Times New Roman" panose="02020603050405020304" pitchFamily="18" charset="0"/>
                <a:cs typeface="Times New Roman" panose="02020603050405020304" pitchFamily="18" charset="0"/>
              </a:rPr>
              <a:t>h</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44D1256-06E6-0144-BF33-A14EF2AEA045}"/>
                  </a:ext>
                </a:extLst>
              </p:cNvPr>
              <p:cNvSpPr txBox="1"/>
              <p:nvPr/>
            </p:nvSpPr>
            <p:spPr>
              <a:xfrm>
                <a:off x="2650896" y="3263126"/>
                <a:ext cx="1192571"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𝑔</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h</m:t>
                      </m:r>
                    </m:oMath>
                  </m:oMathPara>
                </a14:m>
                <a:endParaRPr lang="en-US" dirty="0">
                  <a:latin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E44D1256-06E6-0144-BF33-A14EF2AEA045}"/>
                  </a:ext>
                </a:extLst>
              </p:cNvPr>
              <p:cNvSpPr txBox="1">
                <a:spLocks noRot="1" noChangeAspect="1" noMove="1" noResize="1" noEditPoints="1" noAdjustHandles="1" noChangeArrowheads="1" noChangeShapeType="1" noTextEdit="1"/>
              </p:cNvSpPr>
              <p:nvPr/>
            </p:nvSpPr>
            <p:spPr>
              <a:xfrm>
                <a:off x="2650896" y="3263126"/>
                <a:ext cx="1192571" cy="298415"/>
              </a:xfrm>
              <a:prstGeom prst="rect">
                <a:avLst/>
              </a:prstGeom>
              <a:blipFill>
                <a:blip r:embed="rId7"/>
                <a:stretch>
                  <a:fillRect l="-3158" t="-4167" r="-3158" b="-29167"/>
                </a:stretch>
              </a:blipFill>
            </p:spPr>
            <p:txBody>
              <a:bodyPr/>
              <a:lstStyle/>
              <a:p>
                <a:r>
                  <a:rPr lang="en-US">
                    <a:noFill/>
                  </a:rPr>
                  <a:t> </a:t>
                </a:r>
              </a:p>
            </p:txBody>
          </p:sp>
        </mc:Fallback>
      </mc:AlternateContent>
    </p:spTree>
    <p:extLst>
      <p:ext uri="{BB962C8B-B14F-4D97-AF65-F5344CB8AC3E}">
        <p14:creationId xmlns:p14="http://schemas.microsoft.com/office/powerpoint/2010/main" val="1257013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91362"/>
            <a:ext cx="8062912" cy="659535"/>
          </a:xfrm>
        </p:spPr>
        <p:txBody>
          <a:bodyPr>
            <a:normAutofit/>
          </a:bodyPr>
          <a:lstStyle/>
          <a:p>
            <a:r>
              <a:rPr lang="en-US" cap="none"/>
              <a:t>Laws of conservation of energy and conservation of mass</a:t>
            </a:r>
          </a:p>
        </p:txBody>
      </p:sp>
      <p:sp>
        <p:nvSpPr>
          <p:cNvPr id="8" name="Rectangle 7">
            <a:extLst>
              <a:ext uri="{FF2B5EF4-FFF2-40B4-BE49-F238E27FC236}">
                <a16:creationId xmlns:a16="http://schemas.microsoft.com/office/drawing/2014/main" id="{9627E287-F6A8-5C4D-AE5F-77EFB84DD0A0}"/>
              </a:ext>
            </a:extLst>
          </p:cNvPr>
          <p:cNvSpPr/>
          <p:nvPr/>
        </p:nvSpPr>
        <p:spPr>
          <a:xfrm>
            <a:off x="373856" y="950897"/>
            <a:ext cx="8146256" cy="923330"/>
          </a:xfrm>
          <a:prstGeom prst="rect">
            <a:avLst/>
          </a:prstGeom>
        </p:spPr>
        <p:txBody>
          <a:bodyPr wrap="square">
            <a:spAutoFit/>
          </a:bodyPr>
          <a:lstStyle/>
          <a:p>
            <a:r>
              <a:rPr lang="en-US" dirty="0">
                <a:latin typeface="Times New Roman" panose="02020603050405020304" pitchFamily="18" charset="0"/>
              </a:rPr>
              <a:t>law of conservation of energy: during a chemical or physical change, energy can be neither created nor destroyed, although it can be changed in form. (This is also one version of the first law of thermodynamics, as you will learn later.)</a:t>
            </a:r>
          </a:p>
        </p:txBody>
      </p:sp>
      <p:sp>
        <p:nvSpPr>
          <p:cNvPr id="11" name="Oval 10">
            <a:extLst>
              <a:ext uri="{FF2B5EF4-FFF2-40B4-BE49-F238E27FC236}">
                <a16:creationId xmlns:a16="http://schemas.microsoft.com/office/drawing/2014/main" id="{EC282901-6EE6-6644-8788-43C14B42740F}"/>
              </a:ext>
            </a:extLst>
          </p:cNvPr>
          <p:cNvSpPr/>
          <p:nvPr/>
        </p:nvSpPr>
        <p:spPr>
          <a:xfrm>
            <a:off x="652272" y="3759434"/>
            <a:ext cx="548640" cy="54864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44481F42-2B27-3841-AC35-6FD470CC8FB4}"/>
              </a:ext>
            </a:extLst>
          </p:cNvPr>
          <p:cNvCxnSpPr>
            <a:cxnSpLocks/>
            <a:stCxn id="11" idx="6"/>
          </p:cNvCxnSpPr>
          <p:nvPr/>
        </p:nvCxnSpPr>
        <p:spPr>
          <a:xfrm>
            <a:off x="1200912" y="4033754"/>
            <a:ext cx="9144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9A0FA07-473D-654D-A016-5BCF5EFE66E8}"/>
                  </a:ext>
                </a:extLst>
              </p:cNvPr>
              <p:cNvSpPr txBox="1"/>
              <p:nvPr/>
            </p:nvSpPr>
            <p:spPr>
              <a:xfrm>
                <a:off x="555790" y="3398552"/>
                <a:ext cx="1097032" cy="332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𝑣</m:t>
                              </m:r>
                            </m:e>
                          </m:acc>
                        </m:e>
                        <m:sub>
                          <m:r>
                            <a:rPr lang="en-US" sz="2000" b="0" i="1" smtClean="0">
                              <a:latin typeface="Cambria Math" panose="02040503050406030204" pitchFamily="18" charset="0"/>
                            </a:rPr>
                            <m:t>1_</m:t>
                          </m:r>
                          <m:r>
                            <a:rPr lang="en-US" sz="2000" b="0" i="1" smtClean="0">
                              <a:latin typeface="Cambria Math" panose="02040503050406030204" pitchFamily="18" charset="0"/>
                            </a:rPr>
                            <m:t>𝑏𝑓</m:t>
                          </m:r>
                        </m:sub>
                      </m:sSub>
                      <m:r>
                        <a:rPr lang="en-US" sz="2000" i="1" smtClean="0">
                          <a:latin typeface="Cambria Math" panose="02040503050406030204" pitchFamily="18" charset="0"/>
                          <a:ea typeface="Cambria Math" panose="02040503050406030204" pitchFamily="18" charset="0"/>
                        </a:rPr>
                        <m:t>&gt;</m:t>
                      </m:r>
                      <m:r>
                        <a:rPr lang="en-US" sz="2000" b="0" i="1" smtClean="0">
                          <a:latin typeface="Cambria Math" panose="02040503050406030204" pitchFamily="18" charset="0"/>
                          <a:ea typeface="Cambria Math" panose="02040503050406030204" pitchFamily="18" charset="0"/>
                        </a:rPr>
                        <m:t>0</m:t>
                      </m:r>
                    </m:oMath>
                  </m:oMathPara>
                </a14:m>
                <a:endParaRPr lang="en-US" sz="20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B9A0FA07-473D-654D-A016-5BCF5EFE66E8}"/>
                  </a:ext>
                </a:extLst>
              </p:cNvPr>
              <p:cNvSpPr txBox="1">
                <a:spLocks noRot="1" noChangeAspect="1" noMove="1" noResize="1" noEditPoints="1" noAdjustHandles="1" noChangeArrowheads="1" noChangeShapeType="1" noTextEdit="1"/>
              </p:cNvSpPr>
              <p:nvPr/>
            </p:nvSpPr>
            <p:spPr>
              <a:xfrm>
                <a:off x="555790" y="3398552"/>
                <a:ext cx="1097032" cy="332399"/>
              </a:xfrm>
              <a:prstGeom prst="rect">
                <a:avLst/>
              </a:prstGeom>
              <a:blipFill>
                <a:blip r:embed="rId2"/>
                <a:stretch>
                  <a:fillRect l="-3448" t="-33333" r="-3448" b="-22222"/>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B063C9F6-C7E3-8E4A-8323-575788085B4B}"/>
              </a:ext>
            </a:extLst>
          </p:cNvPr>
          <p:cNvSpPr/>
          <p:nvPr/>
        </p:nvSpPr>
        <p:spPr>
          <a:xfrm>
            <a:off x="2560320" y="3765530"/>
            <a:ext cx="548640" cy="54864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Right Arrow 8">
            <a:extLst>
              <a:ext uri="{FF2B5EF4-FFF2-40B4-BE49-F238E27FC236}">
                <a16:creationId xmlns:a16="http://schemas.microsoft.com/office/drawing/2014/main" id="{9B454F92-ED8D-9A4D-B22C-ABD3A9AAC274}"/>
              </a:ext>
            </a:extLst>
          </p:cNvPr>
          <p:cNvSpPr/>
          <p:nvPr/>
        </p:nvSpPr>
        <p:spPr>
          <a:xfrm>
            <a:off x="3865491" y="3780553"/>
            <a:ext cx="896112" cy="412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9" name="Oval 18">
            <a:extLst>
              <a:ext uri="{FF2B5EF4-FFF2-40B4-BE49-F238E27FC236}">
                <a16:creationId xmlns:a16="http://schemas.microsoft.com/office/drawing/2014/main" id="{ED9D0474-5A27-134A-AE35-C7CAAF2114F5}"/>
              </a:ext>
            </a:extLst>
          </p:cNvPr>
          <p:cNvSpPr/>
          <p:nvPr/>
        </p:nvSpPr>
        <p:spPr>
          <a:xfrm>
            <a:off x="5291328" y="3710680"/>
            <a:ext cx="548640" cy="54864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85444AC6-D2A1-A048-84C9-9035FDF0B088}"/>
              </a:ext>
            </a:extLst>
          </p:cNvPr>
          <p:cNvCxnSpPr>
            <a:cxnSpLocks/>
            <a:stCxn id="19" idx="6"/>
          </p:cNvCxnSpPr>
          <p:nvPr/>
        </p:nvCxnSpPr>
        <p:spPr>
          <a:xfrm>
            <a:off x="5839968" y="3985000"/>
            <a:ext cx="4572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BF6F2EE-5DF1-EA4F-8F70-E6206AFCAAF6}"/>
              </a:ext>
            </a:extLst>
          </p:cNvPr>
          <p:cNvSpPr/>
          <p:nvPr/>
        </p:nvSpPr>
        <p:spPr>
          <a:xfrm>
            <a:off x="7199376" y="3716776"/>
            <a:ext cx="548640" cy="54864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2BB21A32-2CB6-1543-937E-4F1C7155E8A7}"/>
              </a:ext>
            </a:extLst>
          </p:cNvPr>
          <p:cNvCxnSpPr>
            <a:cxnSpLocks/>
          </p:cNvCxnSpPr>
          <p:nvPr/>
        </p:nvCxnSpPr>
        <p:spPr>
          <a:xfrm>
            <a:off x="7766304" y="3972808"/>
            <a:ext cx="4572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4159B59-2782-7B40-B056-B3FC32E47574}"/>
                  </a:ext>
                </a:extLst>
              </p:cNvPr>
              <p:cNvSpPr txBox="1"/>
              <p:nvPr/>
            </p:nvSpPr>
            <p:spPr>
              <a:xfrm>
                <a:off x="510737" y="4327741"/>
                <a:ext cx="1824282"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r>
                            <a:rPr lang="en-US" b="0" i="1" smtClean="0">
                              <a:latin typeface="Cambria Math" panose="02040503050406030204" pitchFamily="18" charset="0"/>
                            </a:rPr>
                            <m:t>1_</m:t>
                          </m:r>
                          <m:r>
                            <a:rPr lang="en-US" b="0" i="1" smtClean="0">
                              <a:latin typeface="Cambria Math" panose="02040503050406030204" pitchFamily="18" charset="0"/>
                            </a:rPr>
                            <m:t>𝑏𝑓</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1 </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oMath>
                  </m:oMathPara>
                </a14:m>
                <a:endParaRPr lang="en-US" dirty="0">
                  <a:latin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44159B59-2782-7B40-B056-B3FC32E47574}"/>
                  </a:ext>
                </a:extLst>
              </p:cNvPr>
              <p:cNvSpPr txBox="1">
                <a:spLocks noRot="1" noChangeAspect="1" noMove="1" noResize="1" noEditPoints="1" noAdjustHandles="1" noChangeArrowheads="1" noChangeShapeType="1" noTextEdit="1"/>
              </p:cNvSpPr>
              <p:nvPr/>
            </p:nvSpPr>
            <p:spPr>
              <a:xfrm>
                <a:off x="510737" y="4327741"/>
                <a:ext cx="1824282" cy="518604"/>
              </a:xfrm>
              <a:prstGeom prst="rect">
                <a:avLst/>
              </a:prstGeom>
              <a:blipFill>
                <a:blip r:embed="rId3"/>
                <a:stretch>
                  <a:fillRect l="-2069" t="-4762"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4FEE896-80E3-A143-823B-51A55083DBE1}"/>
                  </a:ext>
                </a:extLst>
              </p:cNvPr>
              <p:cNvSpPr txBox="1"/>
              <p:nvPr/>
            </p:nvSpPr>
            <p:spPr>
              <a:xfrm>
                <a:off x="2330408" y="3384377"/>
                <a:ext cx="1102994" cy="332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𝑣</m:t>
                              </m:r>
                            </m:e>
                          </m:acc>
                        </m:e>
                        <m:sub>
                          <m:r>
                            <a:rPr lang="en-US" sz="2000" b="0" i="1" smtClean="0">
                              <a:latin typeface="Cambria Math" panose="02040503050406030204" pitchFamily="18" charset="0"/>
                            </a:rPr>
                            <m:t>2_</m:t>
                          </m:r>
                          <m:r>
                            <a:rPr lang="en-US" sz="2000" b="0" i="1" smtClean="0">
                              <a:latin typeface="Cambria Math" panose="02040503050406030204" pitchFamily="18" charset="0"/>
                            </a:rPr>
                            <m:t>𝑏𝑓</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0</m:t>
                      </m:r>
                    </m:oMath>
                  </m:oMathPara>
                </a14:m>
                <a:endParaRPr lang="en-US" sz="2000" dirty="0">
                  <a:latin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54FEE896-80E3-A143-823B-51A55083DBE1}"/>
                  </a:ext>
                </a:extLst>
              </p:cNvPr>
              <p:cNvSpPr txBox="1">
                <a:spLocks noRot="1" noChangeAspect="1" noMove="1" noResize="1" noEditPoints="1" noAdjustHandles="1" noChangeArrowheads="1" noChangeShapeType="1" noTextEdit="1"/>
              </p:cNvSpPr>
              <p:nvPr/>
            </p:nvSpPr>
            <p:spPr>
              <a:xfrm>
                <a:off x="2330408" y="3384377"/>
                <a:ext cx="1102994" cy="332399"/>
              </a:xfrm>
              <a:prstGeom prst="rect">
                <a:avLst/>
              </a:prstGeom>
              <a:blipFill>
                <a:blip r:embed="rId4"/>
                <a:stretch>
                  <a:fillRect l="-2273" t="-28571" r="-4545"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8431F38-C334-F848-A40D-19ACCC2A4318}"/>
                  </a:ext>
                </a:extLst>
              </p:cNvPr>
              <p:cNvSpPr txBox="1"/>
              <p:nvPr/>
            </p:nvSpPr>
            <p:spPr>
              <a:xfrm>
                <a:off x="2416865" y="4475067"/>
                <a:ext cx="1104533"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r>
                            <a:rPr lang="en-US" b="0" i="1" smtClean="0">
                              <a:latin typeface="Cambria Math" panose="02040503050406030204" pitchFamily="18" charset="0"/>
                            </a:rPr>
                            <m:t>2_</m:t>
                          </m:r>
                          <m:r>
                            <a:rPr lang="en-US" b="0" i="1" smtClean="0">
                              <a:latin typeface="Cambria Math" panose="02040503050406030204" pitchFamily="18" charset="0"/>
                            </a:rPr>
                            <m:t>𝑏𝑓</m:t>
                          </m:r>
                        </m:sub>
                      </m:sSub>
                      <m:r>
                        <a:rPr lang="en-US" b="0" i="1" smtClean="0">
                          <a:latin typeface="Cambria Math" panose="02040503050406030204" pitchFamily="18" charset="0"/>
                        </a:rPr>
                        <m:t>=0</m:t>
                      </m:r>
                    </m:oMath>
                  </m:oMathPara>
                </a14:m>
                <a:endParaRPr lang="en-US" dirty="0">
                  <a:latin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98431F38-C334-F848-A40D-19ACCC2A4318}"/>
                  </a:ext>
                </a:extLst>
              </p:cNvPr>
              <p:cNvSpPr txBox="1">
                <a:spLocks noRot="1" noChangeAspect="1" noMove="1" noResize="1" noEditPoints="1" noAdjustHandles="1" noChangeArrowheads="1" noChangeShapeType="1" noTextEdit="1"/>
              </p:cNvSpPr>
              <p:nvPr/>
            </p:nvSpPr>
            <p:spPr>
              <a:xfrm>
                <a:off x="2416865" y="4475067"/>
                <a:ext cx="1104533" cy="299249"/>
              </a:xfrm>
              <a:prstGeom prst="rect">
                <a:avLst/>
              </a:prstGeom>
              <a:blipFill>
                <a:blip r:embed="rId5"/>
                <a:stretch>
                  <a:fillRect l="-3409" r="-3409" b="-24000"/>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30351256-48FA-E645-A414-5E213456A66F}"/>
              </a:ext>
            </a:extLst>
          </p:cNvPr>
          <p:cNvSpPr txBox="1"/>
          <p:nvPr/>
        </p:nvSpPr>
        <p:spPr>
          <a:xfrm>
            <a:off x="455873" y="3065092"/>
            <a:ext cx="2511553" cy="369332"/>
          </a:xfrm>
          <a:prstGeom prst="rect">
            <a:avLst/>
          </a:prstGeom>
          <a:noFill/>
        </p:spPr>
        <p:txBody>
          <a:bodyPr wrap="square" rtlCol="0">
            <a:spAutoFit/>
          </a:bodyPr>
          <a:lstStyle/>
          <a:p>
            <a:pPr algn="ctr"/>
            <a:r>
              <a:rPr lang="en-US" dirty="0">
                <a:latin typeface="Times New Roman" panose="02020603050405020304" pitchFamily="18" charset="0"/>
              </a:rPr>
              <a:t>Before collision</a:t>
            </a:r>
          </a:p>
        </p:txBody>
      </p:sp>
      <p:sp>
        <p:nvSpPr>
          <p:cNvPr id="32" name="TextBox 31">
            <a:extLst>
              <a:ext uri="{FF2B5EF4-FFF2-40B4-BE49-F238E27FC236}">
                <a16:creationId xmlns:a16="http://schemas.microsoft.com/office/drawing/2014/main" id="{B3C57B73-F56F-FB46-8562-00E3E187C55A}"/>
              </a:ext>
            </a:extLst>
          </p:cNvPr>
          <p:cNvSpPr txBox="1"/>
          <p:nvPr/>
        </p:nvSpPr>
        <p:spPr>
          <a:xfrm>
            <a:off x="5433136" y="2997126"/>
            <a:ext cx="2511553" cy="369332"/>
          </a:xfrm>
          <a:prstGeom prst="rect">
            <a:avLst/>
          </a:prstGeom>
          <a:noFill/>
        </p:spPr>
        <p:txBody>
          <a:bodyPr wrap="square" rtlCol="0">
            <a:spAutoFit/>
          </a:bodyPr>
          <a:lstStyle/>
          <a:p>
            <a:pPr algn="ctr"/>
            <a:r>
              <a:rPr lang="en-US" dirty="0">
                <a:latin typeface="Times New Roman" panose="02020603050405020304" pitchFamily="18" charset="0"/>
              </a:rPr>
              <a:t>After collision</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1D6FBD5-C4D4-2B44-A17F-85611830532B}"/>
                  </a:ext>
                </a:extLst>
              </p:cNvPr>
              <p:cNvSpPr txBox="1"/>
              <p:nvPr/>
            </p:nvSpPr>
            <p:spPr>
              <a:xfrm>
                <a:off x="2647104" y="3881010"/>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latin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31D6FBD5-C4D4-2B44-A17F-85611830532B}"/>
                  </a:ext>
                </a:extLst>
              </p:cNvPr>
              <p:cNvSpPr txBox="1">
                <a:spLocks noRot="1" noChangeAspect="1" noMove="1" noResize="1" noEditPoints="1" noAdjustHandles="1" noChangeArrowheads="1" noChangeShapeType="1" noTextEdit="1"/>
              </p:cNvSpPr>
              <p:nvPr/>
            </p:nvSpPr>
            <p:spPr>
              <a:xfrm>
                <a:off x="2647104" y="3881010"/>
                <a:ext cx="365420" cy="276999"/>
              </a:xfrm>
              <a:prstGeom prst="rect">
                <a:avLst/>
              </a:prstGeom>
              <a:blipFill>
                <a:blip r:embed="rId6"/>
                <a:stretch>
                  <a:fillRect l="-3333" r="-3333"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2019F53-894D-9F46-A692-6C66A7E0A674}"/>
                  </a:ext>
                </a:extLst>
              </p:cNvPr>
              <p:cNvSpPr txBox="1"/>
              <p:nvPr/>
            </p:nvSpPr>
            <p:spPr>
              <a:xfrm>
                <a:off x="751248" y="3868818"/>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latin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12019F53-894D-9F46-A692-6C66A7E0A674}"/>
                  </a:ext>
                </a:extLst>
              </p:cNvPr>
              <p:cNvSpPr txBox="1">
                <a:spLocks noRot="1" noChangeAspect="1" noMove="1" noResize="1" noEditPoints="1" noAdjustHandles="1" noChangeArrowheads="1" noChangeShapeType="1" noTextEdit="1"/>
              </p:cNvSpPr>
              <p:nvPr/>
            </p:nvSpPr>
            <p:spPr>
              <a:xfrm>
                <a:off x="751248" y="3868818"/>
                <a:ext cx="365420" cy="276999"/>
              </a:xfrm>
              <a:prstGeom prst="rect">
                <a:avLst/>
              </a:prstGeom>
              <a:blipFill>
                <a:blip r:embed="rId7"/>
                <a:stretch>
                  <a:fillRect l="-3333"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B5396A9-A7B1-D149-B614-A7B359244A2E}"/>
                  </a:ext>
                </a:extLst>
              </p:cNvPr>
              <p:cNvSpPr txBox="1"/>
              <p:nvPr/>
            </p:nvSpPr>
            <p:spPr>
              <a:xfrm>
                <a:off x="5401683" y="3825192"/>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latin typeface="Times New Roman" panose="02020603050405020304" pitchFamily="18" charset="0"/>
                </a:endParaRPr>
              </a:p>
            </p:txBody>
          </p:sp>
        </mc:Choice>
        <mc:Fallback xmlns="">
          <p:sp>
            <p:nvSpPr>
              <p:cNvPr id="35" name="TextBox 34">
                <a:extLst>
                  <a:ext uri="{FF2B5EF4-FFF2-40B4-BE49-F238E27FC236}">
                    <a16:creationId xmlns:a16="http://schemas.microsoft.com/office/drawing/2014/main" id="{3B5396A9-A7B1-D149-B614-A7B359244A2E}"/>
                  </a:ext>
                </a:extLst>
              </p:cNvPr>
              <p:cNvSpPr txBox="1">
                <a:spLocks noRot="1" noChangeAspect="1" noMove="1" noResize="1" noEditPoints="1" noAdjustHandles="1" noChangeArrowheads="1" noChangeShapeType="1" noTextEdit="1"/>
              </p:cNvSpPr>
              <p:nvPr/>
            </p:nvSpPr>
            <p:spPr>
              <a:xfrm>
                <a:off x="5401683" y="3825192"/>
                <a:ext cx="365420" cy="276999"/>
              </a:xfrm>
              <a:prstGeom prst="rect">
                <a:avLst/>
              </a:prstGeom>
              <a:blipFill>
                <a:blip r:embed="rId8"/>
                <a:stretch>
                  <a:fillRect l="-333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A83D824-9CCF-5745-98D2-7AAB28AFC7CA}"/>
                  </a:ext>
                </a:extLst>
              </p:cNvPr>
              <p:cNvSpPr txBox="1"/>
              <p:nvPr/>
            </p:nvSpPr>
            <p:spPr>
              <a:xfrm>
                <a:off x="7316640" y="3832242"/>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latin typeface="Times New Roman" panose="02020603050405020304" pitchFamily="18" charset="0"/>
                </a:endParaRPr>
              </a:p>
            </p:txBody>
          </p:sp>
        </mc:Choice>
        <mc:Fallback xmlns="">
          <p:sp>
            <p:nvSpPr>
              <p:cNvPr id="36" name="TextBox 35">
                <a:extLst>
                  <a:ext uri="{FF2B5EF4-FFF2-40B4-BE49-F238E27FC236}">
                    <a16:creationId xmlns:a16="http://schemas.microsoft.com/office/drawing/2014/main" id="{DA83D824-9CCF-5745-98D2-7AAB28AFC7CA}"/>
                  </a:ext>
                </a:extLst>
              </p:cNvPr>
              <p:cNvSpPr txBox="1">
                <a:spLocks noRot="1" noChangeAspect="1" noMove="1" noResize="1" noEditPoints="1" noAdjustHandles="1" noChangeArrowheads="1" noChangeShapeType="1" noTextEdit="1"/>
              </p:cNvSpPr>
              <p:nvPr/>
            </p:nvSpPr>
            <p:spPr>
              <a:xfrm>
                <a:off x="7316640" y="3832242"/>
                <a:ext cx="365420" cy="276999"/>
              </a:xfrm>
              <a:prstGeom prst="rect">
                <a:avLst/>
              </a:prstGeom>
              <a:blipFill>
                <a:blip r:embed="rId9"/>
                <a:stretch>
                  <a:fillRect l="-6897"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036319D-7701-074E-B854-256D79BF9956}"/>
                  </a:ext>
                </a:extLst>
              </p:cNvPr>
              <p:cNvSpPr txBox="1"/>
              <p:nvPr/>
            </p:nvSpPr>
            <p:spPr>
              <a:xfrm>
                <a:off x="652272" y="4990706"/>
                <a:ext cx="2380780"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r>
                            <a:rPr lang="en-US" b="0" i="1" smtClean="0">
                              <a:latin typeface="Cambria Math" panose="02040503050406030204" pitchFamily="18" charset="0"/>
                            </a:rPr>
                            <m:t>_</m:t>
                          </m:r>
                          <m:r>
                            <a:rPr lang="en-US" b="0" i="1" smtClean="0">
                              <a:latin typeface="Cambria Math" panose="02040503050406030204" pitchFamily="18" charset="0"/>
                            </a:rPr>
                            <m:t>𝑏𝑓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r>
                            <a:rPr lang="en-US" b="0" i="1" smtClean="0">
                              <a:latin typeface="Cambria Math" panose="02040503050406030204" pitchFamily="18" charset="0"/>
                            </a:rPr>
                            <m:t>1_</m:t>
                          </m:r>
                          <m:r>
                            <a:rPr lang="en-US" b="0" i="1" smtClean="0">
                              <a:latin typeface="Cambria Math" panose="02040503050406030204" pitchFamily="18" charset="0"/>
                            </a:rPr>
                            <m:t>𝑏𝑓</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𝑘</m:t>
                          </m:r>
                          <m:r>
                            <a:rPr lang="en-US" b="0" i="1" smtClean="0">
                              <a:latin typeface="Cambria Math" panose="02040503050406030204" pitchFamily="18" charset="0"/>
                            </a:rPr>
                            <m:t>2_</m:t>
                          </m:r>
                          <m:r>
                            <a:rPr lang="en-US" b="0" i="1" smtClean="0">
                              <a:latin typeface="Cambria Math" panose="02040503050406030204" pitchFamily="18" charset="0"/>
                            </a:rPr>
                            <m:t>𝑏𝑓</m:t>
                          </m:r>
                        </m:sub>
                      </m:sSub>
                    </m:oMath>
                  </m:oMathPara>
                </a14:m>
                <a:endParaRPr lang="en-US" dirty="0">
                  <a:latin typeface="Times New Roman" panose="02020603050405020304" pitchFamily="18" charset="0"/>
                </a:endParaRPr>
              </a:p>
            </p:txBody>
          </p:sp>
        </mc:Choice>
        <mc:Fallback xmlns="">
          <p:sp>
            <p:nvSpPr>
              <p:cNvPr id="37" name="TextBox 36">
                <a:extLst>
                  <a:ext uri="{FF2B5EF4-FFF2-40B4-BE49-F238E27FC236}">
                    <a16:creationId xmlns:a16="http://schemas.microsoft.com/office/drawing/2014/main" id="{9036319D-7701-074E-B854-256D79BF9956}"/>
                  </a:ext>
                </a:extLst>
              </p:cNvPr>
              <p:cNvSpPr txBox="1">
                <a:spLocks noRot="1" noChangeAspect="1" noMove="1" noResize="1" noEditPoints="1" noAdjustHandles="1" noChangeArrowheads="1" noChangeShapeType="1" noTextEdit="1"/>
              </p:cNvSpPr>
              <p:nvPr/>
            </p:nvSpPr>
            <p:spPr>
              <a:xfrm>
                <a:off x="652272" y="4990706"/>
                <a:ext cx="2380780" cy="299249"/>
              </a:xfrm>
              <a:prstGeom prst="rect">
                <a:avLst/>
              </a:prstGeom>
              <a:blipFill>
                <a:blip r:embed="rId10"/>
                <a:stretch>
                  <a:fillRect l="-1058" r="-529"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1428000-F6B7-F64F-895A-2A35E03ABF57}"/>
                  </a:ext>
                </a:extLst>
              </p:cNvPr>
              <p:cNvSpPr txBox="1"/>
              <p:nvPr/>
            </p:nvSpPr>
            <p:spPr>
              <a:xfrm>
                <a:off x="5594291" y="4980137"/>
                <a:ext cx="2395207"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r>
                            <a:rPr lang="en-US" b="0" i="1" smtClean="0">
                              <a:latin typeface="Cambria Math" panose="02040503050406030204" pitchFamily="18" charset="0"/>
                            </a:rPr>
                            <m:t>_</m:t>
                          </m:r>
                          <m:r>
                            <a:rPr lang="en-US" b="0" i="1" smtClean="0">
                              <a:latin typeface="Cambria Math" panose="02040503050406030204" pitchFamily="18" charset="0"/>
                            </a:rPr>
                            <m:t>𝑎𝑓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r>
                            <a:rPr lang="en-US" b="0" i="1" smtClean="0">
                              <a:latin typeface="Cambria Math" panose="02040503050406030204" pitchFamily="18" charset="0"/>
                            </a:rPr>
                            <m:t>1_</m:t>
                          </m:r>
                          <m:r>
                            <a:rPr lang="en-US" b="0" i="1" smtClean="0">
                              <a:latin typeface="Cambria Math" panose="02040503050406030204" pitchFamily="18" charset="0"/>
                            </a:rPr>
                            <m:t>𝑎𝑓</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𝑘</m:t>
                          </m:r>
                          <m:r>
                            <a:rPr lang="en-US" b="0" i="1" smtClean="0">
                              <a:latin typeface="Cambria Math" panose="02040503050406030204" pitchFamily="18" charset="0"/>
                            </a:rPr>
                            <m:t>2_</m:t>
                          </m:r>
                          <m:r>
                            <a:rPr lang="en-US" b="0" i="1" smtClean="0">
                              <a:latin typeface="Cambria Math" panose="02040503050406030204" pitchFamily="18" charset="0"/>
                            </a:rPr>
                            <m:t>𝑎𝑓</m:t>
                          </m:r>
                        </m:sub>
                      </m:sSub>
                    </m:oMath>
                  </m:oMathPara>
                </a14:m>
                <a:endParaRPr lang="en-US" dirty="0">
                  <a:latin typeface="Times New Roman" panose="02020603050405020304" pitchFamily="18" charset="0"/>
                </a:endParaRPr>
              </a:p>
            </p:txBody>
          </p:sp>
        </mc:Choice>
        <mc:Fallback xmlns="">
          <p:sp>
            <p:nvSpPr>
              <p:cNvPr id="43" name="TextBox 42">
                <a:extLst>
                  <a:ext uri="{FF2B5EF4-FFF2-40B4-BE49-F238E27FC236}">
                    <a16:creationId xmlns:a16="http://schemas.microsoft.com/office/drawing/2014/main" id="{51428000-F6B7-F64F-895A-2A35E03ABF57}"/>
                  </a:ext>
                </a:extLst>
              </p:cNvPr>
              <p:cNvSpPr txBox="1">
                <a:spLocks noRot="1" noChangeAspect="1" noMove="1" noResize="1" noEditPoints="1" noAdjustHandles="1" noChangeArrowheads="1" noChangeShapeType="1" noTextEdit="1"/>
              </p:cNvSpPr>
              <p:nvPr/>
            </p:nvSpPr>
            <p:spPr>
              <a:xfrm>
                <a:off x="5594291" y="4980137"/>
                <a:ext cx="2395207" cy="299249"/>
              </a:xfrm>
              <a:prstGeom prst="rect">
                <a:avLst/>
              </a:prstGeom>
              <a:blipFill>
                <a:blip r:embed="rId11"/>
                <a:stretch>
                  <a:fillRect l="-1053" r="-526"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DADB2DDA-D866-2347-A097-F423F9E10D1F}"/>
                  </a:ext>
                </a:extLst>
              </p:cNvPr>
              <p:cNvSpPr txBox="1"/>
              <p:nvPr/>
            </p:nvSpPr>
            <p:spPr>
              <a:xfrm>
                <a:off x="6720056" y="4305394"/>
                <a:ext cx="2092496"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r>
                            <a:rPr lang="en-US" b="0" i="1" smtClean="0">
                              <a:latin typeface="Cambria Math" panose="02040503050406030204" pitchFamily="18" charset="0"/>
                            </a:rPr>
                            <m:t>2_</m:t>
                          </m:r>
                          <m:r>
                            <a:rPr lang="en-US" b="0" i="1" smtClean="0">
                              <a:latin typeface="Cambria Math" panose="02040503050406030204" pitchFamily="18" charset="0"/>
                            </a:rPr>
                            <m:t>𝑎𝑓</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2 </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2_</m:t>
                          </m:r>
                          <m:r>
                            <a:rPr lang="en-US" b="0" i="1" smtClean="0">
                              <a:latin typeface="Cambria Math" panose="02040503050406030204" pitchFamily="18" charset="0"/>
                            </a:rPr>
                            <m:t>𝑎𝑓</m:t>
                          </m:r>
                        </m:sub>
                        <m:sup>
                          <m:r>
                            <a:rPr lang="en-US" b="0" i="1" smtClean="0">
                              <a:latin typeface="Cambria Math" panose="02040503050406030204" pitchFamily="18" charset="0"/>
                            </a:rPr>
                            <m:t>2</m:t>
                          </m:r>
                        </m:sup>
                      </m:sSubSup>
                    </m:oMath>
                  </m:oMathPara>
                </a14:m>
                <a:endParaRPr lang="en-US" dirty="0">
                  <a:latin typeface="Times New Roman" panose="02020603050405020304" pitchFamily="18" charset="0"/>
                </a:endParaRPr>
              </a:p>
            </p:txBody>
          </p:sp>
        </mc:Choice>
        <mc:Fallback xmlns="">
          <p:sp>
            <p:nvSpPr>
              <p:cNvPr id="44" name="TextBox 43">
                <a:extLst>
                  <a:ext uri="{FF2B5EF4-FFF2-40B4-BE49-F238E27FC236}">
                    <a16:creationId xmlns:a16="http://schemas.microsoft.com/office/drawing/2014/main" id="{DADB2DDA-D866-2347-A097-F423F9E10D1F}"/>
                  </a:ext>
                </a:extLst>
              </p:cNvPr>
              <p:cNvSpPr txBox="1">
                <a:spLocks noRot="1" noChangeAspect="1" noMove="1" noResize="1" noEditPoints="1" noAdjustHandles="1" noChangeArrowheads="1" noChangeShapeType="1" noTextEdit="1"/>
              </p:cNvSpPr>
              <p:nvPr/>
            </p:nvSpPr>
            <p:spPr>
              <a:xfrm>
                <a:off x="6720056" y="4305394"/>
                <a:ext cx="2092496" cy="518604"/>
              </a:xfrm>
              <a:prstGeom prst="rect">
                <a:avLst/>
              </a:prstGeom>
              <a:blipFill>
                <a:blip r:embed="rId12"/>
                <a:stretch>
                  <a:fillRect l="-1205" t="-4762" r="-602"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59AB100-CF0D-E94A-996B-9B23B1E9D299}"/>
                  </a:ext>
                </a:extLst>
              </p:cNvPr>
              <p:cNvSpPr txBox="1"/>
              <p:nvPr/>
            </p:nvSpPr>
            <p:spPr>
              <a:xfrm>
                <a:off x="4519400" y="4313238"/>
                <a:ext cx="2092496"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r>
                            <a:rPr lang="en-US" b="0" i="1" smtClean="0">
                              <a:latin typeface="Cambria Math" panose="02040503050406030204" pitchFamily="18" charset="0"/>
                            </a:rPr>
                            <m:t>1_</m:t>
                          </m:r>
                          <m:r>
                            <a:rPr lang="en-US" b="0" i="1" smtClean="0">
                              <a:latin typeface="Cambria Math" panose="02040503050406030204" pitchFamily="18" charset="0"/>
                            </a:rPr>
                            <m:t>𝑎𝑓</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1 </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2_</m:t>
                          </m:r>
                          <m:r>
                            <a:rPr lang="en-US" b="0" i="1" smtClean="0">
                              <a:latin typeface="Cambria Math" panose="02040503050406030204" pitchFamily="18" charset="0"/>
                            </a:rPr>
                            <m:t>𝑎𝑓</m:t>
                          </m:r>
                        </m:sub>
                        <m:sup>
                          <m:r>
                            <a:rPr lang="en-US" b="0" i="1" smtClean="0">
                              <a:latin typeface="Cambria Math" panose="02040503050406030204" pitchFamily="18" charset="0"/>
                            </a:rPr>
                            <m:t>2</m:t>
                          </m:r>
                        </m:sup>
                      </m:sSubSup>
                    </m:oMath>
                  </m:oMathPara>
                </a14:m>
                <a:endParaRPr lang="en-US" dirty="0">
                  <a:latin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259AB100-CF0D-E94A-996B-9B23B1E9D299}"/>
                  </a:ext>
                </a:extLst>
              </p:cNvPr>
              <p:cNvSpPr txBox="1">
                <a:spLocks noRot="1" noChangeAspect="1" noMove="1" noResize="1" noEditPoints="1" noAdjustHandles="1" noChangeArrowheads="1" noChangeShapeType="1" noTextEdit="1"/>
              </p:cNvSpPr>
              <p:nvPr/>
            </p:nvSpPr>
            <p:spPr>
              <a:xfrm>
                <a:off x="4519400" y="4313238"/>
                <a:ext cx="2092496" cy="518604"/>
              </a:xfrm>
              <a:prstGeom prst="rect">
                <a:avLst/>
              </a:prstGeom>
              <a:blipFill>
                <a:blip r:embed="rId13"/>
                <a:stretch>
                  <a:fillRect l="-1205" t="-4878"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E9307C0-D890-A24F-94C3-AF717B74C8D6}"/>
                  </a:ext>
                </a:extLst>
              </p:cNvPr>
              <p:cNvSpPr txBox="1"/>
              <p:nvPr/>
            </p:nvSpPr>
            <p:spPr>
              <a:xfrm>
                <a:off x="5124639" y="3345961"/>
                <a:ext cx="1564274" cy="332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𝑣</m:t>
                              </m:r>
                            </m:e>
                          </m:acc>
                        </m:e>
                        <m:sub>
                          <m:r>
                            <a:rPr lang="en-US" sz="2000" b="0" i="1" smtClean="0">
                              <a:latin typeface="Cambria Math" panose="02040503050406030204" pitchFamily="18" charset="0"/>
                            </a:rPr>
                            <m:t>1_</m:t>
                          </m:r>
                          <m:r>
                            <a:rPr lang="en-US" sz="2000" b="0" i="1" smtClean="0">
                              <a:latin typeface="Cambria Math" panose="02040503050406030204" pitchFamily="18" charset="0"/>
                            </a:rPr>
                            <m:t>𝑎𝑓</m:t>
                          </m:r>
                        </m:sub>
                      </m:sSub>
                      <m:r>
                        <a:rPr lang="en-US" sz="2000" b="0" i="1" smtClean="0">
                          <a:latin typeface="Cambria Math" panose="02040503050406030204" pitchFamily="18" charset="0"/>
                          <a:ea typeface="Cambria Math" panose="02040503050406030204" pitchFamily="18" charset="0"/>
                        </a:rPr>
                        <m:t>&lt; </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𝑣</m:t>
                              </m:r>
                            </m:e>
                          </m:acc>
                        </m:e>
                        <m:sub>
                          <m:r>
                            <a:rPr lang="en-US" sz="2000" i="1">
                              <a:latin typeface="Cambria Math" panose="02040503050406030204" pitchFamily="18" charset="0"/>
                            </a:rPr>
                            <m:t>1_</m:t>
                          </m:r>
                          <m:r>
                            <a:rPr lang="en-US" sz="2000" i="1">
                              <a:latin typeface="Cambria Math" panose="02040503050406030204" pitchFamily="18" charset="0"/>
                            </a:rPr>
                            <m:t>𝑏𝑓</m:t>
                          </m:r>
                        </m:sub>
                      </m:sSub>
                    </m:oMath>
                  </m:oMathPara>
                </a14:m>
                <a:endParaRPr lang="en-US" sz="2000" dirty="0">
                  <a:latin typeface="Times New Roman" panose="02020603050405020304" pitchFamily="18" charset="0"/>
                </a:endParaRPr>
              </a:p>
            </p:txBody>
          </p:sp>
        </mc:Choice>
        <mc:Fallback xmlns="">
          <p:sp>
            <p:nvSpPr>
              <p:cNvPr id="46" name="TextBox 45">
                <a:extLst>
                  <a:ext uri="{FF2B5EF4-FFF2-40B4-BE49-F238E27FC236}">
                    <a16:creationId xmlns:a16="http://schemas.microsoft.com/office/drawing/2014/main" id="{EE9307C0-D890-A24F-94C3-AF717B74C8D6}"/>
                  </a:ext>
                </a:extLst>
              </p:cNvPr>
              <p:cNvSpPr txBox="1">
                <a:spLocks noRot="1" noChangeAspect="1" noMove="1" noResize="1" noEditPoints="1" noAdjustHandles="1" noChangeArrowheads="1" noChangeShapeType="1" noTextEdit="1"/>
              </p:cNvSpPr>
              <p:nvPr/>
            </p:nvSpPr>
            <p:spPr>
              <a:xfrm>
                <a:off x="5124639" y="3345961"/>
                <a:ext cx="1564274" cy="332399"/>
              </a:xfrm>
              <a:prstGeom prst="rect">
                <a:avLst/>
              </a:prstGeom>
              <a:blipFill>
                <a:blip r:embed="rId14"/>
                <a:stretch>
                  <a:fillRect l="-3226" t="-28571" r="-806"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722702F-585E-5946-A94A-0561B8ADF032}"/>
                  </a:ext>
                </a:extLst>
              </p:cNvPr>
              <p:cNvSpPr txBox="1"/>
              <p:nvPr/>
            </p:nvSpPr>
            <p:spPr>
              <a:xfrm>
                <a:off x="7378859" y="3312617"/>
                <a:ext cx="1520095" cy="332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𝑣</m:t>
                              </m:r>
                            </m:e>
                          </m:acc>
                        </m:e>
                        <m:sub>
                          <m:r>
                            <a:rPr lang="en-US" sz="2000" b="0" i="1" smtClean="0">
                              <a:latin typeface="Cambria Math" panose="02040503050406030204" pitchFamily="18" charset="0"/>
                            </a:rPr>
                            <m:t>2_</m:t>
                          </m:r>
                          <m:r>
                            <a:rPr lang="en-US" sz="2000" b="0" i="1" smtClean="0">
                              <a:latin typeface="Cambria Math" panose="02040503050406030204" pitchFamily="18" charset="0"/>
                            </a:rPr>
                            <m:t>𝑎𝑓</m:t>
                          </m:r>
                        </m:sub>
                      </m:sSub>
                      <m:r>
                        <a:rPr lang="en-US" sz="2000" i="1" smtClean="0">
                          <a:latin typeface="Cambria Math" panose="02040503050406030204" pitchFamily="18" charset="0"/>
                          <a:ea typeface="Cambria Math" panose="02040503050406030204" pitchFamily="18" charset="0"/>
                        </a:rPr>
                        <m:t>&gt;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𝑣</m:t>
                              </m:r>
                            </m:e>
                          </m:acc>
                        </m:e>
                        <m:sub>
                          <m:r>
                            <a:rPr lang="en-US" sz="2000" b="0" i="1" smtClean="0">
                              <a:latin typeface="Cambria Math" panose="02040503050406030204" pitchFamily="18" charset="0"/>
                            </a:rPr>
                            <m:t>2</m:t>
                          </m:r>
                          <m:r>
                            <a:rPr lang="en-US" sz="2000" i="1">
                              <a:latin typeface="Cambria Math" panose="02040503050406030204" pitchFamily="18" charset="0"/>
                            </a:rPr>
                            <m:t>_</m:t>
                          </m:r>
                          <m:r>
                            <a:rPr lang="en-US" sz="2000" i="1">
                              <a:latin typeface="Cambria Math" panose="02040503050406030204" pitchFamily="18" charset="0"/>
                            </a:rPr>
                            <m:t>𝑏𝑓</m:t>
                          </m:r>
                        </m:sub>
                      </m:sSub>
                    </m:oMath>
                  </m:oMathPara>
                </a14:m>
                <a:endParaRPr lang="en-US" sz="2000" dirty="0">
                  <a:latin typeface="Times New Roman" panose="02020603050405020304" pitchFamily="18" charset="0"/>
                </a:endParaRPr>
              </a:p>
            </p:txBody>
          </p:sp>
        </mc:Choice>
        <mc:Fallback xmlns="">
          <p:sp>
            <p:nvSpPr>
              <p:cNvPr id="47" name="TextBox 46">
                <a:extLst>
                  <a:ext uri="{FF2B5EF4-FFF2-40B4-BE49-F238E27FC236}">
                    <a16:creationId xmlns:a16="http://schemas.microsoft.com/office/drawing/2014/main" id="{C722702F-585E-5946-A94A-0561B8ADF032}"/>
                  </a:ext>
                </a:extLst>
              </p:cNvPr>
              <p:cNvSpPr txBox="1">
                <a:spLocks noRot="1" noChangeAspect="1" noMove="1" noResize="1" noEditPoints="1" noAdjustHandles="1" noChangeArrowheads="1" noChangeShapeType="1" noTextEdit="1"/>
              </p:cNvSpPr>
              <p:nvPr/>
            </p:nvSpPr>
            <p:spPr>
              <a:xfrm>
                <a:off x="7378859" y="3312617"/>
                <a:ext cx="1520095" cy="332399"/>
              </a:xfrm>
              <a:prstGeom prst="rect">
                <a:avLst/>
              </a:prstGeom>
              <a:blipFill>
                <a:blip r:embed="rId15"/>
                <a:stretch>
                  <a:fillRect l="-2479" t="-33333" r="-826" b="-22222"/>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75438C71-5BBF-4D4C-94D1-02B88F76FE0E}"/>
              </a:ext>
            </a:extLst>
          </p:cNvPr>
          <p:cNvSpPr txBox="1"/>
          <p:nvPr/>
        </p:nvSpPr>
        <p:spPr>
          <a:xfrm>
            <a:off x="373856" y="2145236"/>
            <a:ext cx="8146255" cy="646331"/>
          </a:xfrm>
          <a:prstGeom prst="rect">
            <a:avLst/>
          </a:prstGeom>
          <a:noFill/>
        </p:spPr>
        <p:txBody>
          <a:bodyPr wrap="square" rtlCol="0">
            <a:spAutoFit/>
          </a:bodyPr>
          <a:lstStyle/>
          <a:p>
            <a:r>
              <a:rPr lang="en-US" dirty="0">
                <a:latin typeface="Times New Roman" panose="02020603050405020304" pitchFamily="18" charset="0"/>
              </a:rPr>
              <a:t>Let’s consider the collision of two marbles under the assumption of an ideal collision with negligible loss of energy  by heat  or deformation of the marbles initial shapes </a:t>
            </a: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AFDBEE9-46C3-2D4F-9454-B3D0B94C88A4}"/>
                  </a:ext>
                </a:extLst>
              </p:cNvPr>
              <p:cNvSpPr txBox="1"/>
              <p:nvPr/>
            </p:nvSpPr>
            <p:spPr>
              <a:xfrm>
                <a:off x="3610438" y="5466720"/>
                <a:ext cx="1406218"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r>
                            <a:rPr lang="en-US" b="0" i="1" smtClean="0">
                              <a:latin typeface="Cambria Math" panose="02040503050406030204" pitchFamily="18" charset="0"/>
                            </a:rPr>
                            <m:t>_</m:t>
                          </m:r>
                          <m:r>
                            <a:rPr lang="en-US" b="0" i="1" smtClean="0">
                              <a:latin typeface="Cambria Math" panose="02040503050406030204" pitchFamily="18" charset="0"/>
                            </a:rPr>
                            <m:t>𝑏𝑓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r>
                            <a:rPr lang="en-US" b="0" i="1" smtClean="0">
                              <a:latin typeface="Cambria Math" panose="02040503050406030204" pitchFamily="18" charset="0"/>
                            </a:rPr>
                            <m:t>_</m:t>
                          </m:r>
                          <m:r>
                            <a:rPr lang="en-US" b="0" i="1" smtClean="0">
                              <a:latin typeface="Cambria Math" panose="02040503050406030204" pitchFamily="18" charset="0"/>
                            </a:rPr>
                            <m:t>𝑎𝑓</m:t>
                          </m:r>
                        </m:sub>
                      </m:sSub>
                    </m:oMath>
                  </m:oMathPara>
                </a14:m>
                <a:endParaRPr lang="en-US" dirty="0">
                  <a:latin typeface="Times New Roman" panose="02020603050405020304" pitchFamily="18" charset="0"/>
                </a:endParaRPr>
              </a:p>
            </p:txBody>
          </p:sp>
        </mc:Choice>
        <mc:Fallback xmlns="">
          <p:sp>
            <p:nvSpPr>
              <p:cNvPr id="51" name="TextBox 50">
                <a:extLst>
                  <a:ext uri="{FF2B5EF4-FFF2-40B4-BE49-F238E27FC236}">
                    <a16:creationId xmlns:a16="http://schemas.microsoft.com/office/drawing/2014/main" id="{7AFDBEE9-46C3-2D4F-9454-B3D0B94C88A4}"/>
                  </a:ext>
                </a:extLst>
              </p:cNvPr>
              <p:cNvSpPr txBox="1">
                <a:spLocks noRot="1" noChangeAspect="1" noMove="1" noResize="1" noEditPoints="1" noAdjustHandles="1" noChangeArrowheads="1" noChangeShapeType="1" noTextEdit="1"/>
              </p:cNvSpPr>
              <p:nvPr/>
            </p:nvSpPr>
            <p:spPr>
              <a:xfrm>
                <a:off x="3610438" y="5466720"/>
                <a:ext cx="1406218" cy="299249"/>
              </a:xfrm>
              <a:prstGeom prst="rect">
                <a:avLst/>
              </a:prstGeom>
              <a:blipFill>
                <a:blip r:embed="rId16"/>
                <a:stretch>
                  <a:fillRect l="-2679" r="-893" b="-24000"/>
                </a:stretch>
              </a:blipFill>
            </p:spPr>
            <p:txBody>
              <a:bodyPr/>
              <a:lstStyle/>
              <a:p>
                <a:r>
                  <a:rPr lang="en-US">
                    <a:noFill/>
                  </a:rPr>
                  <a:t> </a:t>
                </a:r>
              </a:p>
            </p:txBody>
          </p:sp>
        </mc:Fallback>
      </mc:AlternateContent>
      <p:sp>
        <p:nvSpPr>
          <p:cNvPr id="52" name="Rectangle 51">
            <a:extLst>
              <a:ext uri="{FF2B5EF4-FFF2-40B4-BE49-F238E27FC236}">
                <a16:creationId xmlns:a16="http://schemas.microsoft.com/office/drawing/2014/main" id="{AE812FE4-EE53-6F48-B346-93A7EA201BB0}"/>
              </a:ext>
            </a:extLst>
          </p:cNvPr>
          <p:cNvSpPr/>
          <p:nvPr/>
        </p:nvSpPr>
        <p:spPr>
          <a:xfrm>
            <a:off x="324735" y="5841126"/>
            <a:ext cx="8146256" cy="646331"/>
          </a:xfrm>
          <a:prstGeom prst="rect">
            <a:avLst/>
          </a:prstGeom>
        </p:spPr>
        <p:txBody>
          <a:bodyPr wrap="square">
            <a:spAutoFit/>
          </a:bodyPr>
          <a:lstStyle/>
          <a:p>
            <a:r>
              <a:rPr lang="en-US" dirty="0">
                <a:latin typeface="Times New Roman" panose="02020603050405020304" pitchFamily="18" charset="0"/>
              </a:rPr>
              <a:t>The law of conservation of energy is applicable to chemical reaction as we will see in the coming slides</a:t>
            </a:r>
          </a:p>
        </p:txBody>
      </p:sp>
    </p:spTree>
    <p:extLst>
      <p:ext uri="{BB962C8B-B14F-4D97-AF65-F5344CB8AC3E}">
        <p14:creationId xmlns:p14="http://schemas.microsoft.com/office/powerpoint/2010/main" val="697323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91362"/>
            <a:ext cx="8062912" cy="659535"/>
          </a:xfrm>
        </p:spPr>
        <p:txBody>
          <a:bodyPr>
            <a:normAutofit/>
          </a:bodyPr>
          <a:lstStyle/>
          <a:p>
            <a:r>
              <a:rPr lang="en-US" cap="none"/>
              <a:t>Laws of conservation of energy and conservation of mass</a:t>
            </a:r>
          </a:p>
        </p:txBody>
      </p:sp>
      <p:sp>
        <p:nvSpPr>
          <p:cNvPr id="13" name="Rectangle 12">
            <a:extLst>
              <a:ext uri="{FF2B5EF4-FFF2-40B4-BE49-F238E27FC236}">
                <a16:creationId xmlns:a16="http://schemas.microsoft.com/office/drawing/2014/main" id="{DFBF46A0-E878-9646-B7B5-07A238F883B5}"/>
              </a:ext>
            </a:extLst>
          </p:cNvPr>
          <p:cNvSpPr/>
          <p:nvPr/>
        </p:nvSpPr>
        <p:spPr>
          <a:xfrm>
            <a:off x="362291" y="4049834"/>
            <a:ext cx="6264010" cy="1754326"/>
          </a:xfrm>
          <a:prstGeom prst="rect">
            <a:avLst/>
          </a:prstGeom>
        </p:spPr>
        <p:txBody>
          <a:bodyPr wrap="square">
            <a:spAutoFit/>
          </a:bodyPr>
          <a:lstStyle/>
          <a:p>
            <a:r>
              <a:rPr lang="en-US" dirty="0">
                <a:latin typeface="Times New Roman" panose="02020603050405020304" pitchFamily="18" charset="0"/>
              </a:rPr>
              <a:t>However, in nuclear reactions, the energy changes are much larger (by factors of a million or so), the mass changes are measurable, and matter-energy conversions are significant. To encompass both chemical and nuclear changes, we combine these laws into one statement: </a:t>
            </a:r>
          </a:p>
          <a:p>
            <a:r>
              <a:rPr lang="en-US" dirty="0">
                <a:latin typeface="Times New Roman" panose="02020603050405020304" pitchFamily="18" charset="0"/>
              </a:rPr>
              <a:t>The total quantity of matter and energy in the universe is fixed.</a:t>
            </a:r>
            <a:endParaRPr lang="en-US" dirty="0">
              <a:effectLst/>
              <a:latin typeface="Times New Roman" panose="02020603050405020304" pitchFamily="18" charset="0"/>
            </a:endParaRPr>
          </a:p>
        </p:txBody>
      </p:sp>
      <p:sp>
        <p:nvSpPr>
          <p:cNvPr id="3" name="Rectangle 2">
            <a:extLst>
              <a:ext uri="{FF2B5EF4-FFF2-40B4-BE49-F238E27FC236}">
                <a16:creationId xmlns:a16="http://schemas.microsoft.com/office/drawing/2014/main" id="{99DBA708-7CA1-EF44-BE8F-1AC3C0F52AA5}"/>
              </a:ext>
            </a:extLst>
          </p:cNvPr>
          <p:cNvSpPr/>
          <p:nvPr/>
        </p:nvSpPr>
        <p:spPr>
          <a:xfrm>
            <a:off x="362291" y="2452038"/>
            <a:ext cx="8294422" cy="1200329"/>
          </a:xfrm>
          <a:prstGeom prst="rect">
            <a:avLst/>
          </a:prstGeom>
        </p:spPr>
        <p:txBody>
          <a:bodyPr wrap="square">
            <a:spAutoFit/>
          </a:bodyPr>
          <a:lstStyle/>
          <a:p>
            <a:r>
              <a:rPr lang="en-US" dirty="0">
                <a:latin typeface="Times New Roman" panose="02020603050405020304" pitchFamily="18" charset="0"/>
              </a:rPr>
              <a:t>Are we sure the two laws are always true?</a:t>
            </a:r>
            <a:br>
              <a:rPr lang="en-US" dirty="0">
                <a:latin typeface="Times New Roman" panose="02020603050405020304" pitchFamily="18" charset="0"/>
              </a:rPr>
            </a:br>
            <a:r>
              <a:rPr lang="en-US" dirty="0">
                <a:latin typeface="Times New Roman" panose="02020603050405020304" pitchFamily="18" charset="0"/>
              </a:rPr>
              <a:t>When common physical and chemical phenomena  occur, the energy changes are relatively modest and the mass changes are too small to measure, so the laws of conservation of matter and energy hold well. </a:t>
            </a:r>
          </a:p>
        </p:txBody>
      </p:sp>
      <p:pic>
        <p:nvPicPr>
          <p:cNvPr id="4" name="Picture 3">
            <a:extLst>
              <a:ext uri="{FF2B5EF4-FFF2-40B4-BE49-F238E27FC236}">
                <a16:creationId xmlns:a16="http://schemas.microsoft.com/office/drawing/2014/main" id="{D7DB8AA0-033D-284F-8C26-1FA441ABECB5}"/>
              </a:ext>
            </a:extLst>
          </p:cNvPr>
          <p:cNvPicPr>
            <a:picLocks noChangeAspect="1"/>
          </p:cNvPicPr>
          <p:nvPr/>
        </p:nvPicPr>
        <p:blipFill>
          <a:blip r:embed="rId2"/>
          <a:stretch>
            <a:fillRect/>
          </a:stretch>
        </p:blipFill>
        <p:spPr>
          <a:xfrm>
            <a:off x="7087412" y="4523938"/>
            <a:ext cx="1143000" cy="1005840"/>
          </a:xfrm>
          <a:prstGeom prst="rect">
            <a:avLst/>
          </a:prstGeom>
        </p:spPr>
      </p:pic>
      <p:pic>
        <p:nvPicPr>
          <p:cNvPr id="11" name="Picture 10">
            <a:extLst>
              <a:ext uri="{FF2B5EF4-FFF2-40B4-BE49-F238E27FC236}">
                <a16:creationId xmlns:a16="http://schemas.microsoft.com/office/drawing/2014/main" id="{CFA36E1B-FF8B-4D44-BAE0-452836FA4B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81366" y="781237"/>
            <a:ext cx="457200" cy="1474248"/>
          </a:xfrm>
          <a:prstGeom prst="rect">
            <a:avLst/>
          </a:prstGeom>
        </p:spPr>
      </p:pic>
      <p:sp>
        <p:nvSpPr>
          <p:cNvPr id="12" name="Rectangle 11">
            <a:extLst>
              <a:ext uri="{FF2B5EF4-FFF2-40B4-BE49-F238E27FC236}">
                <a16:creationId xmlns:a16="http://schemas.microsoft.com/office/drawing/2014/main" id="{FC3202D2-42E6-FB40-B9B9-562954376BA3}"/>
              </a:ext>
            </a:extLst>
          </p:cNvPr>
          <p:cNvSpPr/>
          <p:nvPr/>
        </p:nvSpPr>
        <p:spPr>
          <a:xfrm>
            <a:off x="362291" y="1101303"/>
            <a:ext cx="6886480" cy="1200329"/>
          </a:xfrm>
          <a:prstGeom prst="rect">
            <a:avLst/>
          </a:prstGeom>
        </p:spPr>
        <p:txBody>
          <a:bodyPr wrap="square">
            <a:spAutoFit/>
          </a:bodyPr>
          <a:lstStyle/>
          <a:p>
            <a:r>
              <a:rPr lang="en-US" dirty="0">
                <a:latin typeface="Times New Roman" panose="02020603050405020304" pitchFamily="18" charset="0"/>
              </a:rPr>
              <a:t>The law of conservation of energy recall us the law of conservation of matter :</a:t>
            </a:r>
          </a:p>
          <a:p>
            <a:r>
              <a:rPr lang="en-US" dirty="0">
                <a:latin typeface="Times New Roman" panose="02020603050405020304" pitchFamily="18" charset="0"/>
              </a:rPr>
              <a:t>there is no detectable change in the total amount of matter during a chemical or physical change.</a:t>
            </a:r>
          </a:p>
        </p:txBody>
      </p:sp>
    </p:spTree>
    <p:extLst>
      <p:ext uri="{BB962C8B-B14F-4D97-AF65-F5344CB8AC3E}">
        <p14:creationId xmlns:p14="http://schemas.microsoft.com/office/powerpoint/2010/main" val="699664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a:t>Thermal energy = </a:t>
            </a:r>
            <a:r>
              <a:rPr lang="en-US" i="1" cap="none"/>
              <a:t>f </a:t>
            </a:r>
            <a:r>
              <a:rPr lang="en-US" cap="none"/>
              <a:t>(temperature)</a:t>
            </a:r>
          </a:p>
        </p:txBody>
      </p:sp>
      <p:pic>
        <p:nvPicPr>
          <p:cNvPr id="4" name="Picture Placeholder 3" descr="CNX_Chem_05_01_HotCold.jpg"/>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3795220" y="974604"/>
            <a:ext cx="4846320" cy="2849535"/>
          </a:xfrm>
        </p:spPr>
      </p:pic>
      <p:sp>
        <p:nvSpPr>
          <p:cNvPr id="7" name="Text Placeholder 6"/>
          <p:cNvSpPr>
            <a:spLocks noGrp="1"/>
          </p:cNvSpPr>
          <p:nvPr>
            <p:ph type="body" sz="quarter" idx="14"/>
          </p:nvPr>
        </p:nvSpPr>
        <p:spPr>
          <a:xfrm>
            <a:off x="3886660" y="3723502"/>
            <a:ext cx="4937760" cy="978618"/>
          </a:xfrm>
        </p:spPr>
        <p:txBody>
          <a:bodyPr>
            <a:normAutofit/>
          </a:bodyPr>
          <a:lstStyle/>
          <a:p>
            <a:r>
              <a:rPr lang="en-US" sz="1800">
                <a:solidFill>
                  <a:srgbClr val="6CB255"/>
                </a:solidFill>
              </a:rPr>
              <a:t>(a) </a:t>
            </a:r>
            <a:r>
              <a:rPr lang="en-US" sz="1800"/>
              <a:t>The molecules in a sample of hot water move more rapidly than </a:t>
            </a:r>
            <a:r>
              <a:rPr lang="en-US" sz="1800">
                <a:solidFill>
                  <a:srgbClr val="6CB255"/>
                </a:solidFill>
              </a:rPr>
              <a:t>(b) </a:t>
            </a:r>
            <a:r>
              <a:rPr lang="en-US" sz="1800"/>
              <a:t>those in a sample of cold water.</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2" name="Rectangle 1">
            <a:extLst>
              <a:ext uri="{FF2B5EF4-FFF2-40B4-BE49-F238E27FC236}">
                <a16:creationId xmlns:a16="http://schemas.microsoft.com/office/drawing/2014/main" id="{E4F4FA4F-EE4E-6F46-8DE6-E20FE59CEE98}"/>
              </a:ext>
            </a:extLst>
          </p:cNvPr>
          <p:cNvSpPr/>
          <p:nvPr/>
        </p:nvSpPr>
        <p:spPr>
          <a:xfrm>
            <a:off x="319580" y="1061378"/>
            <a:ext cx="3475640" cy="4247317"/>
          </a:xfrm>
          <a:prstGeom prst="rect">
            <a:avLst/>
          </a:prstGeom>
        </p:spPr>
        <p:txBody>
          <a:bodyPr wrap="square">
            <a:spAutoFit/>
          </a:bodyPr>
          <a:lstStyle/>
          <a:p>
            <a:r>
              <a:rPr lang="en-US" dirty="0">
                <a:solidFill>
                  <a:srgbClr val="555555"/>
                </a:solidFill>
                <a:latin typeface="Times New Roman" panose="02020603050405020304" pitchFamily="18" charset="0"/>
              </a:rPr>
              <a:t>Thermal energy is kinetic energy associated with the random motion of atoms and molecules. </a:t>
            </a:r>
          </a:p>
          <a:p>
            <a:r>
              <a:rPr lang="en-US" dirty="0">
                <a:solidFill>
                  <a:srgbClr val="555555"/>
                </a:solidFill>
                <a:latin typeface="Times New Roman" panose="02020603050405020304" pitchFamily="18" charset="0"/>
              </a:rPr>
              <a:t>Temperature is a quantitative measure of “hot” or “cold.”</a:t>
            </a:r>
          </a:p>
          <a:p>
            <a:endParaRPr lang="en-US" dirty="0">
              <a:solidFill>
                <a:srgbClr val="555555"/>
              </a:solidFill>
              <a:latin typeface="Times New Roman" panose="02020603050405020304" pitchFamily="18" charset="0"/>
            </a:endParaRPr>
          </a:p>
          <a:p>
            <a:r>
              <a:rPr lang="en-US" u="sng" dirty="0">
                <a:solidFill>
                  <a:srgbClr val="555555"/>
                </a:solidFill>
                <a:latin typeface="Times New Roman" panose="02020603050405020304" pitchFamily="18" charset="0"/>
              </a:rPr>
              <a:t>If no chemical reaction or phase change occurs</a:t>
            </a:r>
            <a:r>
              <a:rPr lang="en-US" dirty="0">
                <a:solidFill>
                  <a:srgbClr val="555555"/>
                </a:solidFill>
                <a:latin typeface="Times New Roman" panose="02020603050405020304" pitchFamily="18" charset="0"/>
              </a:rPr>
              <a:t>, increasing the amount of thermal energy in a sample of matter will cause its temperature to increase. And, decreasing the amount of thermal energy in a sample of matter will cause its temperature to decrease</a:t>
            </a:r>
            <a:endParaRPr lang="en-US" dirty="0">
              <a:latin typeface="Times New Roman" panose="02020603050405020304" pitchFamily="18" charset="0"/>
            </a:endParaRPr>
          </a:p>
          <a:p>
            <a:endParaRPr lang="en-US" dirty="0">
              <a:solidFill>
                <a:srgbClr val="555555"/>
              </a:solidFill>
              <a:latin typeface="Times New Roman" panose="02020603050405020304" pitchFamily="18" charset="0"/>
            </a:endParaRPr>
          </a:p>
        </p:txBody>
      </p:sp>
      <p:sp>
        <p:nvSpPr>
          <p:cNvPr id="3" name="Rectangle 2">
            <a:extLst>
              <a:ext uri="{FF2B5EF4-FFF2-40B4-BE49-F238E27FC236}">
                <a16:creationId xmlns:a16="http://schemas.microsoft.com/office/drawing/2014/main" id="{58AB27B5-436F-254A-812A-173542DEB861}"/>
              </a:ext>
            </a:extLst>
          </p:cNvPr>
          <p:cNvSpPr/>
          <p:nvPr/>
        </p:nvSpPr>
        <p:spPr>
          <a:xfrm>
            <a:off x="3886660" y="4601483"/>
            <a:ext cx="4937760" cy="2031325"/>
          </a:xfrm>
          <a:prstGeom prst="rect">
            <a:avLst/>
          </a:prstGeom>
        </p:spPr>
        <p:txBody>
          <a:bodyPr wrap="square">
            <a:spAutoFit/>
          </a:bodyPr>
          <a:lstStyle/>
          <a:p>
            <a:r>
              <a:rPr lang="en-US" dirty="0">
                <a:solidFill>
                  <a:srgbClr val="555555"/>
                </a:solidFill>
                <a:latin typeface="Times New Roman" panose="02020603050405020304" pitchFamily="18" charset="0"/>
              </a:rPr>
              <a:t>When the atoms and molecules in an object are moving or vibrating quickly, they have a higher average kinetic energy (KE), and we say that the object is “hot.” </a:t>
            </a:r>
          </a:p>
          <a:p>
            <a:r>
              <a:rPr lang="en-US" dirty="0">
                <a:solidFill>
                  <a:srgbClr val="555555"/>
                </a:solidFill>
                <a:latin typeface="Times New Roman" panose="02020603050405020304" pitchFamily="18" charset="0"/>
              </a:rPr>
              <a:t>When the atoms and molecules are moving slowly, they have lower average KE, and we say that the object is “cold” </a:t>
            </a:r>
            <a:endParaRPr lang="en-US" dirty="0">
              <a:latin typeface="Times New Roman" panose="02020603050405020304" pitchFamily="18" charset="0"/>
            </a:endParaRPr>
          </a:p>
        </p:txBody>
      </p:sp>
      <p:sp>
        <p:nvSpPr>
          <p:cNvPr id="8" name="TextBox 7">
            <a:extLst>
              <a:ext uri="{FF2B5EF4-FFF2-40B4-BE49-F238E27FC236}">
                <a16:creationId xmlns:a16="http://schemas.microsoft.com/office/drawing/2014/main" id="{FCC0C7A5-43AA-2A4C-A2C5-37B0072E66E5}"/>
              </a:ext>
            </a:extLst>
          </p:cNvPr>
          <p:cNvSpPr txBox="1"/>
          <p:nvPr/>
        </p:nvSpPr>
        <p:spPr>
          <a:xfrm>
            <a:off x="182420" y="5653877"/>
            <a:ext cx="3658520" cy="369332"/>
          </a:xfrm>
          <a:prstGeom prst="rect">
            <a:avLst/>
          </a:prstGeom>
          <a:noFill/>
        </p:spPr>
        <p:txBody>
          <a:bodyPr wrap="square" rtlCol="0">
            <a:spAutoFit/>
          </a:bodyPr>
          <a:lstStyle/>
          <a:p>
            <a:r>
              <a:rPr lang="en-US" dirty="0">
                <a:latin typeface="Times New Roman" panose="02020603050405020304" pitchFamily="18" charset="0"/>
              </a:rPr>
              <a:t>Thermal Energy = f(Temperature)</a:t>
            </a:r>
          </a:p>
        </p:txBody>
      </p:sp>
    </p:spTree>
    <p:extLst>
      <p:ext uri="{BB962C8B-B14F-4D97-AF65-F5344CB8AC3E}">
        <p14:creationId xmlns:p14="http://schemas.microsoft.com/office/powerpoint/2010/main" val="1681347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a:t>Volume = </a:t>
            </a:r>
            <a:r>
              <a:rPr lang="en-US" i="1" cap="none"/>
              <a:t>f </a:t>
            </a:r>
            <a:r>
              <a:rPr lang="en-US" cap="none"/>
              <a:t>(temperature)</a:t>
            </a:r>
          </a:p>
        </p:txBody>
      </p:sp>
      <p:pic>
        <p:nvPicPr>
          <p:cNvPr id="2" name="Picture Placeholder 1" descr="CNX_Chem_05_01_Thermom.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123" b="-123"/>
          <a:stretch>
            <a:fillRect/>
          </a:stretch>
        </p:blipFill>
        <p:spPr>
          <a:xfrm>
            <a:off x="2944849" y="875886"/>
            <a:ext cx="5727417" cy="2486504"/>
          </a:xfrm>
        </p:spPr>
      </p:pic>
      <p:sp>
        <p:nvSpPr>
          <p:cNvPr id="7" name="Text Placeholder 6"/>
          <p:cNvSpPr>
            <a:spLocks noGrp="1"/>
          </p:cNvSpPr>
          <p:nvPr>
            <p:ph type="body" sz="quarter" idx="14"/>
          </p:nvPr>
        </p:nvSpPr>
        <p:spPr>
          <a:xfrm>
            <a:off x="457200" y="3360822"/>
            <a:ext cx="8367220" cy="2621292"/>
          </a:xfrm>
        </p:spPr>
        <p:txBody>
          <a:bodyPr>
            <a:noAutofit/>
          </a:bodyPr>
          <a:lstStyle/>
          <a:p>
            <a:pPr marL="342900" indent="-342900">
              <a:buFontTx/>
              <a:buAutoNum type="alphaLcParenBoth"/>
            </a:pPr>
            <a:r>
              <a:rPr lang="en-US" sz="1800"/>
              <a:t>In an alcohol or mercury thermometer, the liquid (dyed red for visibility) expands when heated and contracts when cooled, much more so than the glass tube that contains the liquid.</a:t>
            </a:r>
          </a:p>
          <a:p>
            <a:pPr marL="342900" indent="-342900">
              <a:buFontTx/>
              <a:buAutoNum type="alphaLcParenBoth"/>
            </a:pPr>
            <a:r>
              <a:rPr lang="en-US" sz="1800"/>
              <a:t>In a bimetallic thermometer, two different metals (such as brass and steel) form a two-layered strip. When heated or cooled, one of the metals (brass) expands or contracts more than the other metal (steel), causing the strip to coil or uncoil. Both types of thermometers have a calibrated scale that indicates the temperature. (credit a: modification of work by “</a:t>
            </a:r>
            <a:r>
              <a:rPr lang="en-US" sz="1800" err="1"/>
              <a:t>dwstucke</a:t>
            </a:r>
            <a:r>
              <a:rPr lang="en-US" sz="1800"/>
              <a:t>”/Flickr)</a:t>
            </a:r>
            <a:endParaRPr lang="hu-HU" sz="180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3151C593-D7E5-FE4B-8040-FB5C84E9D768}"/>
              </a:ext>
            </a:extLst>
          </p:cNvPr>
          <p:cNvSpPr/>
          <p:nvPr/>
        </p:nvSpPr>
        <p:spPr>
          <a:xfrm>
            <a:off x="428113" y="1123926"/>
            <a:ext cx="2516736" cy="1477328"/>
          </a:xfrm>
          <a:prstGeom prst="rect">
            <a:avLst/>
          </a:prstGeom>
        </p:spPr>
        <p:txBody>
          <a:bodyPr wrap="square">
            <a:spAutoFit/>
          </a:bodyPr>
          <a:lstStyle/>
          <a:p>
            <a:r>
              <a:rPr lang="en-US" dirty="0">
                <a:solidFill>
                  <a:srgbClr val="555555"/>
                </a:solidFill>
                <a:latin typeface="Times New Roman" panose="02020603050405020304" pitchFamily="18" charset="0"/>
              </a:rPr>
              <a:t>Most substances expand as their temperature increases and contract as their temperature decreases.</a:t>
            </a:r>
            <a:endParaRPr lang="en-US" dirty="0">
              <a:latin typeface="Times New Roman" panose="02020603050405020304" pitchFamily="18" charset="0"/>
            </a:endParaRPr>
          </a:p>
        </p:txBody>
      </p:sp>
    </p:spTree>
    <p:extLst>
      <p:ext uri="{BB962C8B-B14F-4D97-AF65-F5344CB8AC3E}">
        <p14:creationId xmlns:p14="http://schemas.microsoft.com/office/powerpoint/2010/main" val="4099735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7"/>
            <a:ext cx="8062912" cy="519642"/>
          </a:xfrm>
        </p:spPr>
        <p:txBody>
          <a:bodyPr>
            <a:normAutofit/>
          </a:bodyPr>
          <a:lstStyle/>
          <a:p>
            <a:r>
              <a:rPr lang="en-US" b="1" cap="none"/>
              <a:t>Heat (</a:t>
            </a:r>
            <a:r>
              <a:rPr lang="en-US" b="1" i="1" cap="none"/>
              <a:t>q</a:t>
            </a:r>
            <a:r>
              <a:rPr lang="en-US" b="1" cap="none"/>
              <a:t>)</a:t>
            </a:r>
            <a:r>
              <a:rPr lang="en-US" cap="none"/>
              <a:t> = transfer of thermal energy between bodies</a:t>
            </a:r>
          </a:p>
        </p:txBody>
      </p:sp>
      <p:pic>
        <p:nvPicPr>
          <p:cNvPr id="2" name="Picture Placeholder 1" descr="CNX_Chem_05_01_HeatTrans1.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b="-5171"/>
          <a:stretch/>
        </p:blipFill>
        <p:spPr>
          <a:xfrm>
            <a:off x="731520" y="2222921"/>
            <a:ext cx="7680960" cy="2003492"/>
          </a:xfrm>
        </p:spPr>
      </p:pic>
      <p:sp>
        <p:nvSpPr>
          <p:cNvPr id="7" name="Text Placeholder 6"/>
          <p:cNvSpPr>
            <a:spLocks noGrp="1"/>
          </p:cNvSpPr>
          <p:nvPr>
            <p:ph type="body" sz="quarter" idx="14"/>
          </p:nvPr>
        </p:nvSpPr>
        <p:spPr>
          <a:xfrm>
            <a:off x="327084" y="4049757"/>
            <a:ext cx="8359716" cy="2566917"/>
          </a:xfrm>
        </p:spPr>
        <p:txBody>
          <a:bodyPr>
            <a:noAutofit/>
          </a:bodyPr>
          <a:lstStyle/>
          <a:p>
            <a:pPr marL="342900" indent="-342900">
              <a:spcBef>
                <a:spcPts val="0"/>
              </a:spcBef>
              <a:spcAft>
                <a:spcPts val="300"/>
              </a:spcAft>
              <a:buAutoNum type="alphaLcParenBoth"/>
            </a:pPr>
            <a:r>
              <a:rPr lang="en-US" sz="1800"/>
              <a:t>Substances H and L are initially at different temperatures, and their atoms have different average kinetic energies.</a:t>
            </a:r>
          </a:p>
          <a:p>
            <a:pPr marL="342900" indent="-342900">
              <a:spcBef>
                <a:spcPts val="0"/>
              </a:spcBef>
              <a:spcAft>
                <a:spcPts val="300"/>
              </a:spcAft>
              <a:buAutoNum type="alphaLcParenBoth"/>
            </a:pPr>
            <a:r>
              <a:rPr lang="en-US" sz="1800"/>
              <a:t>When they are put into contact with each other, collisions between the molecules result in the transfer of kinetic (thermal)energy from the hotter to the cooler matter.</a:t>
            </a:r>
          </a:p>
          <a:p>
            <a:pPr marL="342900" indent="-342900">
              <a:spcBef>
                <a:spcPts val="0"/>
              </a:spcBef>
              <a:spcAft>
                <a:spcPts val="300"/>
              </a:spcAft>
              <a:buAutoNum type="alphaLcParenBoth"/>
            </a:pPr>
            <a:r>
              <a:rPr lang="en-US" sz="1800"/>
              <a:t>The two objects reach “thermal equilibrium” when both substances are at the same temperature, and their molecules have the same average kinetic </a:t>
            </a:r>
            <a:r>
              <a:rPr lang="hu-HU" sz="1800"/>
              <a:t>energy.</a:t>
            </a:r>
            <a:endParaRPr lang="en-US" sz="1800"/>
          </a:p>
        </p:txBody>
      </p:sp>
      <p:sp>
        <p:nvSpPr>
          <p:cNvPr id="3" name="Rectangle 2">
            <a:extLst>
              <a:ext uri="{FF2B5EF4-FFF2-40B4-BE49-F238E27FC236}">
                <a16:creationId xmlns:a16="http://schemas.microsoft.com/office/drawing/2014/main" id="{695CE366-5B5D-A446-8603-26520BECEFE4}"/>
              </a:ext>
            </a:extLst>
          </p:cNvPr>
          <p:cNvSpPr/>
          <p:nvPr/>
        </p:nvSpPr>
        <p:spPr>
          <a:xfrm>
            <a:off x="475486" y="972302"/>
            <a:ext cx="8211314" cy="923330"/>
          </a:xfrm>
          <a:prstGeom prst="rect">
            <a:avLst/>
          </a:prstGeom>
        </p:spPr>
        <p:txBody>
          <a:bodyPr wrap="square">
            <a:spAutoFit/>
          </a:bodyPr>
          <a:lstStyle/>
          <a:p>
            <a:r>
              <a:rPr lang="en-US" dirty="0">
                <a:solidFill>
                  <a:srgbClr val="555555"/>
                </a:solidFill>
                <a:latin typeface="Times New Roman" panose="02020603050405020304" pitchFamily="18" charset="0"/>
              </a:rPr>
              <a:t>Heat (q) is the transfer of thermal energy between two bodies at different temperatures. “Heat flow” a redundant term, but one commonly used. Heat already means “transfer of thermal energy”</a:t>
            </a:r>
            <a:endParaRPr lang="en-US" dirty="0">
              <a:latin typeface="Times New Roman" panose="02020603050405020304" pitchFamily="18" charset="0"/>
            </a:endParaRPr>
          </a:p>
        </p:txBody>
      </p:sp>
    </p:spTree>
    <p:extLst>
      <p:ext uri="{BB962C8B-B14F-4D97-AF65-F5344CB8AC3E}">
        <p14:creationId xmlns:p14="http://schemas.microsoft.com/office/powerpoint/2010/main" val="958377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577" y="51182"/>
            <a:ext cx="8062912" cy="659535"/>
          </a:xfrm>
        </p:spPr>
        <p:txBody>
          <a:bodyPr>
            <a:normAutofit/>
          </a:bodyPr>
          <a:lstStyle/>
          <a:p>
            <a:r>
              <a:rPr lang="en-US" cap="none"/>
              <a:t>Exothermic and endothermic reactions</a:t>
            </a:r>
          </a:p>
        </p:txBody>
      </p:sp>
      <p:pic>
        <p:nvPicPr>
          <p:cNvPr id="2" name="Picture Placeholder 1" descr="CNX_Chem_05_01_OxyacTorch.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749" b="-749"/>
          <a:stretch>
            <a:fillRect/>
          </a:stretch>
        </p:blipFill>
        <p:spPr>
          <a:xfrm>
            <a:off x="5340096" y="1249553"/>
            <a:ext cx="3566160" cy="1548051"/>
          </a:xfrm>
        </p:spPr>
      </p:pic>
      <p:sp>
        <p:nvSpPr>
          <p:cNvPr id="7" name="Text Placeholder 6"/>
          <p:cNvSpPr>
            <a:spLocks noGrp="1"/>
          </p:cNvSpPr>
          <p:nvPr>
            <p:ph type="body" sz="quarter" idx="14"/>
          </p:nvPr>
        </p:nvSpPr>
        <p:spPr>
          <a:xfrm>
            <a:off x="269202" y="3429000"/>
            <a:ext cx="4572000" cy="923330"/>
          </a:xfrm>
        </p:spPr>
        <p:txBody>
          <a:bodyPr>
            <a:spAutoFit/>
          </a:bodyPr>
          <a:lstStyle/>
          <a:p>
            <a:r>
              <a:rPr lang="en-US" sz="1800"/>
              <a:t>An oxyacetylene torch produces heat by the combustion of acetylene in oxygen. </a:t>
            </a:r>
            <a:r>
              <a:rPr lang="en-US" sz="1800" b="1"/>
              <a:t>exothermic reaction</a:t>
            </a:r>
            <a:r>
              <a:rPr lang="en-US" sz="1800"/>
              <a:t> </a:t>
            </a:r>
          </a:p>
        </p:txBody>
      </p:sp>
      <p:sp>
        <p:nvSpPr>
          <p:cNvPr id="3" name="Rectangle 2">
            <a:extLst>
              <a:ext uri="{FF2B5EF4-FFF2-40B4-BE49-F238E27FC236}">
                <a16:creationId xmlns:a16="http://schemas.microsoft.com/office/drawing/2014/main" id="{67321670-2CBB-3C48-A7E0-BFA7869C7E47}"/>
              </a:ext>
            </a:extLst>
          </p:cNvPr>
          <p:cNvSpPr/>
          <p:nvPr/>
        </p:nvSpPr>
        <p:spPr>
          <a:xfrm>
            <a:off x="237744" y="974604"/>
            <a:ext cx="4572000" cy="923330"/>
          </a:xfrm>
          <a:prstGeom prst="rect">
            <a:avLst/>
          </a:prstGeom>
        </p:spPr>
        <p:txBody>
          <a:bodyPr>
            <a:spAutoFit/>
          </a:bodyPr>
          <a:lstStyle/>
          <a:p>
            <a:r>
              <a:rPr lang="en-US" dirty="0">
                <a:latin typeface="Times New Roman" panose="02020603050405020304" pitchFamily="18" charset="0"/>
              </a:rPr>
              <a:t>Matter undergoing chemical reactions and physical changes can exchange heat. With the surrounding environment. </a:t>
            </a:r>
          </a:p>
        </p:txBody>
      </p:sp>
      <p:pic>
        <p:nvPicPr>
          <p:cNvPr id="4" name="Picture 3">
            <a:extLst>
              <a:ext uri="{FF2B5EF4-FFF2-40B4-BE49-F238E27FC236}">
                <a16:creationId xmlns:a16="http://schemas.microsoft.com/office/drawing/2014/main" id="{89421D56-8CFB-8440-9C86-5940A2D7F3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7605" y="2908998"/>
            <a:ext cx="2960637" cy="2194560"/>
          </a:xfrm>
          <a:prstGeom prst="rect">
            <a:avLst/>
          </a:prstGeom>
        </p:spPr>
      </p:pic>
      <p:sp>
        <p:nvSpPr>
          <p:cNvPr id="8" name="Rectangle 7">
            <a:extLst>
              <a:ext uri="{FF2B5EF4-FFF2-40B4-BE49-F238E27FC236}">
                <a16:creationId xmlns:a16="http://schemas.microsoft.com/office/drawing/2014/main" id="{5512DF57-FB49-7949-AD2C-36E063E16A71}"/>
              </a:ext>
            </a:extLst>
          </p:cNvPr>
          <p:cNvSpPr/>
          <p:nvPr/>
        </p:nvSpPr>
        <p:spPr>
          <a:xfrm>
            <a:off x="6142825" y="4886695"/>
            <a:ext cx="2315249" cy="369332"/>
          </a:xfrm>
          <a:prstGeom prst="rect">
            <a:avLst/>
          </a:prstGeom>
        </p:spPr>
        <p:txBody>
          <a:bodyPr wrap="none">
            <a:spAutoFit/>
          </a:bodyPr>
          <a:lstStyle/>
          <a:p>
            <a:r>
              <a:rPr lang="en-US">
                <a:solidFill>
                  <a:srgbClr val="000000"/>
                </a:solidFill>
                <a:latin typeface="Linux Libertine"/>
              </a:rPr>
              <a:t>Oxy-acetylene cutting</a:t>
            </a:r>
            <a:endParaRPr lang="en-US" b="0" i="0">
              <a:solidFill>
                <a:srgbClr val="000000"/>
              </a:solidFill>
              <a:effectLst/>
              <a:latin typeface="Linux Libertine"/>
            </a:endParaRPr>
          </a:p>
        </p:txBody>
      </p:sp>
      <p:pic>
        <p:nvPicPr>
          <p:cNvPr id="9" name="Picture 8">
            <a:extLst>
              <a:ext uri="{FF2B5EF4-FFF2-40B4-BE49-F238E27FC236}">
                <a16:creationId xmlns:a16="http://schemas.microsoft.com/office/drawing/2014/main" id="{7952CF3A-5CB2-6946-81D9-8671EDAD5A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3502" y="5280491"/>
            <a:ext cx="1463040" cy="247691"/>
          </a:xfrm>
          <a:prstGeom prst="rect">
            <a:avLst/>
          </a:prstGeom>
        </p:spPr>
      </p:pic>
      <p:sp>
        <p:nvSpPr>
          <p:cNvPr id="10" name="TextBox 9">
            <a:extLst>
              <a:ext uri="{FF2B5EF4-FFF2-40B4-BE49-F238E27FC236}">
                <a16:creationId xmlns:a16="http://schemas.microsoft.com/office/drawing/2014/main" id="{A28A4966-B843-3F42-919B-5C8796D37719}"/>
              </a:ext>
            </a:extLst>
          </p:cNvPr>
          <p:cNvSpPr txBox="1"/>
          <p:nvPr/>
        </p:nvSpPr>
        <p:spPr>
          <a:xfrm>
            <a:off x="157591" y="4314578"/>
            <a:ext cx="1761797" cy="369332"/>
          </a:xfrm>
          <a:prstGeom prst="rect">
            <a:avLst/>
          </a:prstGeom>
          <a:noFill/>
        </p:spPr>
        <p:txBody>
          <a:bodyPr wrap="square" rtlCol="0">
            <a:spAutoFit/>
          </a:bodyPr>
          <a:lstStyle/>
          <a:p>
            <a:pPr algn="ctr"/>
            <a:r>
              <a:rPr lang="en-US" dirty="0">
                <a:latin typeface="Times New Roman" panose="02020603050405020304" pitchFamily="18" charset="0"/>
              </a:rPr>
              <a:t>2 C</a:t>
            </a:r>
            <a:r>
              <a:rPr lang="en-US" baseline="-25000" dirty="0">
                <a:latin typeface="Times New Roman" panose="02020603050405020304" pitchFamily="18" charset="0"/>
              </a:rPr>
              <a:t>2</a:t>
            </a:r>
            <a:r>
              <a:rPr lang="en-US" dirty="0">
                <a:latin typeface="Times New Roman" panose="02020603050405020304" pitchFamily="18" charset="0"/>
              </a:rPr>
              <a:t>H</a:t>
            </a:r>
            <a:r>
              <a:rPr lang="en-US" baseline="-25000" dirty="0">
                <a:latin typeface="Times New Roman" panose="02020603050405020304" pitchFamily="18" charset="0"/>
              </a:rPr>
              <a:t>2</a:t>
            </a:r>
            <a:r>
              <a:rPr lang="en-US" dirty="0">
                <a:latin typeface="Times New Roman" panose="02020603050405020304" pitchFamily="18" charset="0"/>
              </a:rPr>
              <a:t> + 5 O</a:t>
            </a:r>
            <a:r>
              <a:rPr lang="en-US" baseline="-25000" dirty="0">
                <a:latin typeface="Times New Roman" panose="02020603050405020304" pitchFamily="18" charset="0"/>
              </a:rPr>
              <a:t>2</a:t>
            </a:r>
          </a:p>
        </p:txBody>
      </p:sp>
      <p:cxnSp>
        <p:nvCxnSpPr>
          <p:cNvPr id="12" name="Straight Arrow Connector 11">
            <a:extLst>
              <a:ext uri="{FF2B5EF4-FFF2-40B4-BE49-F238E27FC236}">
                <a16:creationId xmlns:a16="http://schemas.microsoft.com/office/drawing/2014/main" id="{2B9CA30E-7664-304C-9BB5-76DFBD22C63D}"/>
              </a:ext>
            </a:extLst>
          </p:cNvPr>
          <p:cNvCxnSpPr>
            <a:cxnSpLocks/>
            <a:stCxn id="10" idx="3"/>
          </p:cNvCxnSpPr>
          <p:nvPr/>
        </p:nvCxnSpPr>
        <p:spPr>
          <a:xfrm>
            <a:off x="1919388" y="4499244"/>
            <a:ext cx="578734" cy="2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E4663C-66D7-2C45-8AD9-69BC65FBAB22}"/>
              </a:ext>
            </a:extLst>
          </p:cNvPr>
          <p:cNvSpPr txBox="1"/>
          <p:nvPr/>
        </p:nvSpPr>
        <p:spPr>
          <a:xfrm>
            <a:off x="2498122" y="4314578"/>
            <a:ext cx="2587328" cy="369332"/>
          </a:xfrm>
          <a:prstGeom prst="rect">
            <a:avLst/>
          </a:prstGeom>
          <a:noFill/>
        </p:spPr>
        <p:txBody>
          <a:bodyPr wrap="square" rtlCol="0">
            <a:spAutoFit/>
          </a:bodyPr>
          <a:lstStyle/>
          <a:p>
            <a:pPr algn="ctr"/>
            <a:r>
              <a:rPr lang="en-US" dirty="0">
                <a:latin typeface="Times New Roman" panose="02020603050405020304" pitchFamily="18" charset="0"/>
              </a:rPr>
              <a:t>4 CO</a:t>
            </a:r>
            <a:r>
              <a:rPr lang="en-US" baseline="-25000" dirty="0">
                <a:latin typeface="Times New Roman" panose="02020603050405020304" pitchFamily="18" charset="0"/>
              </a:rPr>
              <a:t>2</a:t>
            </a:r>
            <a:r>
              <a:rPr lang="en-US" dirty="0">
                <a:latin typeface="Times New Roman" panose="02020603050405020304" pitchFamily="18" charset="0"/>
              </a:rPr>
              <a:t> + 2 H</a:t>
            </a:r>
            <a:r>
              <a:rPr lang="en-US" baseline="-25000" dirty="0">
                <a:latin typeface="Times New Roman" panose="02020603050405020304" pitchFamily="18" charset="0"/>
              </a:rPr>
              <a:t>2</a:t>
            </a:r>
            <a:r>
              <a:rPr lang="en-US" dirty="0">
                <a:latin typeface="Times New Roman" panose="02020603050405020304" pitchFamily="18" charset="0"/>
              </a:rPr>
              <a:t>O + Heat</a:t>
            </a:r>
            <a:endParaRPr lang="en-US" baseline="-25000" dirty="0">
              <a:latin typeface="Times New Roman" panose="02020603050405020304" pitchFamily="18" charset="0"/>
            </a:endParaRPr>
          </a:p>
        </p:txBody>
      </p:sp>
      <p:sp>
        <p:nvSpPr>
          <p:cNvPr id="17" name="Rectangle 16">
            <a:extLst>
              <a:ext uri="{FF2B5EF4-FFF2-40B4-BE49-F238E27FC236}">
                <a16:creationId xmlns:a16="http://schemas.microsoft.com/office/drawing/2014/main" id="{A824E01E-D24F-0149-9540-3A9D8C956BB0}"/>
              </a:ext>
            </a:extLst>
          </p:cNvPr>
          <p:cNvSpPr/>
          <p:nvPr/>
        </p:nvSpPr>
        <p:spPr>
          <a:xfrm>
            <a:off x="7401063" y="3633782"/>
            <a:ext cx="1576648" cy="1384995"/>
          </a:xfrm>
          <a:prstGeom prst="rect">
            <a:avLst/>
          </a:prstGeom>
        </p:spPr>
        <p:txBody>
          <a:bodyPr wrap="square">
            <a:spAutoFit/>
          </a:bodyPr>
          <a:lstStyle/>
          <a:p>
            <a:endParaRPr lang="en-US" sz="1050" dirty="0">
              <a:solidFill>
                <a:srgbClr val="0432FF"/>
              </a:solidFill>
              <a:latin typeface="Times New Roman" panose="02020603050405020304" pitchFamily="18" charset="0"/>
            </a:endParaRPr>
          </a:p>
          <a:p>
            <a:r>
              <a:rPr lang="en-US" sz="1050" dirty="0">
                <a:solidFill>
                  <a:srgbClr val="0432FF"/>
                </a:solidFill>
                <a:latin typeface="Times New Roman" panose="02020603050405020304" pitchFamily="18" charset="0"/>
              </a:rPr>
              <a:t>Der-</a:t>
            </a:r>
            <a:r>
              <a:rPr lang="en-US" sz="1050" dirty="0" err="1">
                <a:solidFill>
                  <a:srgbClr val="0432FF"/>
                </a:solidFill>
                <a:latin typeface="Times New Roman" panose="02020603050405020304" pitchFamily="18" charset="0"/>
              </a:rPr>
              <a:t>Wir</a:t>
            </a:r>
            <a:r>
              <a:rPr lang="en-US" sz="1050" dirty="0">
                <a:solidFill>
                  <a:srgbClr val="0432FF"/>
                </a:solidFill>
                <a:latin typeface="Times New Roman" panose="02020603050405020304" pitchFamily="18" charset="0"/>
              </a:rPr>
              <a:t>-</a:t>
            </a:r>
            <a:r>
              <a:rPr lang="en-US" sz="1050" dirty="0" err="1">
                <a:solidFill>
                  <a:srgbClr val="0432FF"/>
                </a:solidFill>
                <a:latin typeface="Times New Roman" panose="02020603050405020304" pitchFamily="18" charset="0"/>
              </a:rPr>
              <a:t>Ing</a:t>
            </a:r>
            <a:r>
              <a:rPr lang="en-US" sz="1050" dirty="0">
                <a:solidFill>
                  <a:srgbClr val="0432FF"/>
                </a:solidFill>
                <a:latin typeface="Times New Roman" panose="02020603050405020304" pitchFamily="18" charset="0"/>
              </a:rPr>
              <a:t>, SVG by </a:t>
            </a:r>
            <a:r>
              <a:rPr lang="en-US" sz="1050" dirty="0" err="1">
                <a:solidFill>
                  <a:srgbClr val="0432FF"/>
                </a:solidFill>
                <a:latin typeface="Times New Roman" panose="02020603050405020304" pitchFamily="18" charset="0"/>
              </a:rPr>
              <a:t>Majo</a:t>
            </a:r>
            <a:r>
              <a:rPr lang="en-US" sz="1050" dirty="0">
                <a:solidFill>
                  <a:srgbClr val="0432FF"/>
                </a:solidFill>
                <a:latin typeface="Times New Roman" panose="02020603050405020304" pitchFamily="18" charset="0"/>
              </a:rPr>
              <a:t> </a:t>
            </a:r>
            <a:r>
              <a:rPr lang="en-US" sz="1050" dirty="0" err="1">
                <a:solidFill>
                  <a:srgbClr val="0432FF"/>
                </a:solidFill>
                <a:latin typeface="Times New Roman" panose="02020603050405020304" pitchFamily="18" charset="0"/>
              </a:rPr>
              <a:t>statt</a:t>
            </a:r>
            <a:r>
              <a:rPr lang="en-US" sz="1050" dirty="0">
                <a:solidFill>
                  <a:srgbClr val="0432FF"/>
                </a:solidFill>
                <a:latin typeface="Times New Roman" panose="02020603050405020304" pitchFamily="18" charset="0"/>
              </a:rPr>
              <a:t> </a:t>
            </a:r>
            <a:r>
              <a:rPr lang="en-US" sz="1050" dirty="0" err="1">
                <a:solidFill>
                  <a:srgbClr val="0432FF"/>
                </a:solidFill>
                <a:latin typeface="Times New Roman" panose="02020603050405020304" pitchFamily="18" charset="0"/>
              </a:rPr>
              <a:t>Senf</a:t>
            </a:r>
            <a:r>
              <a:rPr lang="en-US" sz="1050" dirty="0">
                <a:solidFill>
                  <a:srgbClr val="0432FF"/>
                </a:solidFill>
                <a:latin typeface="Times New Roman" panose="02020603050405020304" pitchFamily="18" charset="0"/>
              </a:rPr>
              <a:t> - Created with Affinity Designer - Own work based on: </a:t>
            </a:r>
            <a:r>
              <a:rPr lang="en-US" sz="1050" dirty="0" err="1">
                <a:solidFill>
                  <a:srgbClr val="0432FF"/>
                </a:solidFill>
                <a:latin typeface="Times New Roman" panose="02020603050405020304" pitchFamily="18" charset="0"/>
              </a:rPr>
              <a:t>Brennschneiden.png</a:t>
            </a:r>
            <a:r>
              <a:rPr lang="en-US" sz="1050" dirty="0">
                <a:solidFill>
                  <a:srgbClr val="0432FF"/>
                </a:solidFill>
                <a:latin typeface="Times New Roman" panose="02020603050405020304" pitchFamily="18" charset="0"/>
              </a:rPr>
              <a:t>/ Wikimedia commons</a:t>
            </a:r>
          </a:p>
          <a:p>
            <a:endParaRPr lang="en-US" sz="1050" dirty="0">
              <a:solidFill>
                <a:srgbClr val="0432FF"/>
              </a:solidFill>
              <a:latin typeface="Times New Roman" panose="02020603050405020304" pitchFamily="18" charset="0"/>
            </a:endParaRPr>
          </a:p>
        </p:txBody>
      </p:sp>
      <p:sp>
        <p:nvSpPr>
          <p:cNvPr id="18" name="Rectangle 17">
            <a:extLst>
              <a:ext uri="{FF2B5EF4-FFF2-40B4-BE49-F238E27FC236}">
                <a16:creationId xmlns:a16="http://schemas.microsoft.com/office/drawing/2014/main" id="{057DBC6E-6347-CC49-AA3B-44904E17E909}"/>
              </a:ext>
            </a:extLst>
          </p:cNvPr>
          <p:cNvSpPr/>
          <p:nvPr/>
        </p:nvSpPr>
        <p:spPr>
          <a:xfrm>
            <a:off x="5611526" y="1076787"/>
            <a:ext cx="2385685" cy="253916"/>
          </a:xfrm>
          <a:prstGeom prst="rect">
            <a:avLst/>
          </a:prstGeom>
        </p:spPr>
        <p:txBody>
          <a:bodyPr wrap="square">
            <a:spAutoFit/>
          </a:bodyPr>
          <a:lstStyle/>
          <a:p>
            <a:r>
              <a:rPr lang="en-US" sz="1050" dirty="0">
                <a:solidFill>
                  <a:srgbClr val="0432FF"/>
                </a:solidFill>
                <a:latin typeface="Times New Roman" panose="02020603050405020304" pitchFamily="18" charset="0"/>
              </a:rPr>
              <a:t>“</a:t>
            </a:r>
            <a:r>
              <a:rPr lang="en-US" sz="1050" dirty="0" err="1">
                <a:solidFill>
                  <a:srgbClr val="0432FF"/>
                </a:solidFill>
                <a:latin typeface="Times New Roman" panose="02020603050405020304" pitchFamily="18" charset="0"/>
              </a:rPr>
              <a:t>Skatebiker</a:t>
            </a:r>
            <a:r>
              <a:rPr lang="en-US" sz="1050" dirty="0">
                <a:solidFill>
                  <a:srgbClr val="0432FF"/>
                </a:solidFill>
                <a:latin typeface="Times New Roman" panose="02020603050405020304" pitchFamily="18" charset="0"/>
              </a:rPr>
              <a:t>”/ Wikimedia  commons</a:t>
            </a:r>
          </a:p>
        </p:txBody>
      </p:sp>
      <p:sp>
        <p:nvSpPr>
          <p:cNvPr id="19" name="Text Placeholder 6">
            <a:extLst>
              <a:ext uri="{FF2B5EF4-FFF2-40B4-BE49-F238E27FC236}">
                <a16:creationId xmlns:a16="http://schemas.microsoft.com/office/drawing/2014/main" id="{F532E140-57DB-2443-8CE8-991EF146B99C}"/>
              </a:ext>
            </a:extLst>
          </p:cNvPr>
          <p:cNvSpPr txBox="1">
            <a:spLocks/>
          </p:cNvSpPr>
          <p:nvPr/>
        </p:nvSpPr>
        <p:spPr>
          <a:xfrm>
            <a:off x="269202" y="5237065"/>
            <a:ext cx="4572000" cy="646331"/>
          </a:xfrm>
          <a:prstGeom prst="rect">
            <a:avLst/>
          </a:prstGeom>
        </p:spPr>
        <p:txBody>
          <a:bodyPr vert="horz" lIns="91440" tIns="45720" rIns="91440" bIns="45720" rtlCol="0">
            <a:sp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800" dirty="0">
                <a:latin typeface="Times New Roman" panose="02020603050405020304" pitchFamily="18" charset="0"/>
              </a:rPr>
              <a:t>A cold pack uses an endothermic process to create the sensation of cold.</a:t>
            </a:r>
          </a:p>
        </p:txBody>
      </p:sp>
      <p:sp>
        <p:nvSpPr>
          <p:cNvPr id="21" name="Rectangle 20">
            <a:extLst>
              <a:ext uri="{FF2B5EF4-FFF2-40B4-BE49-F238E27FC236}">
                <a16:creationId xmlns:a16="http://schemas.microsoft.com/office/drawing/2014/main" id="{45F3B09E-0DDC-3347-AAC5-24F04DC75D97}"/>
              </a:ext>
            </a:extLst>
          </p:cNvPr>
          <p:cNvSpPr/>
          <p:nvPr/>
        </p:nvSpPr>
        <p:spPr>
          <a:xfrm>
            <a:off x="203577" y="1902361"/>
            <a:ext cx="4572000" cy="1200329"/>
          </a:xfrm>
          <a:prstGeom prst="rect">
            <a:avLst/>
          </a:prstGeom>
        </p:spPr>
        <p:txBody>
          <a:bodyPr wrap="square">
            <a:spAutoFit/>
          </a:bodyPr>
          <a:lstStyle/>
          <a:p>
            <a:r>
              <a:rPr lang="en-US" dirty="0">
                <a:latin typeface="Times New Roman" panose="02020603050405020304" pitchFamily="18" charset="0"/>
              </a:rPr>
              <a:t>A chemical change that releases heat is called an exothermic process.</a:t>
            </a:r>
          </a:p>
          <a:p>
            <a:r>
              <a:rPr lang="en-US" dirty="0">
                <a:latin typeface="Times New Roman" panose="02020603050405020304" pitchFamily="18" charset="0"/>
              </a:rPr>
              <a:t>A reaction that absorbs heat  from the surrounding is an endothermic process.</a:t>
            </a:r>
          </a:p>
        </p:txBody>
      </p:sp>
      <p:sp>
        <p:nvSpPr>
          <p:cNvPr id="22" name="TextBox 21">
            <a:extLst>
              <a:ext uri="{FF2B5EF4-FFF2-40B4-BE49-F238E27FC236}">
                <a16:creationId xmlns:a16="http://schemas.microsoft.com/office/drawing/2014/main" id="{6CF3EEC6-3F58-5644-B8B6-FAD9ED557033}"/>
              </a:ext>
            </a:extLst>
          </p:cNvPr>
          <p:cNvSpPr txBox="1"/>
          <p:nvPr/>
        </p:nvSpPr>
        <p:spPr>
          <a:xfrm>
            <a:off x="378478" y="5900018"/>
            <a:ext cx="3011107" cy="369332"/>
          </a:xfrm>
          <a:prstGeom prst="rect">
            <a:avLst/>
          </a:prstGeom>
          <a:noFill/>
        </p:spPr>
        <p:txBody>
          <a:bodyPr wrap="square" rtlCol="0">
            <a:spAutoFit/>
          </a:bodyPr>
          <a:lstStyle/>
          <a:p>
            <a:pPr algn="ctr"/>
            <a:r>
              <a:rPr lang="en-US" dirty="0">
                <a:latin typeface="Times New Roman" panose="02020603050405020304" pitchFamily="18" charset="0"/>
              </a:rPr>
              <a:t>NH</a:t>
            </a:r>
            <a:r>
              <a:rPr lang="en-US" baseline="-25000" dirty="0">
                <a:latin typeface="Times New Roman" panose="02020603050405020304" pitchFamily="18" charset="0"/>
              </a:rPr>
              <a:t>4</a:t>
            </a:r>
            <a:r>
              <a:rPr lang="en-US" dirty="0">
                <a:latin typeface="Times New Roman" panose="02020603050405020304" pitchFamily="18" charset="0"/>
              </a:rPr>
              <a:t>NO</a:t>
            </a:r>
            <a:r>
              <a:rPr lang="en-US" baseline="-25000" dirty="0">
                <a:latin typeface="Times New Roman" panose="02020603050405020304" pitchFamily="18" charset="0"/>
              </a:rPr>
              <a:t>3 </a:t>
            </a:r>
            <a:r>
              <a:rPr lang="en-US" dirty="0">
                <a:latin typeface="Times New Roman" panose="02020603050405020304" pitchFamily="18" charset="0"/>
              </a:rPr>
              <a:t>(s) +  H</a:t>
            </a:r>
            <a:r>
              <a:rPr lang="en-US" baseline="-25000" dirty="0">
                <a:latin typeface="Times New Roman" panose="02020603050405020304" pitchFamily="18" charset="0"/>
              </a:rPr>
              <a:t>2</a:t>
            </a:r>
            <a:r>
              <a:rPr lang="en-US" dirty="0">
                <a:latin typeface="Times New Roman" panose="02020603050405020304" pitchFamily="18" charset="0"/>
              </a:rPr>
              <a:t>O + Heat</a:t>
            </a:r>
            <a:endParaRPr lang="en-US" baseline="-25000" dirty="0">
              <a:latin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7693AD25-E0EC-3F44-87A7-B4806C09A5D4}"/>
              </a:ext>
            </a:extLst>
          </p:cNvPr>
          <p:cNvCxnSpPr>
            <a:cxnSpLocks/>
            <a:stCxn id="22" idx="3"/>
            <a:endCxn id="27" idx="1"/>
          </p:cNvCxnSpPr>
          <p:nvPr/>
        </p:nvCxnSpPr>
        <p:spPr>
          <a:xfrm>
            <a:off x="3389585" y="6084684"/>
            <a:ext cx="12454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8DA5C4E-BD08-2744-8F28-33621A6D0005}"/>
              </a:ext>
            </a:extLst>
          </p:cNvPr>
          <p:cNvSpPr txBox="1"/>
          <p:nvPr/>
        </p:nvSpPr>
        <p:spPr>
          <a:xfrm>
            <a:off x="4635062" y="5900018"/>
            <a:ext cx="2396252" cy="369332"/>
          </a:xfrm>
          <a:prstGeom prst="rect">
            <a:avLst/>
          </a:prstGeom>
          <a:noFill/>
        </p:spPr>
        <p:txBody>
          <a:bodyPr wrap="square" rtlCol="0">
            <a:spAutoFit/>
          </a:bodyPr>
          <a:lstStyle/>
          <a:p>
            <a:pPr algn="ctr"/>
            <a:r>
              <a:rPr lang="en-US" dirty="0">
                <a:latin typeface="Times New Roman" panose="02020603050405020304" pitchFamily="18" charset="0"/>
              </a:rPr>
              <a:t>NH</a:t>
            </a:r>
            <a:r>
              <a:rPr lang="en-US" baseline="-25000" dirty="0">
                <a:latin typeface="Times New Roman" panose="02020603050405020304" pitchFamily="18" charset="0"/>
              </a:rPr>
              <a:t>4</a:t>
            </a:r>
            <a:r>
              <a:rPr lang="en-US" baseline="30000" dirty="0">
                <a:latin typeface="Times New Roman" panose="02020603050405020304" pitchFamily="18" charset="0"/>
              </a:rPr>
              <a:t>+</a:t>
            </a:r>
            <a:r>
              <a:rPr lang="en-US" dirty="0">
                <a:latin typeface="Times New Roman" panose="02020603050405020304" pitchFamily="18" charset="0"/>
              </a:rPr>
              <a:t>(</a:t>
            </a:r>
            <a:r>
              <a:rPr lang="en-US" dirty="0" err="1">
                <a:latin typeface="Times New Roman" panose="02020603050405020304" pitchFamily="18" charset="0"/>
              </a:rPr>
              <a:t>aq</a:t>
            </a:r>
            <a:r>
              <a:rPr lang="en-US" dirty="0">
                <a:latin typeface="Times New Roman" panose="02020603050405020304" pitchFamily="18" charset="0"/>
              </a:rPr>
              <a:t>) + NO</a:t>
            </a:r>
            <a:r>
              <a:rPr lang="en-US" baseline="-25000" dirty="0">
                <a:latin typeface="Times New Roman" panose="02020603050405020304" pitchFamily="18" charset="0"/>
              </a:rPr>
              <a:t>3</a:t>
            </a:r>
            <a:r>
              <a:rPr lang="en-US" baseline="30000" dirty="0">
                <a:latin typeface="Times New Roman" panose="02020603050405020304" pitchFamily="18" charset="0"/>
              </a:rPr>
              <a:t>-</a:t>
            </a:r>
            <a:r>
              <a:rPr lang="en-US" dirty="0">
                <a:latin typeface="Times New Roman" panose="02020603050405020304" pitchFamily="18" charset="0"/>
              </a:rPr>
              <a:t>(</a:t>
            </a:r>
            <a:r>
              <a:rPr lang="en-US" dirty="0" err="1">
                <a:latin typeface="Times New Roman" panose="02020603050405020304" pitchFamily="18" charset="0"/>
              </a:rPr>
              <a:t>aq</a:t>
            </a:r>
            <a:r>
              <a:rPr lang="en-US" dirty="0">
                <a:latin typeface="Times New Roman" panose="02020603050405020304" pitchFamily="18" charset="0"/>
              </a:rPr>
              <a:t>)</a:t>
            </a:r>
            <a:endParaRPr lang="en-US" baseline="-25000" dirty="0">
              <a:latin typeface="Times New Roman" panose="02020603050405020304" pitchFamily="18" charset="0"/>
            </a:endParaRPr>
          </a:p>
        </p:txBody>
      </p:sp>
    </p:spTree>
    <p:extLst>
      <p:ext uri="{BB962C8B-B14F-4D97-AF65-F5344CB8AC3E}">
        <p14:creationId xmlns:p14="http://schemas.microsoft.com/office/powerpoint/2010/main" val="1285347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26A2DA-63F6-EA44-A931-35E66B348B28}"/>
              </a:ext>
            </a:extLst>
          </p:cNvPr>
          <p:cNvSpPr/>
          <p:nvPr/>
        </p:nvSpPr>
        <p:spPr>
          <a:xfrm>
            <a:off x="425669" y="847636"/>
            <a:ext cx="8062912" cy="5078313"/>
          </a:xfrm>
          <a:prstGeom prst="rect">
            <a:avLst/>
          </a:prstGeom>
        </p:spPr>
        <p:txBody>
          <a:bodyPr wrap="square">
            <a:spAutoFit/>
          </a:bodyPr>
          <a:lstStyle/>
          <a:p>
            <a:r>
              <a:rPr lang="en-US" dirty="0">
                <a:latin typeface="Times New Roman" panose="02020603050405020304" pitchFamily="18" charset="0"/>
              </a:rPr>
              <a:t>Historically, energy was measured in units of calories (</a:t>
            </a:r>
            <a:r>
              <a:rPr lang="en-US" dirty="0" err="1">
                <a:latin typeface="Times New Roman" panose="02020603050405020304" pitchFamily="18" charset="0"/>
              </a:rPr>
              <a:t>cal</a:t>
            </a:r>
            <a:r>
              <a:rPr lang="en-US" dirty="0">
                <a:latin typeface="Times New Roman" panose="02020603050405020304" pitchFamily="18" charset="0"/>
              </a:rPr>
              <a:t>). </a:t>
            </a:r>
          </a:p>
          <a:p>
            <a:r>
              <a:rPr lang="en-US" dirty="0">
                <a:latin typeface="Times New Roman" panose="02020603050405020304" pitchFamily="18" charset="0"/>
              </a:rPr>
              <a:t>One  calorie is the amount of energy required to raise one gram of water by 1 degree C (1 kelvin). </a:t>
            </a:r>
          </a:p>
          <a:p>
            <a:r>
              <a:rPr lang="en-US" dirty="0">
                <a:latin typeface="Times New Roman" panose="02020603050405020304" pitchFamily="18" charset="0"/>
              </a:rPr>
              <a:t>However, this quantity depends on the atmospheric pressure and the starting temperature of the water. </a:t>
            </a:r>
            <a:br>
              <a:rPr lang="en-US" dirty="0">
                <a:latin typeface="Times New Roman" panose="02020603050405020304" pitchFamily="18" charset="0"/>
              </a:rPr>
            </a:br>
            <a:r>
              <a:rPr lang="en-US" dirty="0">
                <a:latin typeface="Times New Roman" panose="02020603050405020304" pitchFamily="18" charset="0"/>
              </a:rPr>
              <a:t>Careful reading the food labels:  The </a:t>
            </a:r>
            <a:r>
              <a:rPr lang="en-US" u="sng" dirty="0">
                <a:latin typeface="Times New Roman" panose="02020603050405020304" pitchFamily="18" charset="0"/>
              </a:rPr>
              <a:t>C</a:t>
            </a:r>
            <a:r>
              <a:rPr lang="en-US" dirty="0">
                <a:latin typeface="Times New Roman" panose="02020603050405020304" pitchFamily="18" charset="0"/>
              </a:rPr>
              <a:t>alorie (with a capital </a:t>
            </a:r>
            <a:r>
              <a:rPr lang="en-US" u="sng" dirty="0">
                <a:latin typeface="Times New Roman" panose="02020603050405020304" pitchFamily="18" charset="0"/>
              </a:rPr>
              <a:t>C</a:t>
            </a:r>
            <a:r>
              <a:rPr lang="en-US" dirty="0">
                <a:latin typeface="Times New Roman" panose="02020603050405020304" pitchFamily="18" charset="0"/>
              </a:rPr>
              <a:t>), or large calorie, commonly used in quantifying food energy content, is a kilocalorie.</a:t>
            </a:r>
          </a:p>
          <a:p>
            <a:endParaRPr lang="en-US" dirty="0">
              <a:latin typeface="Times New Roman" panose="02020603050405020304" pitchFamily="18" charset="0"/>
            </a:endParaRPr>
          </a:p>
          <a:p>
            <a:r>
              <a:rPr lang="en-US" dirty="0">
                <a:latin typeface="Times New Roman" panose="02020603050405020304" pitchFamily="18" charset="0"/>
              </a:rPr>
              <a:t>The SI unit of heat, work, and energy is the joule. </a:t>
            </a:r>
          </a:p>
          <a:p>
            <a:r>
              <a:rPr lang="en-US" dirty="0">
                <a:latin typeface="Times New Roman" panose="02020603050405020304" pitchFamily="18" charset="0"/>
              </a:rPr>
              <a:t>One joule (J) is defined as the amount of energy used when a force of 1 newton moves an object 1 meter. </a:t>
            </a:r>
          </a:p>
          <a:p>
            <a:r>
              <a:rPr lang="en-US" dirty="0">
                <a:latin typeface="Times New Roman" panose="02020603050405020304" pitchFamily="18" charset="0"/>
              </a:rPr>
              <a:t>1joule =1 kg m</a:t>
            </a:r>
            <a:r>
              <a:rPr lang="en-US" baseline="30000" dirty="0">
                <a:latin typeface="Times New Roman" panose="02020603050405020304" pitchFamily="18" charset="0"/>
              </a:rPr>
              <a:t>2</a:t>
            </a:r>
            <a:r>
              <a:rPr lang="en-US" dirty="0">
                <a:latin typeface="Times New Roman" panose="02020603050405020304" pitchFamily="18" charset="0"/>
              </a:rPr>
              <a:t>/s</a:t>
            </a:r>
            <a:r>
              <a:rPr lang="en-US" baseline="30000" dirty="0">
                <a:latin typeface="Times New Roman" panose="02020603050405020304" pitchFamily="18" charset="0"/>
              </a:rPr>
              <a:t>2</a:t>
            </a:r>
            <a:r>
              <a:rPr lang="en-US" dirty="0">
                <a:latin typeface="Times New Roman" panose="02020603050405020304" pitchFamily="18" charset="0"/>
              </a:rPr>
              <a:t> = 1 newton–meter.</a:t>
            </a:r>
          </a:p>
          <a:p>
            <a:r>
              <a:rPr lang="en-US" dirty="0">
                <a:latin typeface="Times New Roman" panose="02020603050405020304" pitchFamily="18" charset="0"/>
              </a:rPr>
              <a:t> A kilojoule (kJ) is 1000 joules. </a:t>
            </a:r>
          </a:p>
          <a:p>
            <a:endParaRPr lang="en-US" dirty="0">
              <a:latin typeface="Times New Roman" panose="02020603050405020304" pitchFamily="18" charset="0"/>
            </a:endParaRPr>
          </a:p>
          <a:p>
            <a:r>
              <a:rPr lang="en-US" dirty="0">
                <a:latin typeface="Times New Roman" panose="02020603050405020304" pitchFamily="18" charset="0"/>
              </a:rPr>
              <a:t>To standardize its definition, 1 calorie has been set to equal 4.184 joules.</a:t>
            </a:r>
          </a:p>
          <a:p>
            <a:r>
              <a:rPr lang="en-US" dirty="0">
                <a:latin typeface="Times New Roman" panose="02020603050405020304" pitchFamily="18" charset="0"/>
              </a:rPr>
              <a:t>1 </a:t>
            </a:r>
            <a:r>
              <a:rPr lang="en-US" dirty="0" err="1">
                <a:latin typeface="Times New Roman" panose="02020603050405020304" pitchFamily="18" charset="0"/>
              </a:rPr>
              <a:t>cal</a:t>
            </a:r>
            <a:r>
              <a:rPr lang="en-US" dirty="0">
                <a:latin typeface="Times New Roman" panose="02020603050405020304" pitchFamily="18" charset="0"/>
              </a:rPr>
              <a:t> = 4.184 J</a:t>
            </a:r>
          </a:p>
          <a:p>
            <a:r>
              <a:rPr lang="en-US" dirty="0">
                <a:latin typeface="Times New Roman" panose="02020603050405020304" pitchFamily="18" charset="0"/>
              </a:rPr>
              <a:t>1 Btu = 1055.056 J</a:t>
            </a:r>
          </a:p>
          <a:p>
            <a:r>
              <a:rPr lang="en-US" dirty="0">
                <a:latin typeface="Times New Roman" panose="02020603050405020304" pitchFamily="18" charset="0"/>
              </a:rPr>
              <a:t>1 Btu = 251.996 </a:t>
            </a:r>
            <a:r>
              <a:rPr lang="en-US" dirty="0" err="1">
                <a:latin typeface="Times New Roman" panose="02020603050405020304" pitchFamily="18" charset="0"/>
              </a:rPr>
              <a:t>cal</a:t>
            </a:r>
            <a:endParaRPr lang="en-US" dirty="0">
              <a:latin typeface="Times New Roman" panose="02020603050405020304" pitchFamily="18" charset="0"/>
            </a:endParaRPr>
          </a:p>
        </p:txBody>
      </p:sp>
      <p:sp>
        <p:nvSpPr>
          <p:cNvPr id="5" name="Title 4"/>
          <p:cNvSpPr>
            <a:spLocks noGrp="1"/>
          </p:cNvSpPr>
          <p:nvPr>
            <p:ph type="title"/>
          </p:nvPr>
        </p:nvSpPr>
        <p:spPr>
          <a:xfrm>
            <a:off x="425669" y="252248"/>
            <a:ext cx="7840820" cy="458469"/>
          </a:xfrm>
        </p:spPr>
        <p:txBody>
          <a:bodyPr>
            <a:normAutofit/>
          </a:bodyPr>
          <a:lstStyle/>
          <a:p>
            <a:r>
              <a:rPr lang="en-US" cap="none"/>
              <a:t>Energy unit conversion</a:t>
            </a:r>
          </a:p>
        </p:txBody>
      </p:sp>
    </p:spTree>
    <p:extLst>
      <p:ext uri="{BB962C8B-B14F-4D97-AF65-F5344CB8AC3E}">
        <p14:creationId xmlns:p14="http://schemas.microsoft.com/office/powerpoint/2010/main" val="2826916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a:t>Heat capacity (C) </a:t>
            </a:r>
          </a:p>
        </p:txBody>
      </p:sp>
      <p:pic>
        <p:nvPicPr>
          <p:cNvPr id="2" name="Picture Placeholder 1" descr="CNX_Chem_05_01_HeatCapacity.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5465" r="-5465"/>
          <a:stretch>
            <a:fillRect/>
          </a:stretch>
        </p:blipFill>
        <p:spPr>
          <a:xfrm>
            <a:off x="4667957" y="1490752"/>
            <a:ext cx="4041342" cy="1754327"/>
          </a:xfrm>
        </p:spPr>
      </p:pic>
      <p:sp>
        <p:nvSpPr>
          <p:cNvPr id="7" name="Text Placeholder 6"/>
          <p:cNvSpPr>
            <a:spLocks noGrp="1"/>
          </p:cNvSpPr>
          <p:nvPr>
            <p:ph type="body" sz="quarter" idx="14"/>
          </p:nvPr>
        </p:nvSpPr>
        <p:spPr>
          <a:xfrm>
            <a:off x="4855778" y="3429000"/>
            <a:ext cx="3664333" cy="2031325"/>
          </a:xfrm>
        </p:spPr>
        <p:txBody>
          <a:bodyPr wrap="square">
            <a:spAutoFit/>
          </a:bodyPr>
          <a:lstStyle/>
          <a:p>
            <a:r>
              <a:rPr lang="en-US" sz="1800"/>
              <a:t>Due to its larger mass, a large frying pan has a larger heat capacity than a small frying pan. Because they are made of the same material, both frying pans have the same specific heat. (credit: Mark </a:t>
            </a:r>
            <a:r>
              <a:rPr lang="en-US" sz="1800" err="1"/>
              <a:t>Blaser</a:t>
            </a:r>
            <a:r>
              <a:rPr lang="en-US" sz="1800"/>
              <a:t>)</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D0DBD64A-F815-7B4E-9B41-2DCE10DDC79A}"/>
              </a:ext>
            </a:extLst>
          </p:cNvPr>
          <p:cNvSpPr/>
          <p:nvPr/>
        </p:nvSpPr>
        <p:spPr>
          <a:xfrm>
            <a:off x="434701" y="1490752"/>
            <a:ext cx="3831023" cy="3970318"/>
          </a:xfrm>
          <a:prstGeom prst="rect">
            <a:avLst/>
          </a:prstGeom>
        </p:spPr>
        <p:txBody>
          <a:bodyPr wrap="square">
            <a:spAutoFit/>
          </a:bodyPr>
          <a:lstStyle/>
          <a:p>
            <a:r>
              <a:rPr lang="en-US" dirty="0">
                <a:latin typeface="Times New Roman" panose="02020603050405020304" pitchFamily="18" charset="0"/>
              </a:rPr>
              <a:t>The heat capacity (C) of a body of matter is the quantity of heat (q) it absorbs or releases when the body’s temperature change (ΔT) of 1 degree Celsius (or equivalently, 1 kelvin):</a:t>
            </a:r>
          </a:p>
          <a:p>
            <a:endParaRPr lang="en-US" dirty="0">
              <a:latin typeface="Times New Roman" panose="02020603050405020304" pitchFamily="18" charset="0"/>
            </a:endParaRPr>
          </a:p>
          <a:p>
            <a:r>
              <a:rPr lang="en-US" dirty="0">
                <a:latin typeface="Times New Roman" panose="02020603050405020304" pitchFamily="18" charset="0"/>
              </a:rPr>
              <a:t>C = q/ΔT (J/K)</a:t>
            </a:r>
          </a:p>
          <a:p>
            <a:endParaRPr lang="en-US" dirty="0">
              <a:latin typeface="Times New Roman" panose="02020603050405020304" pitchFamily="18" charset="0"/>
            </a:endParaRPr>
          </a:p>
          <a:p>
            <a:r>
              <a:rPr lang="en-US" dirty="0">
                <a:latin typeface="Times New Roman" panose="02020603050405020304" pitchFamily="18" charset="0"/>
              </a:rPr>
              <a:t>Heat capacity is determined by both the type and amount of substance that absorbs or releases heat. It is therefore an extensive property—its value is proportional to the amount of the substance.</a:t>
            </a:r>
            <a:endParaRPr lang="en-US" dirty="0">
              <a:effectLst/>
              <a:latin typeface="Times New Roman" panose="02020603050405020304" pitchFamily="18" charset="0"/>
            </a:endParaRPr>
          </a:p>
        </p:txBody>
      </p:sp>
    </p:spTree>
    <p:extLst>
      <p:ext uri="{BB962C8B-B14F-4D97-AF65-F5344CB8AC3E}">
        <p14:creationId xmlns:p14="http://schemas.microsoft.com/office/powerpoint/2010/main" val="474660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a:t>Specific heat capacity (</a:t>
            </a:r>
            <a:r>
              <a:rPr lang="en-US" cap="none" err="1"/>
              <a:t>c</a:t>
            </a:r>
            <a:r>
              <a:rPr lang="en-US" cap="none" baseline="-25000" err="1"/>
              <a:t>p</a:t>
            </a:r>
            <a:r>
              <a:rPr lang="en-US" cap="none"/>
              <a:t>) and molar heat</a:t>
            </a:r>
          </a:p>
        </p:txBody>
      </p:sp>
      <p:pic>
        <p:nvPicPr>
          <p:cNvPr id="2" name="Picture Placeholder 1" descr="CNX_Chem_05_01_HeatCapacity.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5465" r="-5465"/>
          <a:stretch>
            <a:fillRect/>
          </a:stretch>
        </p:blipFill>
        <p:spPr>
          <a:xfrm>
            <a:off x="4572000" y="1250895"/>
            <a:ext cx="4041342" cy="1754327"/>
          </a:xfrm>
        </p:spPr>
      </p:pic>
      <p:sp>
        <p:nvSpPr>
          <p:cNvPr id="7" name="Text Placeholder 6"/>
          <p:cNvSpPr>
            <a:spLocks noGrp="1"/>
          </p:cNvSpPr>
          <p:nvPr>
            <p:ph type="body" sz="quarter" idx="14"/>
          </p:nvPr>
        </p:nvSpPr>
        <p:spPr>
          <a:xfrm>
            <a:off x="4760504" y="3174408"/>
            <a:ext cx="3664333" cy="1754326"/>
          </a:xfrm>
        </p:spPr>
        <p:txBody>
          <a:bodyPr wrap="square">
            <a:spAutoFit/>
          </a:bodyPr>
          <a:lstStyle/>
          <a:p>
            <a:r>
              <a:rPr lang="en-US" sz="1800"/>
              <a:t>Although the large pan is more massive than the small pan, since both are made of the same material, they both yield the same value for specific heat (for the material of construction, iron).</a:t>
            </a:r>
            <a:endParaRPr lang="en-US" sz="160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D0DBD64A-F815-7B4E-9B41-2DCE10DDC79A}"/>
              </a:ext>
            </a:extLst>
          </p:cNvPr>
          <p:cNvSpPr/>
          <p:nvPr/>
        </p:nvSpPr>
        <p:spPr>
          <a:xfrm>
            <a:off x="361926" y="1189249"/>
            <a:ext cx="3831023" cy="3416320"/>
          </a:xfrm>
          <a:prstGeom prst="rect">
            <a:avLst/>
          </a:prstGeom>
        </p:spPr>
        <p:txBody>
          <a:bodyPr wrap="square">
            <a:spAutoFit/>
          </a:bodyPr>
          <a:lstStyle/>
          <a:p>
            <a:r>
              <a:rPr lang="en-US" dirty="0">
                <a:latin typeface="Times New Roman" panose="02020603050405020304" pitchFamily="18" charset="0"/>
              </a:rPr>
              <a:t>The specific heat capacity (</a:t>
            </a:r>
            <a:r>
              <a:rPr lang="en-US" dirty="0" err="1">
                <a:latin typeface="Times New Roman" panose="02020603050405020304" pitchFamily="18" charset="0"/>
              </a:rPr>
              <a:t>c</a:t>
            </a:r>
            <a:r>
              <a:rPr lang="en-US" baseline="-25000" dirty="0" err="1">
                <a:latin typeface="Times New Roman" panose="02020603050405020304" pitchFamily="18" charset="0"/>
              </a:rPr>
              <a:t>p</a:t>
            </a:r>
            <a:r>
              <a:rPr lang="en-US" dirty="0">
                <a:latin typeface="Times New Roman" panose="02020603050405020304" pitchFamily="18" charset="0"/>
              </a:rPr>
              <a:t>) of a substance, commonly called its “specific heat,” is the quantity of heat required to raise the temperature of 1 gram of a substance by 1 degree Celsius (or 1 kelvin):</a:t>
            </a:r>
          </a:p>
          <a:p>
            <a:endParaRPr lang="en-US" dirty="0">
              <a:latin typeface="Times New Roman" panose="02020603050405020304" pitchFamily="18" charset="0"/>
            </a:endParaRPr>
          </a:p>
          <a:p>
            <a:r>
              <a:rPr lang="en-US" dirty="0" err="1">
                <a:latin typeface="Times New Roman" panose="02020603050405020304" pitchFamily="18" charset="0"/>
              </a:rPr>
              <a:t>c</a:t>
            </a:r>
            <a:r>
              <a:rPr lang="en-US" baseline="-25000" dirty="0" err="1">
                <a:latin typeface="Times New Roman" panose="02020603050405020304" pitchFamily="18" charset="0"/>
              </a:rPr>
              <a:t>p</a:t>
            </a:r>
            <a:r>
              <a:rPr lang="en-US" dirty="0">
                <a:latin typeface="Times New Roman" panose="02020603050405020304" pitchFamily="18" charset="0"/>
              </a:rPr>
              <a:t> = q / (m ΔT) (J g</a:t>
            </a:r>
            <a:r>
              <a:rPr lang="en-US" baseline="30000" dirty="0">
                <a:latin typeface="Times New Roman" panose="02020603050405020304" pitchFamily="18" charset="0"/>
              </a:rPr>
              <a:t>-1</a:t>
            </a:r>
            <a:r>
              <a:rPr lang="en-US" dirty="0">
                <a:latin typeface="Times New Roman" panose="02020603050405020304" pitchFamily="18" charset="0"/>
              </a:rPr>
              <a:t> °C</a:t>
            </a:r>
            <a:r>
              <a:rPr lang="en-US" baseline="30000" dirty="0">
                <a:latin typeface="Times New Roman" panose="02020603050405020304" pitchFamily="18" charset="0"/>
              </a:rPr>
              <a:t>-1</a:t>
            </a:r>
            <a:r>
              <a:rPr lang="en-US" dirty="0">
                <a:latin typeface="Times New Roman" panose="02020603050405020304" pitchFamily="18" charset="0"/>
              </a:rPr>
              <a:t>)</a:t>
            </a:r>
          </a:p>
          <a:p>
            <a:endParaRPr lang="en-US" dirty="0">
              <a:latin typeface="Times New Roman" panose="02020603050405020304" pitchFamily="18" charset="0"/>
            </a:endParaRPr>
          </a:p>
          <a:p>
            <a:r>
              <a:rPr lang="en-US" dirty="0">
                <a:latin typeface="Times New Roman" panose="02020603050405020304" pitchFamily="18" charset="0"/>
              </a:rPr>
              <a:t>The molar heat capacity is the heat capacity per mole of a particular substance and has units of J/</a:t>
            </a:r>
            <a:r>
              <a:rPr lang="en-US" dirty="0" err="1">
                <a:latin typeface="Times New Roman" panose="02020603050405020304" pitchFamily="18" charset="0"/>
              </a:rPr>
              <a:t>mol</a:t>
            </a:r>
            <a:r>
              <a:rPr lang="en-US" dirty="0">
                <a:latin typeface="Times New Roman" panose="02020603050405020304" pitchFamily="18" charset="0"/>
              </a:rPr>
              <a:t> °C</a:t>
            </a:r>
          </a:p>
        </p:txBody>
      </p:sp>
      <p:sp>
        <p:nvSpPr>
          <p:cNvPr id="4" name="Rectangle 3">
            <a:extLst>
              <a:ext uri="{FF2B5EF4-FFF2-40B4-BE49-F238E27FC236}">
                <a16:creationId xmlns:a16="http://schemas.microsoft.com/office/drawing/2014/main" id="{D8BF66D2-FDE9-5D42-A0CC-8937FF3DD6D0}"/>
              </a:ext>
            </a:extLst>
          </p:cNvPr>
          <p:cNvSpPr/>
          <p:nvPr/>
        </p:nvSpPr>
        <p:spPr>
          <a:xfrm>
            <a:off x="361926" y="5329774"/>
            <a:ext cx="8062911" cy="923330"/>
          </a:xfrm>
          <a:prstGeom prst="rect">
            <a:avLst/>
          </a:prstGeom>
        </p:spPr>
        <p:txBody>
          <a:bodyPr wrap="square">
            <a:spAutoFit/>
          </a:bodyPr>
          <a:lstStyle/>
          <a:p>
            <a:r>
              <a:rPr lang="en-US" dirty="0">
                <a:latin typeface="Times New Roman" panose="02020603050405020304" pitchFamily="18" charset="0"/>
              </a:rPr>
              <a:t>Specific heat depends only on the kind of substance absorbing or releasing heat. It is an intensive property—the type, but not the amount, of the substance is all that matters.</a:t>
            </a:r>
          </a:p>
        </p:txBody>
      </p:sp>
    </p:spTree>
    <p:extLst>
      <p:ext uri="{BB962C8B-B14F-4D97-AF65-F5344CB8AC3E}">
        <p14:creationId xmlns:p14="http://schemas.microsoft.com/office/powerpoint/2010/main" val="2825160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D106-904C-404B-972E-82F957534620}"/>
              </a:ext>
            </a:extLst>
          </p:cNvPr>
          <p:cNvSpPr>
            <a:spLocks noGrp="1"/>
          </p:cNvSpPr>
          <p:nvPr>
            <p:ph type="title"/>
          </p:nvPr>
        </p:nvSpPr>
        <p:spPr/>
        <p:txBody>
          <a:bodyPr>
            <a:normAutofit/>
          </a:bodyPr>
          <a:lstStyle/>
          <a:p>
            <a:r>
              <a:rPr lang="en-US" cap="none"/>
              <a:t>Thermodynamics and thermochemistry?</a:t>
            </a:r>
          </a:p>
        </p:txBody>
      </p:sp>
      <p:sp>
        <p:nvSpPr>
          <p:cNvPr id="4" name="Text Placeholder 3">
            <a:extLst>
              <a:ext uri="{FF2B5EF4-FFF2-40B4-BE49-F238E27FC236}">
                <a16:creationId xmlns:a16="http://schemas.microsoft.com/office/drawing/2014/main" id="{3187F54F-4C11-7F44-B879-BAE05E3A2481}"/>
              </a:ext>
            </a:extLst>
          </p:cNvPr>
          <p:cNvSpPr>
            <a:spLocks noGrp="1"/>
          </p:cNvSpPr>
          <p:nvPr>
            <p:ph type="body" sz="quarter" idx="14"/>
          </p:nvPr>
        </p:nvSpPr>
        <p:spPr>
          <a:xfrm>
            <a:off x="540544" y="1115568"/>
            <a:ext cx="7979568" cy="2662267"/>
          </a:xfrm>
        </p:spPr>
        <p:txBody>
          <a:bodyPr wrap="square">
            <a:spAutoFit/>
          </a:bodyPr>
          <a:lstStyle/>
          <a:p>
            <a:r>
              <a:rPr lang="en-US"/>
              <a:t>Thermodynamics study the transfer of energy between the system and its surroundings. </a:t>
            </a:r>
          </a:p>
          <a:p>
            <a:r>
              <a:rPr lang="en-US"/>
              <a:t>In thermodynamics the </a:t>
            </a:r>
            <a:r>
              <a:rPr lang="en-US" b="1"/>
              <a:t>universe</a:t>
            </a:r>
            <a:r>
              <a:rPr lang="en-US"/>
              <a:t> is divided in two parts: The </a:t>
            </a:r>
            <a:r>
              <a:rPr lang="en-US" b="1"/>
              <a:t>system </a:t>
            </a:r>
            <a:r>
              <a:rPr lang="en-US"/>
              <a:t>and </a:t>
            </a:r>
            <a:r>
              <a:rPr lang="en-US" b="1"/>
              <a:t>surroundings</a:t>
            </a:r>
          </a:p>
          <a:p>
            <a:r>
              <a:rPr lang="en-US"/>
              <a:t>the </a:t>
            </a:r>
            <a:r>
              <a:rPr lang="en-US" b="1"/>
              <a:t>system</a:t>
            </a:r>
            <a:r>
              <a:rPr lang="en-US"/>
              <a:t> is the portion of the universe that we are studying.</a:t>
            </a:r>
            <a:endParaRPr lang="en-US" b="1"/>
          </a:p>
          <a:p>
            <a:r>
              <a:rPr lang="en-US"/>
              <a:t>The</a:t>
            </a:r>
            <a:r>
              <a:rPr lang="en-US" b="1"/>
              <a:t> surroundings</a:t>
            </a:r>
            <a:r>
              <a:rPr lang="en-US"/>
              <a:t> is the environment that is around our system, in other words the remaining part of the universe.</a:t>
            </a:r>
          </a:p>
        </p:txBody>
      </p:sp>
      <p:pic>
        <p:nvPicPr>
          <p:cNvPr id="12" name="Picture 11">
            <a:extLst>
              <a:ext uri="{FF2B5EF4-FFF2-40B4-BE49-F238E27FC236}">
                <a16:creationId xmlns:a16="http://schemas.microsoft.com/office/drawing/2014/main" id="{FD4453B0-86ED-9D49-BA8C-593392C12A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9712" y="3415322"/>
            <a:ext cx="3200400" cy="2812347"/>
          </a:xfrm>
          <a:prstGeom prst="rect">
            <a:avLst/>
          </a:prstGeom>
        </p:spPr>
      </p:pic>
      <p:sp>
        <p:nvSpPr>
          <p:cNvPr id="13" name="Rectangle 12">
            <a:extLst>
              <a:ext uri="{FF2B5EF4-FFF2-40B4-BE49-F238E27FC236}">
                <a16:creationId xmlns:a16="http://schemas.microsoft.com/office/drawing/2014/main" id="{3AA70A6E-969A-C64B-BF0E-4C66719777E9}"/>
              </a:ext>
            </a:extLst>
          </p:cNvPr>
          <p:cNvSpPr/>
          <p:nvPr/>
        </p:nvSpPr>
        <p:spPr>
          <a:xfrm>
            <a:off x="5319712" y="6147689"/>
            <a:ext cx="3200400" cy="430887"/>
          </a:xfrm>
          <a:prstGeom prst="rect">
            <a:avLst/>
          </a:prstGeom>
        </p:spPr>
        <p:txBody>
          <a:bodyPr wrap="square">
            <a:spAutoFit/>
          </a:bodyPr>
          <a:lstStyle/>
          <a:p>
            <a:r>
              <a:rPr lang="en-US" sz="1050" dirty="0">
                <a:solidFill>
                  <a:srgbClr val="0432FF"/>
                </a:solidFill>
                <a:latin typeface="Times New Roman" panose="02020603050405020304" pitchFamily="18" charset="0"/>
              </a:rPr>
              <a:t>https://</a:t>
            </a:r>
            <a:r>
              <a:rPr lang="en-US" sz="1050" dirty="0" err="1">
                <a:solidFill>
                  <a:srgbClr val="0432FF"/>
                </a:solidFill>
                <a:latin typeface="Times New Roman" panose="02020603050405020304" pitchFamily="18" charset="0"/>
              </a:rPr>
              <a:t>commons.wikimedia.org</a:t>
            </a:r>
            <a:r>
              <a:rPr lang="en-US" sz="1050" dirty="0">
                <a:solidFill>
                  <a:srgbClr val="0432FF"/>
                </a:solidFill>
                <a:latin typeface="Times New Roman" panose="02020603050405020304" pitchFamily="18" charset="0"/>
              </a:rPr>
              <a:t>/wiki/</a:t>
            </a:r>
            <a:r>
              <a:rPr lang="en-US" sz="1050" dirty="0" err="1">
                <a:solidFill>
                  <a:srgbClr val="0432FF"/>
                </a:solidFill>
                <a:latin typeface="Times New Roman" panose="02020603050405020304" pitchFamily="18" charset="0"/>
              </a:rPr>
              <a:t>File:System_boundary.svg</a:t>
            </a:r>
            <a:r>
              <a:rPr lang="en-US" sz="1050" dirty="0">
                <a:solidFill>
                  <a:srgbClr val="0432FF"/>
                </a:solidFill>
                <a:latin typeface="Times New Roman" panose="02020603050405020304" pitchFamily="18" charset="0"/>
              </a:rPr>
              <a:t> </a:t>
            </a:r>
          </a:p>
        </p:txBody>
      </p:sp>
      <p:cxnSp>
        <p:nvCxnSpPr>
          <p:cNvPr id="15" name="Straight Arrow Connector 14">
            <a:extLst>
              <a:ext uri="{FF2B5EF4-FFF2-40B4-BE49-F238E27FC236}">
                <a16:creationId xmlns:a16="http://schemas.microsoft.com/office/drawing/2014/main" id="{D4D954A7-3881-7D48-9F46-815C5D4E867F}"/>
              </a:ext>
            </a:extLst>
          </p:cNvPr>
          <p:cNvCxnSpPr/>
          <p:nvPr/>
        </p:nvCxnSpPr>
        <p:spPr>
          <a:xfrm>
            <a:off x="5486400" y="4572000"/>
            <a:ext cx="7112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6C192DE-9FF3-824F-856D-BCFE0644370B}"/>
              </a:ext>
            </a:extLst>
          </p:cNvPr>
          <p:cNvCxnSpPr/>
          <p:nvPr/>
        </p:nvCxnSpPr>
        <p:spPr>
          <a:xfrm>
            <a:off x="5469470" y="4724400"/>
            <a:ext cx="711200" cy="0"/>
          </a:xfrm>
          <a:prstGeom prst="straightConnector1">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253B8A5-149E-754E-8206-6C8AD546C2B6}"/>
              </a:ext>
            </a:extLst>
          </p:cNvPr>
          <p:cNvSpPr txBox="1"/>
          <p:nvPr/>
        </p:nvSpPr>
        <p:spPr>
          <a:xfrm>
            <a:off x="5266266" y="3919347"/>
            <a:ext cx="1151467" cy="646331"/>
          </a:xfrm>
          <a:prstGeom prst="rect">
            <a:avLst/>
          </a:prstGeom>
          <a:noFill/>
        </p:spPr>
        <p:txBody>
          <a:bodyPr wrap="square" rtlCol="0">
            <a:spAutoFit/>
          </a:bodyPr>
          <a:lstStyle/>
          <a:p>
            <a:pPr algn="ctr"/>
            <a:r>
              <a:rPr lang="en-US" dirty="0">
                <a:solidFill>
                  <a:schemeClr val="tx2"/>
                </a:solidFill>
                <a:latin typeface="Times New Roman" panose="02020603050405020304" pitchFamily="18" charset="0"/>
              </a:rPr>
              <a:t>Energy transfer</a:t>
            </a:r>
          </a:p>
        </p:txBody>
      </p:sp>
      <p:sp>
        <p:nvSpPr>
          <p:cNvPr id="3" name="TextBox 2">
            <a:extLst>
              <a:ext uri="{FF2B5EF4-FFF2-40B4-BE49-F238E27FC236}">
                <a16:creationId xmlns:a16="http://schemas.microsoft.com/office/drawing/2014/main" id="{42028765-FDD4-C94F-BD5E-355420A3B2D9}"/>
              </a:ext>
            </a:extLst>
          </p:cNvPr>
          <p:cNvSpPr txBox="1"/>
          <p:nvPr/>
        </p:nvSpPr>
        <p:spPr>
          <a:xfrm>
            <a:off x="2674543" y="4539734"/>
            <a:ext cx="1992853" cy="369332"/>
          </a:xfrm>
          <a:prstGeom prst="rect">
            <a:avLst/>
          </a:prstGeom>
          <a:noFill/>
        </p:spPr>
        <p:txBody>
          <a:bodyPr wrap="none" rtlCol="0">
            <a:spAutoFit/>
          </a:bodyPr>
          <a:lstStyle/>
          <a:p>
            <a:r>
              <a:rPr lang="en-US" dirty="0">
                <a:latin typeface="Times New Roman" panose="02020603050405020304" pitchFamily="18" charset="0"/>
              </a:rPr>
              <a:t>SURROUNDINGS</a:t>
            </a:r>
          </a:p>
        </p:txBody>
      </p:sp>
    </p:spTree>
    <p:extLst>
      <p:ext uri="{BB962C8B-B14F-4D97-AF65-F5344CB8AC3E}">
        <p14:creationId xmlns:p14="http://schemas.microsoft.com/office/powerpoint/2010/main" val="3480715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7"/>
            <a:ext cx="8062912" cy="483888"/>
          </a:xfrm>
        </p:spPr>
        <p:txBody>
          <a:bodyPr>
            <a:normAutofit/>
          </a:bodyPr>
          <a:lstStyle/>
          <a:p>
            <a:r>
              <a:rPr lang="en-US" cap="none"/>
              <a:t>Specific heat capacity of common substances </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4" name="Rectangle 3">
            <a:extLst>
              <a:ext uri="{FF2B5EF4-FFF2-40B4-BE49-F238E27FC236}">
                <a16:creationId xmlns:a16="http://schemas.microsoft.com/office/drawing/2014/main" id="{D8BF66D2-FDE9-5D42-A0CC-8937FF3DD6D0}"/>
              </a:ext>
            </a:extLst>
          </p:cNvPr>
          <p:cNvSpPr/>
          <p:nvPr/>
        </p:nvSpPr>
        <p:spPr>
          <a:xfrm>
            <a:off x="472967" y="831665"/>
            <a:ext cx="8062911" cy="923330"/>
          </a:xfrm>
          <a:prstGeom prst="rect">
            <a:avLst/>
          </a:prstGeom>
        </p:spPr>
        <p:txBody>
          <a:bodyPr wrap="square">
            <a:spAutoFit/>
          </a:bodyPr>
          <a:lstStyle/>
          <a:p>
            <a:r>
              <a:rPr lang="en-US" dirty="0">
                <a:latin typeface="Times New Roman" panose="02020603050405020304" pitchFamily="18" charset="0"/>
              </a:rPr>
              <a:t>Specific heat depends only on the kind of substance absorbing or releasing heat. It is an intensive property—the type, but not the amount, of the substance is all that matters.</a:t>
            </a:r>
          </a:p>
        </p:txBody>
      </p:sp>
      <p:pic>
        <p:nvPicPr>
          <p:cNvPr id="13" name="Picture 12" descr="A screenshot of a cell phone&#10;&#10;Description automatically generated">
            <a:extLst>
              <a:ext uri="{FF2B5EF4-FFF2-40B4-BE49-F238E27FC236}">
                <a16:creationId xmlns:a16="http://schemas.microsoft.com/office/drawing/2014/main" id="{C987430D-6E0C-C14E-97A4-C2EC802625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2158" y="1791455"/>
            <a:ext cx="7955280" cy="4773168"/>
          </a:xfrm>
          <a:prstGeom prst="rect">
            <a:avLst/>
          </a:prstGeom>
        </p:spPr>
      </p:pic>
      <p:sp>
        <p:nvSpPr>
          <p:cNvPr id="14" name="Oval 13">
            <a:extLst>
              <a:ext uri="{FF2B5EF4-FFF2-40B4-BE49-F238E27FC236}">
                <a16:creationId xmlns:a16="http://schemas.microsoft.com/office/drawing/2014/main" id="{552CC49F-F46B-1D46-9484-06ED37861C36}"/>
              </a:ext>
            </a:extLst>
          </p:cNvPr>
          <p:cNvSpPr>
            <a:spLocks noChangeAspect="1"/>
          </p:cNvSpPr>
          <p:nvPr/>
        </p:nvSpPr>
        <p:spPr>
          <a:xfrm>
            <a:off x="5155324" y="1686825"/>
            <a:ext cx="548640" cy="548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248134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1" y="117197"/>
            <a:ext cx="8062912" cy="798323"/>
          </a:xfrm>
        </p:spPr>
        <p:txBody>
          <a:bodyPr>
            <a:normAutofit fontScale="90000"/>
          </a:bodyPr>
          <a:lstStyle/>
          <a:p>
            <a:r>
              <a:rPr lang="en-US" cap="none"/>
              <a:t>Amount of heat  (q) exchange between a substance and its surrounding</a:t>
            </a:r>
          </a:p>
        </p:txBody>
      </p:sp>
      <p:sp>
        <p:nvSpPr>
          <p:cNvPr id="4" name="Rectangle 3">
            <a:extLst>
              <a:ext uri="{FF2B5EF4-FFF2-40B4-BE49-F238E27FC236}">
                <a16:creationId xmlns:a16="http://schemas.microsoft.com/office/drawing/2014/main" id="{D8BF66D2-FDE9-5D42-A0CC-8937FF3DD6D0}"/>
              </a:ext>
            </a:extLst>
          </p:cNvPr>
          <p:cNvSpPr/>
          <p:nvPr/>
        </p:nvSpPr>
        <p:spPr>
          <a:xfrm>
            <a:off x="457201" y="993032"/>
            <a:ext cx="8198068" cy="3970318"/>
          </a:xfrm>
          <a:prstGeom prst="rect">
            <a:avLst/>
          </a:prstGeom>
        </p:spPr>
        <p:txBody>
          <a:bodyPr wrap="square">
            <a:spAutoFit/>
          </a:bodyPr>
          <a:lstStyle/>
          <a:p>
            <a:r>
              <a:rPr lang="en-US" dirty="0">
                <a:latin typeface="Times New Roman" panose="02020603050405020304" pitchFamily="18" charset="0"/>
              </a:rPr>
              <a:t>The amount of heat  (q) exchange between a substance (we can call it system) and its surrounding can be calculated if mass (m) of the substance, it  specific heat capacity (</a:t>
            </a:r>
            <a:r>
              <a:rPr lang="en-US" dirty="0" err="1">
                <a:latin typeface="Times New Roman" panose="02020603050405020304" pitchFamily="18" charset="0"/>
              </a:rPr>
              <a:t>c</a:t>
            </a:r>
            <a:r>
              <a:rPr lang="en-US" baseline="-25000" dirty="0" err="1">
                <a:latin typeface="Times New Roman" panose="02020603050405020304" pitchFamily="18" charset="0"/>
              </a:rPr>
              <a:t>p</a:t>
            </a:r>
            <a:r>
              <a:rPr lang="en-US" dirty="0">
                <a:latin typeface="Times New Roman" panose="02020603050405020304" pitchFamily="18" charset="0"/>
              </a:rPr>
              <a:t>) and change in temperature (ΔT) are known:</a:t>
            </a:r>
          </a:p>
          <a:p>
            <a:endParaRPr lang="en-US" dirty="0">
              <a:latin typeface="Times New Roman" panose="02020603050405020304" pitchFamily="18" charset="0"/>
            </a:endParaRPr>
          </a:p>
          <a:p>
            <a:r>
              <a:rPr lang="en-US" dirty="0">
                <a:latin typeface="Times New Roman" panose="02020603050405020304" pitchFamily="18" charset="0"/>
              </a:rPr>
              <a:t>q =(specific heat)×(mass of substance)×(temperature change)</a:t>
            </a:r>
          </a:p>
          <a:p>
            <a:endParaRPr lang="en-US" dirty="0">
              <a:latin typeface="Times New Roman" panose="02020603050405020304" pitchFamily="18" charset="0"/>
            </a:endParaRPr>
          </a:p>
          <a:p>
            <a:r>
              <a:rPr lang="en-US" dirty="0">
                <a:latin typeface="Times New Roman" panose="02020603050405020304" pitchFamily="18" charset="0"/>
              </a:rPr>
              <a:t>q = </a:t>
            </a:r>
            <a:r>
              <a:rPr lang="en-US" dirty="0" err="1">
                <a:latin typeface="Times New Roman" panose="02020603050405020304" pitchFamily="18" charset="0"/>
              </a:rPr>
              <a:t>c</a:t>
            </a:r>
            <a:r>
              <a:rPr lang="en-US" baseline="-25000" dirty="0" err="1">
                <a:latin typeface="Times New Roman" panose="02020603050405020304" pitchFamily="18" charset="0"/>
              </a:rPr>
              <a:t>p</a:t>
            </a:r>
            <a:r>
              <a:rPr lang="en-US" dirty="0">
                <a:latin typeface="Times New Roman" panose="02020603050405020304" pitchFamily="18" charset="0"/>
              </a:rPr>
              <a:t> × m ×ΔT = </a:t>
            </a:r>
            <a:r>
              <a:rPr lang="en-US" dirty="0" err="1">
                <a:latin typeface="Times New Roman" panose="02020603050405020304" pitchFamily="18" charset="0"/>
              </a:rPr>
              <a:t>c</a:t>
            </a:r>
            <a:r>
              <a:rPr lang="en-US" baseline="-25000" dirty="0" err="1">
                <a:latin typeface="Times New Roman" panose="02020603050405020304" pitchFamily="18" charset="0"/>
              </a:rPr>
              <a:t>p</a:t>
            </a:r>
            <a:r>
              <a:rPr lang="en-US" dirty="0">
                <a:latin typeface="Times New Roman" panose="02020603050405020304" pitchFamily="18" charset="0"/>
              </a:rPr>
              <a:t> × m × (</a:t>
            </a:r>
            <a:r>
              <a:rPr lang="en-US" dirty="0" err="1">
                <a:latin typeface="Times New Roman" panose="02020603050405020304" pitchFamily="18" charset="0"/>
              </a:rPr>
              <a:t>T</a:t>
            </a:r>
            <a:r>
              <a:rPr lang="en-US" baseline="-25000" dirty="0" err="1">
                <a:latin typeface="Times New Roman" panose="02020603050405020304" pitchFamily="18" charset="0"/>
              </a:rPr>
              <a:t>final</a:t>
            </a:r>
            <a:r>
              <a:rPr lang="en-US" dirty="0" err="1">
                <a:latin typeface="Times New Roman" panose="02020603050405020304" pitchFamily="18" charset="0"/>
              </a:rPr>
              <a:t>−Ti</a:t>
            </a:r>
            <a:r>
              <a:rPr lang="en-US" baseline="-25000" dirty="0" err="1">
                <a:latin typeface="Times New Roman" panose="02020603050405020304" pitchFamily="18" charset="0"/>
              </a:rPr>
              <a:t>nitial</a:t>
            </a:r>
            <a:r>
              <a:rPr lang="en-US" dirty="0">
                <a:latin typeface="Times New Roman" panose="02020603050405020304" pitchFamily="18" charset="0"/>
              </a:rPr>
              <a:t>)</a:t>
            </a:r>
          </a:p>
          <a:p>
            <a:endParaRPr lang="en-US" dirty="0">
              <a:latin typeface="Times New Roman" panose="02020603050405020304" pitchFamily="18" charset="0"/>
            </a:endParaRPr>
          </a:p>
          <a:p>
            <a:r>
              <a:rPr lang="en-US" dirty="0">
                <a:latin typeface="Times New Roman" panose="02020603050405020304" pitchFamily="18" charset="0"/>
              </a:rPr>
              <a:t>If a substance gains thermal energy, its temperature increases: </a:t>
            </a:r>
            <a:r>
              <a:rPr lang="en-US" dirty="0" err="1">
                <a:latin typeface="Times New Roman" panose="02020603050405020304" pitchFamily="18" charset="0"/>
              </a:rPr>
              <a:t>T</a:t>
            </a:r>
            <a:r>
              <a:rPr lang="en-US" baseline="-25000" dirty="0" err="1">
                <a:latin typeface="Times New Roman" panose="02020603050405020304" pitchFamily="18" charset="0"/>
              </a:rPr>
              <a:t>final</a:t>
            </a:r>
            <a:r>
              <a:rPr lang="en-US" dirty="0">
                <a:latin typeface="Times New Roman" panose="02020603050405020304" pitchFamily="18" charset="0"/>
              </a:rPr>
              <a:t> &gt; </a:t>
            </a:r>
            <a:r>
              <a:rPr lang="en-US" dirty="0" err="1">
                <a:latin typeface="Times New Roman" panose="02020603050405020304" pitchFamily="18" charset="0"/>
              </a:rPr>
              <a:t>T</a:t>
            </a:r>
            <a:r>
              <a:rPr lang="en-US" baseline="-25000" dirty="0" err="1">
                <a:latin typeface="Times New Roman" panose="02020603050405020304" pitchFamily="18" charset="0"/>
              </a:rPr>
              <a:t>initial</a:t>
            </a:r>
            <a:r>
              <a:rPr lang="en-US" dirty="0">
                <a:latin typeface="Times New Roman" panose="02020603050405020304" pitchFamily="18" charset="0"/>
              </a:rPr>
              <a:t>   and </a:t>
            </a:r>
            <a:r>
              <a:rPr lang="en-US" dirty="0" err="1">
                <a:latin typeface="Times New Roman" panose="02020603050405020304" pitchFamily="18" charset="0"/>
              </a:rPr>
              <a:t>T</a:t>
            </a:r>
            <a:r>
              <a:rPr lang="en-US" baseline="-25000" dirty="0" err="1">
                <a:latin typeface="Times New Roman" panose="02020603050405020304" pitchFamily="18" charset="0"/>
              </a:rPr>
              <a:t>final</a:t>
            </a:r>
            <a:r>
              <a:rPr lang="en-US" dirty="0">
                <a:latin typeface="Times New Roman" panose="02020603050405020304" pitchFamily="18" charset="0"/>
              </a:rPr>
              <a:t> -</a:t>
            </a:r>
            <a:r>
              <a:rPr lang="en-US" dirty="0" err="1">
                <a:latin typeface="Times New Roman" panose="02020603050405020304" pitchFamily="18" charset="0"/>
              </a:rPr>
              <a:t>T</a:t>
            </a:r>
            <a:r>
              <a:rPr lang="en-US" baseline="-25000" dirty="0" err="1">
                <a:latin typeface="Times New Roman" panose="02020603050405020304" pitchFamily="18" charset="0"/>
              </a:rPr>
              <a:t>initial</a:t>
            </a:r>
            <a:r>
              <a:rPr lang="en-US" dirty="0">
                <a:latin typeface="Times New Roman" panose="02020603050405020304" pitchFamily="18" charset="0"/>
              </a:rPr>
              <a:t>  &gt; 0 therefore q &gt; 0  </a:t>
            </a:r>
          </a:p>
          <a:p>
            <a:endParaRPr lang="en-US" dirty="0">
              <a:latin typeface="Times New Roman" panose="02020603050405020304" pitchFamily="18" charset="0"/>
            </a:endParaRPr>
          </a:p>
          <a:p>
            <a:r>
              <a:rPr lang="en-US" dirty="0">
                <a:latin typeface="Times New Roman" panose="02020603050405020304" pitchFamily="18" charset="0"/>
              </a:rPr>
              <a:t>if a substance loses thermal energy, its temperature decreases: </a:t>
            </a:r>
          </a:p>
          <a:p>
            <a:r>
              <a:rPr lang="en-US" dirty="0" err="1">
                <a:latin typeface="Times New Roman" panose="02020603050405020304" pitchFamily="18" charset="0"/>
              </a:rPr>
              <a:t>T</a:t>
            </a:r>
            <a:r>
              <a:rPr lang="en-US" baseline="-25000" dirty="0" err="1">
                <a:latin typeface="Times New Roman" panose="02020603050405020304" pitchFamily="18" charset="0"/>
              </a:rPr>
              <a:t>final</a:t>
            </a:r>
            <a:r>
              <a:rPr lang="en-US" dirty="0">
                <a:latin typeface="Times New Roman" panose="02020603050405020304" pitchFamily="18" charset="0"/>
              </a:rPr>
              <a:t> &lt; </a:t>
            </a:r>
            <a:r>
              <a:rPr lang="en-US" dirty="0" err="1">
                <a:latin typeface="Times New Roman" panose="02020603050405020304" pitchFamily="18" charset="0"/>
              </a:rPr>
              <a:t>T</a:t>
            </a:r>
            <a:r>
              <a:rPr lang="en-US" baseline="-25000" dirty="0" err="1">
                <a:latin typeface="Times New Roman" panose="02020603050405020304" pitchFamily="18" charset="0"/>
              </a:rPr>
              <a:t>initial</a:t>
            </a:r>
            <a:r>
              <a:rPr lang="en-US" dirty="0">
                <a:latin typeface="Times New Roman" panose="02020603050405020304" pitchFamily="18" charset="0"/>
              </a:rPr>
              <a:t>   and </a:t>
            </a:r>
            <a:r>
              <a:rPr lang="en-US" dirty="0" err="1">
                <a:latin typeface="Times New Roman" panose="02020603050405020304" pitchFamily="18" charset="0"/>
              </a:rPr>
              <a:t>T</a:t>
            </a:r>
            <a:r>
              <a:rPr lang="en-US" baseline="-25000" dirty="0" err="1">
                <a:latin typeface="Times New Roman" panose="02020603050405020304" pitchFamily="18" charset="0"/>
              </a:rPr>
              <a:t>final</a:t>
            </a:r>
            <a:r>
              <a:rPr lang="en-US" dirty="0">
                <a:latin typeface="Times New Roman" panose="02020603050405020304" pitchFamily="18" charset="0"/>
              </a:rPr>
              <a:t> -</a:t>
            </a:r>
            <a:r>
              <a:rPr lang="en-US" dirty="0" err="1">
                <a:latin typeface="Times New Roman" panose="02020603050405020304" pitchFamily="18" charset="0"/>
              </a:rPr>
              <a:t>T</a:t>
            </a:r>
            <a:r>
              <a:rPr lang="en-US" baseline="-25000" dirty="0" err="1">
                <a:latin typeface="Times New Roman" panose="02020603050405020304" pitchFamily="18" charset="0"/>
              </a:rPr>
              <a:t>initial</a:t>
            </a:r>
            <a:r>
              <a:rPr lang="en-US" dirty="0">
                <a:latin typeface="Times New Roman" panose="02020603050405020304" pitchFamily="18" charset="0"/>
              </a:rPr>
              <a:t>  &lt; 0,  therefore q &lt; 0  </a:t>
            </a:r>
          </a:p>
          <a:p>
            <a:r>
              <a:rPr lang="en-US" dirty="0">
                <a:latin typeface="Times New Roman" panose="02020603050405020304" pitchFamily="18" charset="0"/>
              </a:rPr>
              <a:t>.</a:t>
            </a:r>
          </a:p>
        </p:txBody>
      </p:sp>
      <p:grpSp>
        <p:nvGrpSpPr>
          <p:cNvPr id="14" name="Group 13">
            <a:extLst>
              <a:ext uri="{FF2B5EF4-FFF2-40B4-BE49-F238E27FC236}">
                <a16:creationId xmlns:a16="http://schemas.microsoft.com/office/drawing/2014/main" id="{4EC56541-07F7-7B4A-AEEF-D279686F8BF5}"/>
              </a:ext>
            </a:extLst>
          </p:cNvPr>
          <p:cNvGrpSpPr/>
          <p:nvPr/>
        </p:nvGrpSpPr>
        <p:grpSpPr>
          <a:xfrm>
            <a:off x="5344875" y="5354179"/>
            <a:ext cx="2852888" cy="1079253"/>
            <a:chOff x="1992068" y="4927603"/>
            <a:chExt cx="2852888" cy="1079253"/>
          </a:xfrm>
        </p:grpSpPr>
        <p:sp>
          <p:nvSpPr>
            <p:cNvPr id="15" name="Cube 14">
              <a:extLst>
                <a:ext uri="{FF2B5EF4-FFF2-40B4-BE49-F238E27FC236}">
                  <a16:creationId xmlns:a16="http://schemas.microsoft.com/office/drawing/2014/main" id="{C43DC44E-A464-8F43-8E82-DE34F5C4D69F}"/>
                </a:ext>
              </a:extLst>
            </p:cNvPr>
            <p:cNvSpPr/>
            <p:nvPr/>
          </p:nvSpPr>
          <p:spPr>
            <a:xfrm>
              <a:off x="3747676" y="5092456"/>
              <a:ext cx="1097280" cy="9144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EBE46125-1BFF-E441-9AB0-62D6149B1ECD}"/>
                </a:ext>
              </a:extLst>
            </p:cNvPr>
            <p:cNvCxnSpPr>
              <a:cxnSpLocks/>
            </p:cNvCxnSpPr>
            <p:nvPr/>
          </p:nvCxnSpPr>
          <p:spPr>
            <a:xfrm>
              <a:off x="1992068" y="5439493"/>
              <a:ext cx="1755609" cy="0"/>
            </a:xfrm>
            <a:prstGeom prst="straightConnector1">
              <a:avLst/>
            </a:prstGeom>
            <a:ln w="47625">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2B26569-4275-2343-985C-766AC07D8C01}"/>
                </a:ext>
              </a:extLst>
            </p:cNvPr>
            <p:cNvSpPr/>
            <p:nvPr/>
          </p:nvSpPr>
          <p:spPr>
            <a:xfrm>
              <a:off x="1992068" y="5523707"/>
              <a:ext cx="1688283" cy="369332"/>
            </a:xfrm>
            <a:prstGeom prst="rect">
              <a:avLst/>
            </a:prstGeom>
          </p:spPr>
          <p:txBody>
            <a:bodyPr wrap="none">
              <a:spAutoFit/>
            </a:bodyPr>
            <a:lstStyle/>
            <a:p>
              <a:r>
                <a:rPr lang="en-US" dirty="0" err="1">
                  <a:latin typeface="Times New Roman" panose="02020603050405020304" pitchFamily="18" charset="0"/>
                </a:rPr>
                <a:t>T</a:t>
              </a:r>
              <a:r>
                <a:rPr lang="en-US" baseline="-25000" dirty="0" err="1">
                  <a:latin typeface="Times New Roman" panose="02020603050405020304" pitchFamily="18" charset="0"/>
                </a:rPr>
                <a:t>final</a:t>
              </a:r>
              <a:r>
                <a:rPr lang="en-US" dirty="0">
                  <a:latin typeface="Times New Roman" panose="02020603050405020304" pitchFamily="18" charset="0"/>
                </a:rPr>
                <a:t> -</a:t>
              </a:r>
              <a:r>
                <a:rPr lang="en-US" dirty="0" err="1">
                  <a:latin typeface="Times New Roman" panose="02020603050405020304" pitchFamily="18" charset="0"/>
                </a:rPr>
                <a:t>T</a:t>
              </a:r>
              <a:r>
                <a:rPr lang="en-US" baseline="-25000" dirty="0" err="1">
                  <a:latin typeface="Times New Roman" panose="02020603050405020304" pitchFamily="18" charset="0"/>
                </a:rPr>
                <a:t>initial</a:t>
              </a:r>
              <a:r>
                <a:rPr lang="en-US" dirty="0">
                  <a:latin typeface="Times New Roman" panose="02020603050405020304" pitchFamily="18" charset="0"/>
                </a:rPr>
                <a:t> &lt; 0 </a:t>
              </a:r>
            </a:p>
          </p:txBody>
        </p:sp>
        <p:sp>
          <p:nvSpPr>
            <p:cNvPr id="18" name="Rectangle 17">
              <a:extLst>
                <a:ext uri="{FF2B5EF4-FFF2-40B4-BE49-F238E27FC236}">
                  <a16:creationId xmlns:a16="http://schemas.microsoft.com/office/drawing/2014/main" id="{746797AC-0261-DB42-8F17-E3C8AE2A84B0}"/>
                </a:ext>
              </a:extLst>
            </p:cNvPr>
            <p:cNvSpPr/>
            <p:nvPr/>
          </p:nvSpPr>
          <p:spPr>
            <a:xfrm>
              <a:off x="2370441" y="4927603"/>
              <a:ext cx="718466" cy="369332"/>
            </a:xfrm>
            <a:prstGeom prst="rect">
              <a:avLst/>
            </a:prstGeom>
          </p:spPr>
          <p:txBody>
            <a:bodyPr wrap="none">
              <a:spAutoFit/>
            </a:bodyPr>
            <a:lstStyle/>
            <a:p>
              <a:r>
                <a:rPr lang="en-US" dirty="0">
                  <a:latin typeface="Times New Roman" panose="02020603050405020304" pitchFamily="18" charset="0"/>
                </a:rPr>
                <a:t>q &lt; 0 </a:t>
              </a:r>
            </a:p>
          </p:txBody>
        </p:sp>
      </p:grpSp>
      <p:sp>
        <p:nvSpPr>
          <p:cNvPr id="12" name="Rectangle 11">
            <a:extLst>
              <a:ext uri="{FF2B5EF4-FFF2-40B4-BE49-F238E27FC236}">
                <a16:creationId xmlns:a16="http://schemas.microsoft.com/office/drawing/2014/main" id="{6B4B5742-7A98-E04C-8AF8-BFB851AD7F96}"/>
              </a:ext>
            </a:extLst>
          </p:cNvPr>
          <p:cNvSpPr/>
          <p:nvPr/>
        </p:nvSpPr>
        <p:spPr>
          <a:xfrm>
            <a:off x="588937" y="4885895"/>
            <a:ext cx="3072316" cy="369332"/>
          </a:xfrm>
          <a:prstGeom prst="rect">
            <a:avLst/>
          </a:prstGeom>
        </p:spPr>
        <p:txBody>
          <a:bodyPr wrap="none">
            <a:spAutoFit/>
          </a:bodyPr>
          <a:lstStyle/>
          <a:p>
            <a:r>
              <a:rPr lang="en-US" dirty="0">
                <a:latin typeface="Times New Roman" panose="02020603050405020304" pitchFamily="18" charset="0"/>
              </a:rPr>
              <a:t>substance gains thermal energy</a:t>
            </a:r>
          </a:p>
        </p:txBody>
      </p:sp>
      <p:sp>
        <p:nvSpPr>
          <p:cNvPr id="19" name="Rectangle 18">
            <a:extLst>
              <a:ext uri="{FF2B5EF4-FFF2-40B4-BE49-F238E27FC236}">
                <a16:creationId xmlns:a16="http://schemas.microsoft.com/office/drawing/2014/main" id="{4DBA5E43-0EF2-CD47-9652-E2D8825A2C2A}"/>
              </a:ext>
            </a:extLst>
          </p:cNvPr>
          <p:cNvSpPr/>
          <p:nvPr/>
        </p:nvSpPr>
        <p:spPr>
          <a:xfrm>
            <a:off x="4851878" y="4883008"/>
            <a:ext cx="3046668" cy="369332"/>
          </a:xfrm>
          <a:prstGeom prst="rect">
            <a:avLst/>
          </a:prstGeom>
        </p:spPr>
        <p:txBody>
          <a:bodyPr wrap="none">
            <a:spAutoFit/>
          </a:bodyPr>
          <a:lstStyle/>
          <a:p>
            <a:r>
              <a:rPr lang="en-US" dirty="0">
                <a:latin typeface="Times New Roman" panose="02020603050405020304" pitchFamily="18" charset="0"/>
              </a:rPr>
              <a:t>substance loses thermal energy</a:t>
            </a:r>
          </a:p>
        </p:txBody>
      </p:sp>
      <p:grpSp>
        <p:nvGrpSpPr>
          <p:cNvPr id="22" name="Group 21">
            <a:extLst>
              <a:ext uri="{FF2B5EF4-FFF2-40B4-BE49-F238E27FC236}">
                <a16:creationId xmlns:a16="http://schemas.microsoft.com/office/drawing/2014/main" id="{D076C902-2FBE-084D-AFC3-9AB866137B4D}"/>
              </a:ext>
            </a:extLst>
          </p:cNvPr>
          <p:cNvGrpSpPr/>
          <p:nvPr/>
        </p:nvGrpSpPr>
        <p:grpSpPr>
          <a:xfrm>
            <a:off x="1046143" y="5382250"/>
            <a:ext cx="2852888" cy="1079253"/>
            <a:chOff x="1046143" y="5382250"/>
            <a:chExt cx="2852888" cy="1079253"/>
          </a:xfrm>
        </p:grpSpPr>
        <p:grpSp>
          <p:nvGrpSpPr>
            <p:cNvPr id="10" name="Group 9">
              <a:extLst>
                <a:ext uri="{FF2B5EF4-FFF2-40B4-BE49-F238E27FC236}">
                  <a16:creationId xmlns:a16="http://schemas.microsoft.com/office/drawing/2014/main" id="{F9BAAA55-86B0-A842-B5EC-778175419432}"/>
                </a:ext>
              </a:extLst>
            </p:cNvPr>
            <p:cNvGrpSpPr/>
            <p:nvPr/>
          </p:nvGrpSpPr>
          <p:grpSpPr>
            <a:xfrm>
              <a:off x="1046143" y="5382250"/>
              <a:ext cx="2852888" cy="1079253"/>
              <a:chOff x="1992068" y="4927603"/>
              <a:chExt cx="2852888" cy="1079253"/>
            </a:xfrm>
          </p:grpSpPr>
          <p:sp>
            <p:nvSpPr>
              <p:cNvPr id="2" name="Cube 1">
                <a:extLst>
                  <a:ext uri="{FF2B5EF4-FFF2-40B4-BE49-F238E27FC236}">
                    <a16:creationId xmlns:a16="http://schemas.microsoft.com/office/drawing/2014/main" id="{B2512578-2C0F-ED4F-8D29-432972E5B095}"/>
                  </a:ext>
                </a:extLst>
              </p:cNvPr>
              <p:cNvSpPr/>
              <p:nvPr/>
            </p:nvSpPr>
            <p:spPr>
              <a:xfrm>
                <a:off x="3747676" y="5092456"/>
                <a:ext cx="1097280" cy="9144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7B831756-2B10-AF48-931C-1EE8FBEAE08D}"/>
                  </a:ext>
                </a:extLst>
              </p:cNvPr>
              <p:cNvCxnSpPr>
                <a:cxnSpLocks/>
              </p:cNvCxnSpPr>
              <p:nvPr/>
            </p:nvCxnSpPr>
            <p:spPr>
              <a:xfrm>
                <a:off x="1992068" y="5439493"/>
                <a:ext cx="1755609"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C3A04A5-3A40-294A-8019-C70FA6D86ED3}"/>
                  </a:ext>
                </a:extLst>
              </p:cNvPr>
              <p:cNvSpPr/>
              <p:nvPr/>
            </p:nvSpPr>
            <p:spPr>
              <a:xfrm>
                <a:off x="1992068" y="5523707"/>
                <a:ext cx="1755609" cy="369332"/>
              </a:xfrm>
              <a:prstGeom prst="rect">
                <a:avLst/>
              </a:prstGeom>
            </p:spPr>
            <p:txBody>
              <a:bodyPr wrap="none">
                <a:spAutoFit/>
              </a:bodyPr>
              <a:lstStyle/>
              <a:p>
                <a:r>
                  <a:rPr lang="en-US" dirty="0" err="1">
                    <a:latin typeface="Times New Roman" panose="02020603050405020304" pitchFamily="18" charset="0"/>
                  </a:rPr>
                  <a:t>T</a:t>
                </a:r>
                <a:r>
                  <a:rPr lang="en-US" baseline="-25000" dirty="0" err="1">
                    <a:latin typeface="Times New Roman" panose="02020603050405020304" pitchFamily="18" charset="0"/>
                  </a:rPr>
                  <a:t>final</a:t>
                </a:r>
                <a:r>
                  <a:rPr lang="en-US" dirty="0">
                    <a:latin typeface="Times New Roman" panose="02020603050405020304" pitchFamily="18" charset="0"/>
                  </a:rPr>
                  <a:t> -</a:t>
                </a:r>
                <a:r>
                  <a:rPr lang="en-US" dirty="0" err="1">
                    <a:latin typeface="Times New Roman" panose="02020603050405020304" pitchFamily="18" charset="0"/>
                  </a:rPr>
                  <a:t>T</a:t>
                </a:r>
                <a:r>
                  <a:rPr lang="en-US" baseline="-25000" dirty="0" err="1">
                    <a:latin typeface="Times New Roman" panose="02020603050405020304" pitchFamily="18" charset="0"/>
                  </a:rPr>
                  <a:t>initial</a:t>
                </a:r>
                <a:r>
                  <a:rPr lang="en-US" dirty="0">
                    <a:latin typeface="Times New Roman" panose="02020603050405020304" pitchFamily="18" charset="0"/>
                  </a:rPr>
                  <a:t>  &gt; 0 </a:t>
                </a:r>
              </a:p>
            </p:txBody>
          </p:sp>
          <p:sp>
            <p:nvSpPr>
              <p:cNvPr id="11" name="Rectangle 10">
                <a:extLst>
                  <a:ext uri="{FF2B5EF4-FFF2-40B4-BE49-F238E27FC236}">
                    <a16:creationId xmlns:a16="http://schemas.microsoft.com/office/drawing/2014/main" id="{5153B57B-803A-6F4D-9F18-0293A67A3967}"/>
                  </a:ext>
                </a:extLst>
              </p:cNvPr>
              <p:cNvSpPr/>
              <p:nvPr/>
            </p:nvSpPr>
            <p:spPr>
              <a:xfrm>
                <a:off x="2370441" y="4927603"/>
                <a:ext cx="718466" cy="369332"/>
              </a:xfrm>
              <a:prstGeom prst="rect">
                <a:avLst/>
              </a:prstGeom>
            </p:spPr>
            <p:txBody>
              <a:bodyPr wrap="none">
                <a:spAutoFit/>
              </a:bodyPr>
              <a:lstStyle/>
              <a:p>
                <a:r>
                  <a:rPr lang="en-US" dirty="0">
                    <a:latin typeface="Times New Roman" panose="02020603050405020304" pitchFamily="18" charset="0"/>
                  </a:rPr>
                  <a:t>q &gt; 0 </a:t>
                </a:r>
              </a:p>
            </p:txBody>
          </p:sp>
        </p:grpSp>
        <p:sp>
          <p:nvSpPr>
            <p:cNvPr id="20" name="Rectangle 19">
              <a:extLst>
                <a:ext uri="{FF2B5EF4-FFF2-40B4-BE49-F238E27FC236}">
                  <a16:creationId xmlns:a16="http://schemas.microsoft.com/office/drawing/2014/main" id="{67579E33-9CC9-9947-A23A-C5186ACFC6A2}"/>
                </a:ext>
              </a:extLst>
            </p:cNvPr>
            <p:cNvSpPr/>
            <p:nvPr/>
          </p:nvSpPr>
          <p:spPr>
            <a:xfrm>
              <a:off x="2801752" y="5800511"/>
              <a:ext cx="825867" cy="369332"/>
            </a:xfrm>
            <a:prstGeom prst="rect">
              <a:avLst/>
            </a:prstGeom>
          </p:spPr>
          <p:txBody>
            <a:bodyPr wrap="none">
              <a:spAutoFit/>
            </a:bodyPr>
            <a:lstStyle/>
            <a:p>
              <a:r>
                <a:rPr lang="en-US" dirty="0">
                  <a:latin typeface="Times New Roman" panose="02020603050405020304" pitchFamily="18" charset="0"/>
                </a:rPr>
                <a:t>system</a:t>
              </a:r>
            </a:p>
          </p:txBody>
        </p:sp>
      </p:grpSp>
      <p:sp>
        <p:nvSpPr>
          <p:cNvPr id="21" name="Rectangle 20">
            <a:extLst>
              <a:ext uri="{FF2B5EF4-FFF2-40B4-BE49-F238E27FC236}">
                <a16:creationId xmlns:a16="http://schemas.microsoft.com/office/drawing/2014/main" id="{DC248088-68B6-3641-9033-82405FDE812D}"/>
              </a:ext>
            </a:extLst>
          </p:cNvPr>
          <p:cNvSpPr/>
          <p:nvPr/>
        </p:nvSpPr>
        <p:spPr>
          <a:xfrm>
            <a:off x="7100482" y="5836466"/>
            <a:ext cx="825867" cy="369332"/>
          </a:xfrm>
          <a:prstGeom prst="rect">
            <a:avLst/>
          </a:prstGeom>
        </p:spPr>
        <p:txBody>
          <a:bodyPr wrap="none">
            <a:spAutoFit/>
          </a:bodyPr>
          <a:lstStyle/>
          <a:p>
            <a:r>
              <a:rPr lang="en-US" dirty="0">
                <a:latin typeface="Times New Roman" panose="02020603050405020304" pitchFamily="18" charset="0"/>
              </a:rPr>
              <a:t>system</a:t>
            </a:r>
          </a:p>
        </p:txBody>
      </p:sp>
    </p:spTree>
    <p:extLst>
      <p:ext uri="{BB962C8B-B14F-4D97-AF65-F5344CB8AC3E}">
        <p14:creationId xmlns:p14="http://schemas.microsoft.com/office/powerpoint/2010/main" val="2463390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1" y="117197"/>
            <a:ext cx="8062912" cy="798323"/>
          </a:xfrm>
        </p:spPr>
        <p:txBody>
          <a:bodyPr>
            <a:normAutofit fontScale="90000"/>
          </a:bodyPr>
          <a:lstStyle/>
          <a:p>
            <a:r>
              <a:rPr lang="en-US" cap="none"/>
              <a:t>Amount of heat  (q) exchange between a substance and its surrounding</a:t>
            </a:r>
          </a:p>
        </p:txBody>
      </p:sp>
      <p:sp>
        <p:nvSpPr>
          <p:cNvPr id="3" name="Rectangle 2">
            <a:extLst>
              <a:ext uri="{FF2B5EF4-FFF2-40B4-BE49-F238E27FC236}">
                <a16:creationId xmlns:a16="http://schemas.microsoft.com/office/drawing/2014/main" id="{16613548-2647-BF45-B11F-D3831436A4D5}"/>
              </a:ext>
            </a:extLst>
          </p:cNvPr>
          <p:cNvSpPr/>
          <p:nvPr/>
        </p:nvSpPr>
        <p:spPr>
          <a:xfrm>
            <a:off x="410645" y="1082618"/>
            <a:ext cx="8182302" cy="4801314"/>
          </a:xfrm>
          <a:prstGeom prst="rect">
            <a:avLst/>
          </a:prstGeom>
        </p:spPr>
        <p:txBody>
          <a:bodyPr wrap="square">
            <a:spAutoFit/>
          </a:bodyPr>
          <a:lstStyle/>
          <a:p>
            <a:r>
              <a:rPr lang="en-US" dirty="0">
                <a:latin typeface="Times New Roman" panose="02020603050405020304" pitchFamily="18" charset="0"/>
              </a:rPr>
              <a:t>Measuring Heat</a:t>
            </a:r>
          </a:p>
          <a:p>
            <a:r>
              <a:rPr lang="en-US" dirty="0">
                <a:latin typeface="Times New Roman" panose="02020603050405020304" pitchFamily="18" charset="0"/>
              </a:rPr>
              <a:t>A flask containing 8.0 × 10</a:t>
            </a:r>
            <a:r>
              <a:rPr lang="en-US" baseline="30000" dirty="0">
                <a:latin typeface="Times New Roman" panose="02020603050405020304" pitchFamily="18" charset="0"/>
              </a:rPr>
              <a:t>2</a:t>
            </a:r>
            <a:r>
              <a:rPr lang="en-US" dirty="0">
                <a:latin typeface="Times New Roman" panose="02020603050405020304" pitchFamily="18" charset="0"/>
              </a:rPr>
              <a:t> g of water is heated, and the temperature of the water increases from 21 °C to 85 °C. How much heat did the water absorb?</a:t>
            </a:r>
          </a:p>
          <a:p>
            <a:endParaRPr lang="en-US" dirty="0">
              <a:latin typeface="Times New Roman" panose="02020603050405020304" pitchFamily="18" charset="0"/>
            </a:endParaRPr>
          </a:p>
          <a:p>
            <a:r>
              <a:rPr lang="en-US" dirty="0">
                <a:latin typeface="Times New Roman" panose="02020603050405020304" pitchFamily="18" charset="0"/>
              </a:rPr>
              <a:t>Solution</a:t>
            </a:r>
          </a:p>
          <a:p>
            <a:endParaRPr lang="en-US" dirty="0">
              <a:latin typeface="Times New Roman" panose="02020603050405020304" pitchFamily="18" charset="0"/>
            </a:endParaRPr>
          </a:p>
          <a:p>
            <a:r>
              <a:rPr lang="en-US" dirty="0">
                <a:latin typeface="Times New Roman" panose="02020603050405020304" pitchFamily="18" charset="0"/>
              </a:rPr>
              <a:t>q = c</a:t>
            </a:r>
            <a:r>
              <a:rPr lang="en-US" baseline="-25000" dirty="0">
                <a:latin typeface="Times New Roman" panose="02020603050405020304" pitchFamily="18" charset="0"/>
              </a:rPr>
              <a:t>p</a:t>
            </a:r>
            <a:r>
              <a:rPr lang="en-US" dirty="0">
                <a:latin typeface="Times New Roman" panose="02020603050405020304" pitchFamily="18" charset="0"/>
              </a:rPr>
              <a:t> × m ×ΔT = c</a:t>
            </a:r>
            <a:r>
              <a:rPr lang="en-US" baseline="-25000" dirty="0">
                <a:latin typeface="Times New Roman" panose="02020603050405020304" pitchFamily="18" charset="0"/>
              </a:rPr>
              <a:t>p</a:t>
            </a:r>
            <a:r>
              <a:rPr lang="en-US" dirty="0">
                <a:latin typeface="Times New Roman" panose="02020603050405020304" pitchFamily="18" charset="0"/>
              </a:rPr>
              <a:t> × m × (</a:t>
            </a:r>
            <a:r>
              <a:rPr lang="en-US" dirty="0" err="1">
                <a:latin typeface="Times New Roman" panose="02020603050405020304" pitchFamily="18" charset="0"/>
              </a:rPr>
              <a:t>T</a:t>
            </a:r>
            <a:r>
              <a:rPr lang="en-US" baseline="-25000" dirty="0" err="1">
                <a:latin typeface="Times New Roman" panose="02020603050405020304" pitchFamily="18" charset="0"/>
              </a:rPr>
              <a:t>final</a:t>
            </a:r>
            <a:r>
              <a:rPr lang="en-US" dirty="0">
                <a:latin typeface="Times New Roman" panose="02020603050405020304" pitchFamily="18" charset="0"/>
              </a:rPr>
              <a:t>−T</a:t>
            </a:r>
            <a:r>
              <a:rPr lang="en-US" baseline="-25000" dirty="0">
                <a:latin typeface="Times New Roman" panose="02020603050405020304" pitchFamily="18" charset="0"/>
              </a:rPr>
              <a:t>fnitial</a:t>
            </a:r>
            <a:r>
              <a:rPr lang="en-US" dirty="0">
                <a:latin typeface="Times New Roman" panose="02020603050405020304" pitchFamily="18" charset="0"/>
              </a:rPr>
              <a:t>)</a:t>
            </a:r>
          </a:p>
          <a:p>
            <a:endParaRPr lang="en-US" dirty="0">
              <a:latin typeface="Times New Roman" panose="02020603050405020304" pitchFamily="18" charset="0"/>
            </a:endParaRPr>
          </a:p>
          <a:p>
            <a:r>
              <a:rPr lang="en-US" dirty="0">
                <a:latin typeface="Times New Roman" panose="02020603050405020304" pitchFamily="18" charset="0"/>
              </a:rPr>
              <a:t>To answer this question, consider these factors:</a:t>
            </a:r>
          </a:p>
          <a:p>
            <a:pPr marL="285750" indent="-285750">
              <a:buFont typeface="Arial" panose="020B0604020202020204" pitchFamily="34" charset="0"/>
              <a:buChar char="•"/>
            </a:pPr>
            <a:r>
              <a:rPr lang="en-US" dirty="0">
                <a:latin typeface="Times New Roman" panose="02020603050405020304" pitchFamily="18" charset="0"/>
              </a:rPr>
              <a:t>c</a:t>
            </a:r>
            <a:r>
              <a:rPr lang="en-US" baseline="-25000" dirty="0">
                <a:latin typeface="Times New Roman" panose="02020603050405020304" pitchFamily="18" charset="0"/>
              </a:rPr>
              <a:t>p</a:t>
            </a:r>
            <a:r>
              <a:rPr lang="en-US" dirty="0">
                <a:latin typeface="Times New Roman" panose="02020603050405020304" pitchFamily="18" charset="0"/>
              </a:rPr>
              <a:t> of water = 4.184 J/g °C,</a:t>
            </a:r>
          </a:p>
          <a:p>
            <a:pPr marL="285750" indent="-285750">
              <a:buFont typeface="Arial" panose="020B0604020202020204" pitchFamily="34" charset="0"/>
              <a:buChar char="•"/>
            </a:pPr>
            <a:r>
              <a:rPr lang="en-US" dirty="0">
                <a:latin typeface="Times New Roman" panose="02020603050405020304" pitchFamily="18" charset="0"/>
              </a:rPr>
              <a:t>m = 8.0 × 10</a:t>
            </a:r>
            <a:r>
              <a:rPr lang="en-US" baseline="30000" dirty="0">
                <a:latin typeface="Times New Roman" panose="02020603050405020304" pitchFamily="18" charset="0"/>
              </a:rPr>
              <a:t>2</a:t>
            </a:r>
            <a:r>
              <a:rPr lang="en-US" dirty="0">
                <a:latin typeface="Times New Roman" panose="02020603050405020304" pitchFamily="18" charset="0"/>
              </a:rPr>
              <a:t> g of water</a:t>
            </a:r>
          </a:p>
          <a:p>
            <a:pPr marL="285750" indent="-285750">
              <a:buFont typeface="Arial" panose="020B0604020202020204" pitchFamily="34" charset="0"/>
              <a:buChar char="•"/>
            </a:pPr>
            <a:r>
              <a:rPr lang="en-US" dirty="0">
                <a:latin typeface="Times New Roman" panose="02020603050405020304" pitchFamily="18" charset="0"/>
              </a:rPr>
              <a:t>ΔT = 85 °C - 21 °C = 64 °C</a:t>
            </a:r>
          </a:p>
          <a:p>
            <a:endParaRPr lang="en-US" dirty="0">
              <a:latin typeface="Times New Roman" panose="02020603050405020304" pitchFamily="18" charset="0"/>
            </a:endParaRPr>
          </a:p>
          <a:p>
            <a:r>
              <a:rPr lang="en-US" dirty="0">
                <a:latin typeface="Times New Roman" panose="02020603050405020304" pitchFamily="18" charset="0"/>
              </a:rPr>
              <a:t>q </a:t>
            </a:r>
            <a:r>
              <a:rPr lang="en-US" dirty="0">
                <a:latin typeface="STIXGeneral-Regular" pitchFamily="2" charset="2"/>
              </a:rPr>
              <a:t>= (4.184 J/(g°C)) × (8.0x10</a:t>
            </a:r>
            <a:r>
              <a:rPr lang="en-US" baseline="30000" dirty="0">
                <a:latin typeface="STIXGeneral-Regular" pitchFamily="2" charset="2"/>
              </a:rPr>
              <a:t>2 </a:t>
            </a:r>
            <a:r>
              <a:rPr lang="en-US" dirty="0">
                <a:latin typeface="STIXGeneral-Regular" pitchFamily="2" charset="2"/>
              </a:rPr>
              <a:t>g) × (64°C) </a:t>
            </a:r>
          </a:p>
          <a:p>
            <a:r>
              <a:rPr lang="en-US" dirty="0">
                <a:latin typeface="Times New Roman" panose="02020603050405020304" pitchFamily="18" charset="0"/>
              </a:rPr>
              <a:t>q </a:t>
            </a:r>
            <a:r>
              <a:rPr lang="en-US" dirty="0">
                <a:latin typeface="STIXGeneral-Regular" pitchFamily="2" charset="2"/>
              </a:rPr>
              <a:t>= (4.184 J/(</a:t>
            </a:r>
            <a:r>
              <a:rPr lang="en-US" strike="sngStrike" dirty="0">
                <a:latin typeface="STIXGeneral-Regular" pitchFamily="2" charset="2"/>
              </a:rPr>
              <a:t>g</a:t>
            </a:r>
            <a:r>
              <a:rPr lang="en-US" dirty="0">
                <a:latin typeface="STIXGeneral-Regular" pitchFamily="2" charset="2"/>
              </a:rPr>
              <a:t> °</a:t>
            </a:r>
            <a:r>
              <a:rPr lang="en-US" strike="sngStrike" dirty="0">
                <a:latin typeface="STIXGeneral-Regular" pitchFamily="2" charset="2"/>
              </a:rPr>
              <a:t>C</a:t>
            </a:r>
            <a:r>
              <a:rPr lang="en-US" dirty="0">
                <a:latin typeface="STIXGeneral-Regular" pitchFamily="2" charset="2"/>
              </a:rPr>
              <a:t>)) × (8.0x10</a:t>
            </a:r>
            <a:r>
              <a:rPr lang="en-US" baseline="30000" dirty="0">
                <a:latin typeface="STIXGeneral-Regular" pitchFamily="2" charset="2"/>
              </a:rPr>
              <a:t>2</a:t>
            </a:r>
            <a:r>
              <a:rPr lang="en-US" dirty="0">
                <a:latin typeface="STIXGeneral-Regular" pitchFamily="2" charset="2"/>
              </a:rPr>
              <a:t> </a:t>
            </a:r>
            <a:r>
              <a:rPr lang="en-US" strike="sngStrike" dirty="0">
                <a:latin typeface="STIXGeneral-Regular" pitchFamily="2" charset="2"/>
              </a:rPr>
              <a:t>g</a:t>
            </a:r>
            <a:r>
              <a:rPr lang="en-US" dirty="0">
                <a:latin typeface="STIXGeneral-Regular" pitchFamily="2" charset="2"/>
              </a:rPr>
              <a:t>) × (64 </a:t>
            </a:r>
            <a:r>
              <a:rPr lang="en-US" strike="sngStrike" dirty="0">
                <a:latin typeface="STIXGeneral-Regular" pitchFamily="2" charset="2"/>
              </a:rPr>
              <a:t>°C</a:t>
            </a:r>
            <a:r>
              <a:rPr lang="en-US" dirty="0">
                <a:latin typeface="STIXGeneral-Regular" pitchFamily="2" charset="2"/>
              </a:rPr>
              <a:t>) = 210,000  (J) = 2.1 10</a:t>
            </a:r>
            <a:r>
              <a:rPr lang="en-US" baseline="30000" dirty="0">
                <a:latin typeface="STIXGeneral-Regular" pitchFamily="2" charset="2"/>
              </a:rPr>
              <a:t>5 </a:t>
            </a:r>
            <a:r>
              <a:rPr lang="en-US" dirty="0">
                <a:latin typeface="STIXGeneral-Regular" pitchFamily="2" charset="2"/>
              </a:rPr>
              <a:t>(J)</a:t>
            </a:r>
            <a:endParaRPr lang="en-US" baseline="30000" dirty="0">
              <a:latin typeface="STIXGeneral-Regular" pitchFamily="2" charset="2"/>
            </a:endParaRPr>
          </a:p>
          <a:p>
            <a:endParaRPr lang="en-US" dirty="0">
              <a:latin typeface="STIXGeneral-Regular" pitchFamily="2" charset="2"/>
            </a:endParaRPr>
          </a:p>
          <a:p>
            <a:r>
              <a:rPr lang="en-US" dirty="0">
                <a:latin typeface="Times New Roman" panose="02020603050405020304" pitchFamily="18" charset="0"/>
              </a:rPr>
              <a:t>Because the temperature increased, the water absorbed heat and q is positive.</a:t>
            </a:r>
            <a:endParaRPr lang="en-US" dirty="0">
              <a:effectLst/>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9DEAF65B-F351-4E44-B504-610D28789DE3}"/>
                  </a:ext>
                </a:extLst>
              </p14:cNvPr>
              <p14:cNvContentPartPr/>
              <p14:nvPr/>
            </p14:nvContentPartPr>
            <p14:xfrm>
              <a:off x="4156712" y="3771547"/>
              <a:ext cx="4654536" cy="743464"/>
            </p14:xfrm>
          </p:contentPart>
        </mc:Choice>
        <mc:Fallback xmlns="">
          <p:pic>
            <p:nvPicPr>
              <p:cNvPr id="2" name="Ink 1">
                <a:extLst>
                  <a:ext uri="{FF2B5EF4-FFF2-40B4-BE49-F238E27FC236}">
                    <a16:creationId xmlns:a16="http://schemas.microsoft.com/office/drawing/2014/main" id="{9DEAF65B-F351-4E44-B504-610D28789DE3}"/>
                  </a:ext>
                </a:extLst>
              </p:cNvPr>
              <p:cNvPicPr/>
              <p:nvPr/>
            </p:nvPicPr>
            <p:blipFill>
              <a:blip r:embed="rId3"/>
              <a:stretch>
                <a:fillRect/>
              </a:stretch>
            </p:blipFill>
            <p:spPr>
              <a:xfrm>
                <a:off x="4125749" y="3740584"/>
                <a:ext cx="4715742" cy="804669"/>
              </a:xfrm>
              <a:prstGeom prst="rect">
                <a:avLst/>
              </a:prstGeom>
            </p:spPr>
          </p:pic>
        </mc:Fallback>
      </mc:AlternateContent>
    </p:spTree>
    <p:extLst>
      <p:ext uri="{BB962C8B-B14F-4D97-AF65-F5344CB8AC3E}">
        <p14:creationId xmlns:p14="http://schemas.microsoft.com/office/powerpoint/2010/main" val="877405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1" y="117197"/>
            <a:ext cx="8062912" cy="798323"/>
          </a:xfrm>
        </p:spPr>
        <p:txBody>
          <a:bodyPr>
            <a:normAutofit fontScale="90000"/>
          </a:bodyPr>
          <a:lstStyle/>
          <a:p>
            <a:r>
              <a:rPr lang="en-US" cap="none"/>
              <a:t>Amount of heat  (q) exchange between a substance and its surrounding</a:t>
            </a:r>
          </a:p>
        </p:txBody>
      </p:sp>
      <p:sp>
        <p:nvSpPr>
          <p:cNvPr id="3" name="Rectangle 2">
            <a:extLst>
              <a:ext uri="{FF2B5EF4-FFF2-40B4-BE49-F238E27FC236}">
                <a16:creationId xmlns:a16="http://schemas.microsoft.com/office/drawing/2014/main" id="{16613548-2647-BF45-B11F-D3831436A4D5}"/>
              </a:ext>
            </a:extLst>
          </p:cNvPr>
          <p:cNvSpPr/>
          <p:nvPr/>
        </p:nvSpPr>
        <p:spPr>
          <a:xfrm>
            <a:off x="457201" y="1061225"/>
            <a:ext cx="8182302" cy="5078313"/>
          </a:xfrm>
          <a:prstGeom prst="rect">
            <a:avLst/>
          </a:prstGeom>
        </p:spPr>
        <p:txBody>
          <a:bodyPr wrap="square">
            <a:spAutoFit/>
          </a:bodyPr>
          <a:lstStyle/>
          <a:p>
            <a:r>
              <a:rPr lang="en-US" dirty="0">
                <a:latin typeface="Times New Roman" panose="02020603050405020304" pitchFamily="18" charset="0"/>
              </a:rPr>
              <a:t>Determining Other Quantities</a:t>
            </a:r>
          </a:p>
          <a:p>
            <a:r>
              <a:rPr lang="en-US" dirty="0">
                <a:latin typeface="Times New Roman" panose="02020603050405020304" pitchFamily="18" charset="0"/>
              </a:rPr>
              <a:t>A piece of unknown metal weighs 348 g. When the metal piece absorbs 6.64 kJ of heat, its temperature increases from 22.4 °C to 43.6 °C. Determine the specific heat of this metal (which might provide a clue to its identity).</a:t>
            </a:r>
          </a:p>
          <a:p>
            <a:endParaRPr lang="en-US" dirty="0">
              <a:latin typeface="Times New Roman" panose="02020603050405020304" pitchFamily="18" charset="0"/>
            </a:endParaRPr>
          </a:p>
          <a:p>
            <a:r>
              <a:rPr lang="en-US" dirty="0">
                <a:latin typeface="Times New Roman" panose="02020603050405020304" pitchFamily="18" charset="0"/>
              </a:rPr>
              <a:t>Solution</a:t>
            </a:r>
          </a:p>
          <a:p>
            <a:r>
              <a:rPr lang="en-US" dirty="0">
                <a:latin typeface="Times New Roman" panose="02020603050405020304" pitchFamily="18" charset="0"/>
              </a:rPr>
              <a:t>q = </a:t>
            </a:r>
            <a:r>
              <a:rPr lang="en-US" dirty="0" err="1">
                <a:latin typeface="Times New Roman" panose="02020603050405020304" pitchFamily="18" charset="0"/>
              </a:rPr>
              <a:t>c</a:t>
            </a:r>
            <a:r>
              <a:rPr lang="en-US" baseline="-25000" dirty="0" err="1">
                <a:latin typeface="Times New Roman" panose="02020603050405020304" pitchFamily="18" charset="0"/>
              </a:rPr>
              <a:t>p</a:t>
            </a:r>
            <a:r>
              <a:rPr lang="en-US" dirty="0">
                <a:latin typeface="Times New Roman" panose="02020603050405020304" pitchFamily="18" charset="0"/>
              </a:rPr>
              <a:t> × m ×ΔT </a:t>
            </a:r>
          </a:p>
          <a:p>
            <a:r>
              <a:rPr lang="en-US" dirty="0" err="1">
                <a:latin typeface="Times New Roman" panose="02020603050405020304" pitchFamily="18" charset="0"/>
              </a:rPr>
              <a:t>c</a:t>
            </a:r>
            <a:r>
              <a:rPr lang="en-US" baseline="-25000" dirty="0" err="1">
                <a:latin typeface="Times New Roman" panose="02020603050405020304" pitchFamily="18" charset="0"/>
              </a:rPr>
              <a:t>p</a:t>
            </a:r>
            <a:r>
              <a:rPr lang="en-US" baseline="-25000" dirty="0">
                <a:latin typeface="Times New Roman" panose="02020603050405020304" pitchFamily="18" charset="0"/>
              </a:rPr>
              <a:t> </a:t>
            </a:r>
            <a:r>
              <a:rPr lang="en-US" dirty="0">
                <a:latin typeface="Times New Roman" panose="02020603050405020304" pitchFamily="18" charset="0"/>
              </a:rPr>
              <a:t>= q /(m × ΔT)</a:t>
            </a:r>
          </a:p>
          <a:p>
            <a:endParaRPr lang="en-US" dirty="0">
              <a:latin typeface="Times New Roman" panose="02020603050405020304" pitchFamily="18" charset="0"/>
            </a:endParaRPr>
          </a:p>
          <a:p>
            <a:r>
              <a:rPr lang="en-US" dirty="0">
                <a:latin typeface="Times New Roman" panose="02020603050405020304" pitchFamily="18" charset="0"/>
              </a:rPr>
              <a:t>To answer this question, consider these factors:</a:t>
            </a:r>
          </a:p>
          <a:p>
            <a:pPr marL="285750" indent="-285750">
              <a:buFont typeface="Arial" panose="020B0604020202020204" pitchFamily="34" charset="0"/>
              <a:buChar char="•"/>
            </a:pPr>
            <a:r>
              <a:rPr lang="en-US" dirty="0" err="1">
                <a:latin typeface="Times New Roman" panose="02020603050405020304" pitchFamily="18" charset="0"/>
              </a:rPr>
              <a:t>c</a:t>
            </a:r>
            <a:r>
              <a:rPr lang="en-US" baseline="-25000" dirty="0" err="1">
                <a:latin typeface="Times New Roman" panose="02020603050405020304" pitchFamily="18" charset="0"/>
              </a:rPr>
              <a:t>p</a:t>
            </a:r>
            <a:r>
              <a:rPr lang="en-US" dirty="0">
                <a:latin typeface="Times New Roman" panose="02020603050405020304" pitchFamily="18" charset="0"/>
              </a:rPr>
              <a:t> of unknown metal = ?  J/g °C,</a:t>
            </a:r>
          </a:p>
          <a:p>
            <a:pPr marL="285750" indent="-285750">
              <a:buFont typeface="Arial" panose="020B0604020202020204" pitchFamily="34" charset="0"/>
              <a:buChar char="•"/>
            </a:pPr>
            <a:r>
              <a:rPr lang="en-US" dirty="0">
                <a:latin typeface="Times New Roman" panose="02020603050405020304" pitchFamily="18" charset="0"/>
              </a:rPr>
              <a:t>m = 384 g</a:t>
            </a:r>
          </a:p>
          <a:p>
            <a:pPr marL="285750" indent="-285750">
              <a:buFont typeface="Arial" panose="020B0604020202020204" pitchFamily="34" charset="0"/>
              <a:buChar char="•"/>
            </a:pPr>
            <a:r>
              <a:rPr lang="en-US" dirty="0">
                <a:latin typeface="Times New Roman" panose="02020603050405020304" pitchFamily="18" charset="0"/>
              </a:rPr>
              <a:t>ΔT = 43.6 °C – 22.4 °C =  21.2  °C</a:t>
            </a:r>
          </a:p>
          <a:p>
            <a:pPr marL="285750" indent="-285750">
              <a:buFont typeface="Arial" panose="020B0604020202020204" pitchFamily="34" charset="0"/>
              <a:buChar char="•"/>
            </a:pPr>
            <a:r>
              <a:rPr lang="en-US" dirty="0">
                <a:latin typeface="Times New Roman" panose="02020603050405020304" pitchFamily="18" charset="0"/>
              </a:rPr>
              <a:t>q = 6.64 kJ = 6.64 10</a:t>
            </a:r>
            <a:r>
              <a:rPr lang="en-US" baseline="30000" dirty="0">
                <a:latin typeface="Times New Roman" panose="02020603050405020304" pitchFamily="18" charset="0"/>
              </a:rPr>
              <a:t>3 </a:t>
            </a:r>
            <a:r>
              <a:rPr lang="en-US" dirty="0">
                <a:latin typeface="Times New Roman" panose="02020603050405020304" pitchFamily="18" charset="0"/>
              </a:rPr>
              <a:t>J</a:t>
            </a:r>
          </a:p>
          <a:p>
            <a:r>
              <a:rPr lang="en-US" dirty="0" err="1">
                <a:latin typeface="Times New Roman" panose="02020603050405020304" pitchFamily="18" charset="0"/>
              </a:rPr>
              <a:t>c</a:t>
            </a:r>
            <a:r>
              <a:rPr lang="en-US" baseline="-25000" dirty="0" err="1">
                <a:latin typeface="Times New Roman" panose="02020603050405020304" pitchFamily="18" charset="0"/>
              </a:rPr>
              <a:t>p</a:t>
            </a:r>
            <a:r>
              <a:rPr lang="en-US" baseline="-25000" dirty="0">
                <a:latin typeface="Times New Roman" panose="02020603050405020304" pitchFamily="18" charset="0"/>
              </a:rPr>
              <a:t> </a:t>
            </a:r>
            <a:r>
              <a:rPr lang="en-US" dirty="0">
                <a:latin typeface="Times New Roman" panose="02020603050405020304" pitchFamily="18" charset="0"/>
              </a:rPr>
              <a:t>= 6.64 10</a:t>
            </a:r>
            <a:r>
              <a:rPr lang="en-US" baseline="30000" dirty="0">
                <a:latin typeface="Times New Roman" panose="02020603050405020304" pitchFamily="18" charset="0"/>
              </a:rPr>
              <a:t>3 </a:t>
            </a:r>
            <a:r>
              <a:rPr lang="en-US" dirty="0">
                <a:latin typeface="Times New Roman" panose="02020603050405020304" pitchFamily="18" charset="0"/>
              </a:rPr>
              <a:t>(J)/(384 (g) × 21.2 (°C)) = 0.900 J /(g °C)</a:t>
            </a:r>
            <a:br>
              <a:rPr lang="en-US" dirty="0">
                <a:latin typeface="Times New Roman" panose="02020603050405020304" pitchFamily="18" charset="0"/>
              </a:rPr>
            </a:br>
            <a:endParaRPr lang="en-US" dirty="0">
              <a:latin typeface="Times New Roman" panose="02020603050405020304" pitchFamily="18" charset="0"/>
            </a:endParaRPr>
          </a:p>
          <a:p>
            <a:r>
              <a:rPr lang="en-US" dirty="0" err="1">
                <a:latin typeface="Times New Roman" panose="02020603050405020304" pitchFamily="18" charset="0"/>
              </a:rPr>
              <a:t>c</a:t>
            </a:r>
            <a:r>
              <a:rPr lang="en-US" baseline="-25000" dirty="0" err="1">
                <a:latin typeface="Times New Roman" panose="02020603050405020304" pitchFamily="18" charset="0"/>
              </a:rPr>
              <a:t>p</a:t>
            </a:r>
            <a:r>
              <a:rPr lang="en-US" baseline="-25000" dirty="0">
                <a:latin typeface="Times New Roman" panose="02020603050405020304" pitchFamily="18" charset="0"/>
              </a:rPr>
              <a:t> </a:t>
            </a:r>
            <a:r>
              <a:rPr lang="en-US" dirty="0">
                <a:latin typeface="Times New Roman" panose="02020603050405020304" pitchFamily="18" charset="0"/>
              </a:rPr>
              <a:t>= 0.900 J /(g °C) =  specific heat of aluminum, which suggests that the unknown metal may be aluminum.</a:t>
            </a:r>
          </a:p>
        </p:txBody>
      </p:sp>
      <p:grpSp>
        <p:nvGrpSpPr>
          <p:cNvPr id="13" name="Group 12">
            <a:extLst>
              <a:ext uri="{FF2B5EF4-FFF2-40B4-BE49-F238E27FC236}">
                <a16:creationId xmlns:a16="http://schemas.microsoft.com/office/drawing/2014/main" id="{50294ECF-1631-A34E-9AF5-254AC2C9F740}"/>
              </a:ext>
            </a:extLst>
          </p:cNvPr>
          <p:cNvGrpSpPr/>
          <p:nvPr/>
        </p:nvGrpSpPr>
        <p:grpSpPr>
          <a:xfrm>
            <a:off x="4740004" y="2483199"/>
            <a:ext cx="3899499" cy="1547053"/>
            <a:chOff x="4740004" y="2483199"/>
            <a:chExt cx="3899499" cy="1547053"/>
          </a:xfrm>
        </p:grpSpPr>
        <p:grpSp>
          <p:nvGrpSpPr>
            <p:cNvPr id="4" name="Group 3">
              <a:extLst>
                <a:ext uri="{FF2B5EF4-FFF2-40B4-BE49-F238E27FC236}">
                  <a16:creationId xmlns:a16="http://schemas.microsoft.com/office/drawing/2014/main" id="{C53EC02D-04B9-FC46-BAB4-E837B5BFF91D}"/>
                </a:ext>
              </a:extLst>
            </p:cNvPr>
            <p:cNvGrpSpPr/>
            <p:nvPr/>
          </p:nvGrpSpPr>
          <p:grpSpPr>
            <a:xfrm>
              <a:off x="4740004" y="2512925"/>
              <a:ext cx="3899499" cy="1517327"/>
              <a:chOff x="1046143" y="5382250"/>
              <a:chExt cx="3899499" cy="1517327"/>
            </a:xfrm>
          </p:grpSpPr>
          <p:grpSp>
            <p:nvGrpSpPr>
              <p:cNvPr id="6" name="Group 5">
                <a:extLst>
                  <a:ext uri="{FF2B5EF4-FFF2-40B4-BE49-F238E27FC236}">
                    <a16:creationId xmlns:a16="http://schemas.microsoft.com/office/drawing/2014/main" id="{94BEBDC6-A658-A042-A253-A7C348EDAB27}"/>
                  </a:ext>
                </a:extLst>
              </p:cNvPr>
              <p:cNvGrpSpPr/>
              <p:nvPr/>
            </p:nvGrpSpPr>
            <p:grpSpPr>
              <a:xfrm>
                <a:off x="1046143" y="5382250"/>
                <a:ext cx="3899499" cy="1517327"/>
                <a:chOff x="1992068" y="4927603"/>
                <a:chExt cx="3899499" cy="1517327"/>
              </a:xfrm>
            </p:grpSpPr>
            <p:sp>
              <p:nvSpPr>
                <p:cNvPr id="8" name="Cube 7">
                  <a:extLst>
                    <a:ext uri="{FF2B5EF4-FFF2-40B4-BE49-F238E27FC236}">
                      <a16:creationId xmlns:a16="http://schemas.microsoft.com/office/drawing/2014/main" id="{D80309C5-FE29-4248-9950-2DCF0481D370}"/>
                    </a:ext>
                  </a:extLst>
                </p:cNvPr>
                <p:cNvSpPr/>
                <p:nvPr/>
              </p:nvSpPr>
              <p:spPr>
                <a:xfrm>
                  <a:off x="3747677" y="4936573"/>
                  <a:ext cx="1645920" cy="100584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4F2097E5-437D-B046-A8A0-0717B304FE77}"/>
                    </a:ext>
                  </a:extLst>
                </p:cNvPr>
                <p:cNvCxnSpPr>
                  <a:cxnSpLocks/>
                </p:cNvCxnSpPr>
                <p:nvPr/>
              </p:nvCxnSpPr>
              <p:spPr>
                <a:xfrm>
                  <a:off x="1992068" y="5439493"/>
                  <a:ext cx="1755609"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B8E5C0B-BCC2-634F-A580-328E29F5E252}"/>
                    </a:ext>
                  </a:extLst>
                </p:cNvPr>
                <p:cNvSpPr/>
                <p:nvPr/>
              </p:nvSpPr>
              <p:spPr>
                <a:xfrm>
                  <a:off x="3555671" y="6075598"/>
                  <a:ext cx="2335896" cy="369332"/>
                </a:xfrm>
                <a:prstGeom prst="rect">
                  <a:avLst/>
                </a:prstGeom>
              </p:spPr>
              <p:txBody>
                <a:bodyPr wrap="none">
                  <a:spAutoFit/>
                </a:bodyPr>
                <a:lstStyle/>
                <a:p>
                  <a:r>
                    <a:rPr lang="en-US" dirty="0" err="1">
                      <a:latin typeface="Times New Roman" panose="02020603050405020304" pitchFamily="18" charset="0"/>
                    </a:rPr>
                    <a:t>T</a:t>
                  </a:r>
                  <a:r>
                    <a:rPr lang="en-US" baseline="-25000" dirty="0" err="1">
                      <a:latin typeface="Times New Roman" panose="02020603050405020304" pitchFamily="18" charset="0"/>
                    </a:rPr>
                    <a:t>final</a:t>
                  </a:r>
                  <a:r>
                    <a:rPr lang="en-US" dirty="0">
                      <a:latin typeface="Times New Roman" panose="02020603050405020304" pitchFamily="18" charset="0"/>
                    </a:rPr>
                    <a:t> -</a:t>
                  </a:r>
                  <a:r>
                    <a:rPr lang="en-US" dirty="0" err="1">
                      <a:latin typeface="Times New Roman" panose="02020603050405020304" pitchFamily="18" charset="0"/>
                    </a:rPr>
                    <a:t>T</a:t>
                  </a:r>
                  <a:r>
                    <a:rPr lang="en-US" baseline="-25000" dirty="0" err="1">
                      <a:latin typeface="Times New Roman" panose="02020603050405020304" pitchFamily="18" charset="0"/>
                    </a:rPr>
                    <a:t>initial</a:t>
                  </a:r>
                  <a:r>
                    <a:rPr lang="en-US" dirty="0">
                      <a:latin typeface="Times New Roman" panose="02020603050405020304" pitchFamily="18" charset="0"/>
                    </a:rPr>
                    <a:t>  = 21.2°C </a:t>
                  </a:r>
                </a:p>
              </p:txBody>
            </p:sp>
            <p:sp>
              <p:nvSpPr>
                <p:cNvPr id="11" name="Rectangle 10">
                  <a:extLst>
                    <a:ext uri="{FF2B5EF4-FFF2-40B4-BE49-F238E27FC236}">
                      <a16:creationId xmlns:a16="http://schemas.microsoft.com/office/drawing/2014/main" id="{EF62B731-F17F-B649-BD57-C19D3BE609F9}"/>
                    </a:ext>
                  </a:extLst>
                </p:cNvPr>
                <p:cNvSpPr/>
                <p:nvPr/>
              </p:nvSpPr>
              <p:spPr>
                <a:xfrm>
                  <a:off x="2370441" y="4927603"/>
                  <a:ext cx="1212191" cy="369332"/>
                </a:xfrm>
                <a:prstGeom prst="rect">
                  <a:avLst/>
                </a:prstGeom>
              </p:spPr>
              <p:txBody>
                <a:bodyPr wrap="none">
                  <a:spAutoFit/>
                </a:bodyPr>
                <a:lstStyle/>
                <a:p>
                  <a:r>
                    <a:rPr lang="en-US" dirty="0">
                      <a:latin typeface="Times New Roman" panose="02020603050405020304" pitchFamily="18" charset="0"/>
                    </a:rPr>
                    <a:t>q = 6.64 kJ</a:t>
                  </a:r>
                </a:p>
              </p:txBody>
            </p:sp>
          </p:grpSp>
          <p:sp>
            <p:nvSpPr>
              <p:cNvPr id="7" name="Rectangle 6">
                <a:extLst>
                  <a:ext uri="{FF2B5EF4-FFF2-40B4-BE49-F238E27FC236}">
                    <a16:creationId xmlns:a16="http://schemas.microsoft.com/office/drawing/2014/main" id="{BD5B824B-FF5E-B844-83F1-7C01EE77A322}"/>
                  </a:ext>
                </a:extLst>
              </p:cNvPr>
              <p:cNvSpPr/>
              <p:nvPr/>
            </p:nvSpPr>
            <p:spPr>
              <a:xfrm>
                <a:off x="2885044" y="5738209"/>
                <a:ext cx="1095172" cy="646331"/>
              </a:xfrm>
              <a:prstGeom prst="rect">
                <a:avLst/>
              </a:prstGeom>
            </p:spPr>
            <p:txBody>
              <a:bodyPr wrap="none">
                <a:spAutoFit/>
              </a:bodyPr>
              <a:lstStyle/>
              <a:p>
                <a:pPr algn="ctr"/>
                <a:r>
                  <a:rPr lang="en-US" dirty="0">
                    <a:latin typeface="Times New Roman" panose="02020603050405020304" pitchFamily="18" charset="0"/>
                  </a:rPr>
                  <a:t>Unknown</a:t>
                </a:r>
              </a:p>
              <a:p>
                <a:pPr algn="ctr"/>
                <a:r>
                  <a:rPr lang="en-US" dirty="0">
                    <a:latin typeface="Times New Roman" panose="02020603050405020304" pitchFamily="18" charset="0"/>
                  </a:rPr>
                  <a:t> metal</a:t>
                </a:r>
              </a:p>
            </p:txBody>
          </p:sp>
        </p:grpSp>
        <p:sp>
          <p:nvSpPr>
            <p:cNvPr id="12" name="Rectangle 11">
              <a:extLst>
                <a:ext uri="{FF2B5EF4-FFF2-40B4-BE49-F238E27FC236}">
                  <a16:creationId xmlns:a16="http://schemas.microsoft.com/office/drawing/2014/main" id="{D1799DAB-3922-6C4C-A15E-7F0684ED439D}"/>
                </a:ext>
              </a:extLst>
            </p:cNvPr>
            <p:cNvSpPr/>
            <p:nvPr/>
          </p:nvSpPr>
          <p:spPr>
            <a:xfrm>
              <a:off x="6703661" y="2483199"/>
              <a:ext cx="1128835" cy="369332"/>
            </a:xfrm>
            <a:prstGeom prst="rect">
              <a:avLst/>
            </a:prstGeom>
          </p:spPr>
          <p:txBody>
            <a:bodyPr wrap="none">
              <a:spAutoFit/>
            </a:bodyPr>
            <a:lstStyle/>
            <a:p>
              <a:r>
                <a:rPr lang="en-US" dirty="0">
                  <a:latin typeface="Times New Roman" panose="02020603050405020304" pitchFamily="18" charset="0"/>
                </a:rPr>
                <a:t>m = 384 g</a:t>
              </a:r>
            </a:p>
          </p:txBody>
        </p:sp>
      </p:grpSp>
    </p:spTree>
    <p:extLst>
      <p:ext uri="{BB962C8B-B14F-4D97-AF65-F5344CB8AC3E}">
        <p14:creationId xmlns:p14="http://schemas.microsoft.com/office/powerpoint/2010/main" val="1802319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7"/>
            <a:ext cx="8062912" cy="349870"/>
          </a:xfrm>
        </p:spPr>
        <p:txBody>
          <a:bodyPr>
            <a:normAutofit fontScale="90000"/>
          </a:bodyPr>
          <a:lstStyle/>
          <a:p>
            <a:r>
              <a:rPr lang="en-US" cap="none"/>
              <a:t>Solar thermal energy power plants</a:t>
            </a:r>
          </a:p>
        </p:txBody>
      </p:sp>
      <p:sp>
        <p:nvSpPr>
          <p:cNvPr id="3" name="Rectangle 2">
            <a:extLst>
              <a:ext uri="{FF2B5EF4-FFF2-40B4-BE49-F238E27FC236}">
                <a16:creationId xmlns:a16="http://schemas.microsoft.com/office/drawing/2014/main" id="{C6677C07-80E3-934F-BEB9-F4C1B16BFDB0}"/>
              </a:ext>
            </a:extLst>
          </p:cNvPr>
          <p:cNvSpPr/>
          <p:nvPr/>
        </p:nvSpPr>
        <p:spPr>
          <a:xfrm>
            <a:off x="355217" y="771491"/>
            <a:ext cx="8469203" cy="1200329"/>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Specific heat capacity  is a key parameter of heat transfer fluid used in  Solar thermal energy power plants.</a:t>
            </a:r>
          </a:p>
          <a:p>
            <a:r>
              <a:rPr lang="en-US" dirty="0">
                <a:latin typeface="Times New Roman" panose="02020603050405020304" pitchFamily="18" charset="0"/>
                <a:cs typeface="Times New Roman" panose="02020603050405020304" pitchFamily="18" charset="0"/>
              </a:rPr>
              <a:t>Large-scale solar thermal plants concentrate sunlight to heat some substance; the heat “stored” in that substance is then converted into electricity</a:t>
            </a:r>
          </a:p>
        </p:txBody>
      </p:sp>
      <p:pic>
        <p:nvPicPr>
          <p:cNvPr id="12" name="Picture 11">
            <a:extLst>
              <a:ext uri="{FF2B5EF4-FFF2-40B4-BE49-F238E27FC236}">
                <a16:creationId xmlns:a16="http://schemas.microsoft.com/office/drawing/2014/main" id="{47D9A511-ADC6-5A4C-98F8-4628A745FCEC}"/>
              </a:ext>
            </a:extLst>
          </p:cNvPr>
          <p:cNvPicPr>
            <a:picLocks noChangeAspect="1"/>
          </p:cNvPicPr>
          <p:nvPr/>
        </p:nvPicPr>
        <p:blipFill>
          <a:blip r:embed="rId2"/>
          <a:stretch>
            <a:fillRect/>
          </a:stretch>
        </p:blipFill>
        <p:spPr>
          <a:xfrm>
            <a:off x="3931919" y="2885680"/>
            <a:ext cx="4856863" cy="3755970"/>
          </a:xfrm>
          <a:prstGeom prst="rect">
            <a:avLst/>
          </a:prstGeom>
        </p:spPr>
      </p:pic>
      <p:pic>
        <p:nvPicPr>
          <p:cNvPr id="13" name="Picture 12">
            <a:extLst>
              <a:ext uri="{FF2B5EF4-FFF2-40B4-BE49-F238E27FC236}">
                <a16:creationId xmlns:a16="http://schemas.microsoft.com/office/drawing/2014/main" id="{10FEE323-AED5-B74D-9492-56A0F61103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48671" y="2027246"/>
            <a:ext cx="3749040" cy="756842"/>
          </a:xfrm>
          <a:prstGeom prst="rect">
            <a:avLst/>
          </a:prstGeom>
        </p:spPr>
      </p:pic>
      <p:pic>
        <p:nvPicPr>
          <p:cNvPr id="14" name="Picture 13">
            <a:extLst>
              <a:ext uri="{FF2B5EF4-FFF2-40B4-BE49-F238E27FC236}">
                <a16:creationId xmlns:a16="http://schemas.microsoft.com/office/drawing/2014/main" id="{6ADA1076-5842-1B42-9346-6C11F661BE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2454" y="167557"/>
            <a:ext cx="2194560" cy="511932"/>
          </a:xfrm>
          <a:prstGeom prst="rect">
            <a:avLst/>
          </a:prstGeom>
        </p:spPr>
      </p:pic>
      <p:sp>
        <p:nvSpPr>
          <p:cNvPr id="7" name="Rectangle 6">
            <a:extLst>
              <a:ext uri="{FF2B5EF4-FFF2-40B4-BE49-F238E27FC236}">
                <a16:creationId xmlns:a16="http://schemas.microsoft.com/office/drawing/2014/main" id="{0376BF87-B963-5144-81A6-75F995A9A308}"/>
              </a:ext>
            </a:extLst>
          </p:cNvPr>
          <p:cNvSpPr/>
          <p:nvPr/>
        </p:nvSpPr>
        <p:spPr>
          <a:xfrm>
            <a:off x="355217" y="2060674"/>
            <a:ext cx="3347642" cy="2585323"/>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We will investigate the thermal energy storage system used in solar thermal energy power plants once we study enthalpy associated with the phase transition (solid</a:t>
            </a:r>
            <a:r>
              <a:rPr lang="en-US" dirty="0">
                <a:latin typeface="Times New Roman" panose="02020603050405020304" pitchFamily="18" charset="0"/>
                <a:cs typeface="Times New Roman" panose="02020603050405020304" pitchFamily="18" charset="0"/>
                <a:sym typeface="Wingdings" pitchFamily="2" charset="2"/>
              </a:rPr>
              <a:t></a:t>
            </a:r>
            <a:r>
              <a:rPr lang="en-US" dirty="0">
                <a:latin typeface="Times New Roman" panose="02020603050405020304" pitchFamily="18" charset="0"/>
                <a:cs typeface="Times New Roman" panose="02020603050405020304" pitchFamily="18" charset="0"/>
              </a:rPr>
              <a:t>-liquid, liquid </a:t>
            </a:r>
            <a:r>
              <a:rPr lang="en-US" dirty="0">
                <a:latin typeface="Times New Roman" panose="02020603050405020304" pitchFamily="18" charset="0"/>
                <a:cs typeface="Times New Roman" panose="02020603050405020304" pitchFamily="18" charset="0"/>
                <a:sym typeface="Wingdings" pitchFamily="2" charset="2"/>
              </a:rPr>
              <a:t> </a:t>
            </a:r>
            <a:r>
              <a:rPr lang="en-US" dirty="0">
                <a:latin typeface="Times New Roman" panose="02020603050405020304" pitchFamily="18" charset="0"/>
                <a:cs typeface="Times New Roman" panose="02020603050405020304" pitchFamily="18" charset="0"/>
              </a:rPr>
              <a:t>vapor, </a:t>
            </a:r>
            <a:r>
              <a:rPr lang="en-US" dirty="0" err="1">
                <a:latin typeface="Times New Roman" panose="02020603050405020304" pitchFamily="18" charset="0"/>
                <a:cs typeface="Times New Roman" panose="02020603050405020304" pitchFamily="18" charset="0"/>
              </a:rPr>
              <a:t>etc</a:t>
            </a:r>
            <a:r>
              <a:rPr lang="en-US" dirty="0">
                <a:latin typeface="Times New Roman" panose="02020603050405020304" pitchFamily="18" charset="0"/>
                <a:cs typeface="Times New Roman" panose="02020603050405020304" pitchFamily="18" charset="0"/>
              </a:rPr>
              <a:t>).  For now we focus on  the specific heat capacity of heat transfer fluid .</a:t>
            </a:r>
          </a:p>
        </p:txBody>
      </p:sp>
      <p:sp>
        <p:nvSpPr>
          <p:cNvPr id="2" name="TextBox 1">
            <a:extLst>
              <a:ext uri="{FF2B5EF4-FFF2-40B4-BE49-F238E27FC236}">
                <a16:creationId xmlns:a16="http://schemas.microsoft.com/office/drawing/2014/main" id="{EDDBB95A-0A61-534A-BBBC-14448B82E299}"/>
              </a:ext>
            </a:extLst>
          </p:cNvPr>
          <p:cNvSpPr txBox="1"/>
          <p:nvPr/>
        </p:nvSpPr>
        <p:spPr>
          <a:xfrm>
            <a:off x="4488656" y="1913342"/>
            <a:ext cx="1839343" cy="307777"/>
          </a:xfrm>
          <a:prstGeom prst="rect">
            <a:avLst/>
          </a:prstGeom>
          <a:solidFill>
            <a:schemeClr val="bg1"/>
          </a:solidFill>
        </p:spPr>
        <p:txBody>
          <a:bodyPr wrap="square" rtlCol="0">
            <a:spAutoFit/>
          </a:bodyPr>
          <a:lstStyle/>
          <a:p>
            <a:r>
              <a:rPr lang="en-US" sz="1400" dirty="0">
                <a:latin typeface="Times New Roman" panose="02020603050405020304" pitchFamily="18" charset="0"/>
              </a:rPr>
              <a:t>kWh/(m</a:t>
            </a:r>
            <a:r>
              <a:rPr lang="en-US" sz="1400" baseline="30000" dirty="0">
                <a:latin typeface="Times New Roman" panose="02020603050405020304" pitchFamily="18" charset="0"/>
              </a:rPr>
              <a:t>2</a:t>
            </a:r>
            <a:r>
              <a:rPr lang="en-US" sz="1400" dirty="0">
                <a:latin typeface="Times New Roman" panose="02020603050405020304" pitchFamily="18" charset="0"/>
              </a:rPr>
              <a:t> day)</a:t>
            </a:r>
          </a:p>
        </p:txBody>
      </p:sp>
      <p:sp>
        <p:nvSpPr>
          <p:cNvPr id="9" name="Rectangle 8">
            <a:extLst>
              <a:ext uri="{FF2B5EF4-FFF2-40B4-BE49-F238E27FC236}">
                <a16:creationId xmlns:a16="http://schemas.microsoft.com/office/drawing/2014/main" id="{135D9691-73FF-8248-A757-430B314A875C}"/>
              </a:ext>
            </a:extLst>
          </p:cNvPr>
          <p:cNvSpPr/>
          <p:nvPr/>
        </p:nvSpPr>
        <p:spPr>
          <a:xfrm>
            <a:off x="3967557" y="6326260"/>
            <a:ext cx="4856863" cy="276999"/>
          </a:xfrm>
          <a:prstGeom prst="rect">
            <a:avLst/>
          </a:prstGeom>
        </p:spPr>
        <p:txBody>
          <a:bodyPr wrap="square">
            <a:spAutoFit/>
          </a:bodyPr>
          <a:lstStyle/>
          <a:p>
            <a:r>
              <a:rPr lang="en-US" sz="1200" dirty="0">
                <a:latin typeface="Times New Roman" panose="02020603050405020304" pitchFamily="18" charset="0"/>
                <a:hlinkClick r:id="rId5"/>
              </a:rPr>
              <a:t>https://www.eia.gov/energyexplained/index.php?page=solar_where</a:t>
            </a:r>
            <a:r>
              <a:rPr lang="en-US" sz="1200" dirty="0">
                <a:latin typeface="Times New Roman" panose="02020603050405020304" pitchFamily="18" charset="0"/>
              </a:rPr>
              <a:t> </a:t>
            </a:r>
          </a:p>
        </p:txBody>
      </p:sp>
      <p:sp>
        <p:nvSpPr>
          <p:cNvPr id="10" name="Rectangle 9">
            <a:extLst>
              <a:ext uri="{FF2B5EF4-FFF2-40B4-BE49-F238E27FC236}">
                <a16:creationId xmlns:a16="http://schemas.microsoft.com/office/drawing/2014/main" id="{C166ADB4-0E70-174C-B4D6-63B7117378A3}"/>
              </a:ext>
            </a:extLst>
          </p:cNvPr>
          <p:cNvSpPr/>
          <p:nvPr/>
        </p:nvSpPr>
        <p:spPr>
          <a:xfrm>
            <a:off x="355217" y="4926520"/>
            <a:ext cx="3347642" cy="1477328"/>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map shows, in the unit of  </a:t>
            </a:r>
            <a:r>
              <a:rPr lang="en-US" dirty="0">
                <a:latin typeface="Times New Roman" panose="02020603050405020304" pitchFamily="18" charset="0"/>
              </a:rPr>
              <a:t>kWh/(m</a:t>
            </a:r>
            <a:r>
              <a:rPr lang="en-US" baseline="30000" dirty="0">
                <a:latin typeface="Times New Roman" panose="02020603050405020304" pitchFamily="18" charset="0"/>
              </a:rPr>
              <a:t>2</a:t>
            </a:r>
            <a:r>
              <a:rPr lang="en-US" dirty="0">
                <a:latin typeface="Times New Roman" panose="02020603050405020304" pitchFamily="18" charset="0"/>
              </a:rPr>
              <a:t> day)</a:t>
            </a:r>
            <a:r>
              <a:rPr lang="en-US" dirty="0">
                <a:latin typeface="Times New Roman" panose="02020603050405020304" pitchFamily="18" charset="0"/>
                <a:cs typeface="Times New Roman" panose="02020603050405020304" pitchFamily="18" charset="0"/>
              </a:rPr>
              <a:t> the how many kWh of solar energy we can convert in electricity   conversion for each square meter per day in USA </a:t>
            </a:r>
          </a:p>
        </p:txBody>
      </p:sp>
    </p:spTree>
    <p:extLst>
      <p:ext uri="{BB962C8B-B14F-4D97-AF65-F5344CB8AC3E}">
        <p14:creationId xmlns:p14="http://schemas.microsoft.com/office/powerpoint/2010/main" val="3082191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5559552" cy="465256"/>
          </a:xfrm>
        </p:spPr>
        <p:txBody>
          <a:bodyPr>
            <a:normAutofit/>
          </a:bodyPr>
          <a:lstStyle/>
          <a:p>
            <a:r>
              <a:rPr lang="en-US" cap="none"/>
              <a:t>Solar thermal energy power plants</a:t>
            </a:r>
          </a:p>
        </p:txBody>
      </p:sp>
      <p:sp>
        <p:nvSpPr>
          <p:cNvPr id="3" name="Rectangle 2">
            <a:extLst>
              <a:ext uri="{FF2B5EF4-FFF2-40B4-BE49-F238E27FC236}">
                <a16:creationId xmlns:a16="http://schemas.microsoft.com/office/drawing/2014/main" id="{C6677C07-80E3-934F-BEB9-F4C1B16BFDB0}"/>
              </a:ext>
            </a:extLst>
          </p:cNvPr>
          <p:cNvSpPr/>
          <p:nvPr/>
        </p:nvSpPr>
        <p:spPr>
          <a:xfrm>
            <a:off x="457200" y="706582"/>
            <a:ext cx="8367220" cy="5355312"/>
          </a:xfrm>
          <a:prstGeom prst="rect">
            <a:avLst/>
          </a:prstGeom>
        </p:spPr>
        <p:txBody>
          <a:bodyPr wrap="square">
            <a:spAutoFit/>
          </a:bodyPr>
          <a:lstStyle/>
          <a:p>
            <a:r>
              <a:rPr lang="en-US" dirty="0">
                <a:latin typeface="Times New Roman" panose="02020603050405020304" pitchFamily="18" charset="0"/>
              </a:rPr>
              <a:t>From the </a:t>
            </a:r>
            <a:r>
              <a:rPr lang="en-US" dirty="0" err="1">
                <a:latin typeface="Times New Roman" panose="02020603050405020304" pitchFamily="18" charset="0"/>
              </a:rPr>
              <a:t>eia</a:t>
            </a:r>
            <a:r>
              <a:rPr lang="en-US" dirty="0">
                <a:latin typeface="Times New Roman" panose="02020603050405020304" pitchFamily="18" charset="0"/>
              </a:rPr>
              <a:t> website:</a:t>
            </a:r>
          </a:p>
          <a:p>
            <a:r>
              <a:rPr lang="en-US" dirty="0">
                <a:latin typeface="Times New Roman" panose="02020603050405020304" pitchFamily="18" charset="0"/>
              </a:rPr>
              <a:t>Solar thermal power generation systems collect and concentrate sunlight to produce the high temperature heat needed to generate electricity. </a:t>
            </a:r>
          </a:p>
          <a:p>
            <a:endParaRPr lang="en-US" dirty="0">
              <a:latin typeface="Times New Roman" panose="02020603050405020304" pitchFamily="18" charset="0"/>
            </a:endParaRPr>
          </a:p>
          <a:p>
            <a:r>
              <a:rPr lang="en-US" dirty="0">
                <a:latin typeface="Times New Roman" panose="02020603050405020304" pitchFamily="18" charset="0"/>
              </a:rPr>
              <a:t>All solar thermal power systems have :</a:t>
            </a:r>
          </a:p>
          <a:p>
            <a:pPr marL="285750" indent="-285750">
              <a:buFont typeface="Arial" panose="020B0604020202020204" pitchFamily="34" charset="0"/>
              <a:buChar char="•"/>
            </a:pPr>
            <a:r>
              <a:rPr lang="en-US" dirty="0">
                <a:latin typeface="Times New Roman" panose="02020603050405020304" pitchFamily="18" charset="0"/>
              </a:rPr>
              <a:t>solar energy collectors with two main components: reflectors (mirrors) that capture and focus sunlight onto a receiver. </a:t>
            </a:r>
          </a:p>
          <a:p>
            <a:pPr marL="285750" indent="-285750">
              <a:buFont typeface="Arial" panose="020B0604020202020204" pitchFamily="34" charset="0"/>
              <a:buChar char="•"/>
            </a:pPr>
            <a:r>
              <a:rPr lang="en-US" dirty="0">
                <a:latin typeface="Times New Roman" panose="02020603050405020304" pitchFamily="18" charset="0"/>
              </a:rPr>
              <a:t>In most types of systems, a heat-transfer fluid is heated and circulated in the receiver and used to produce steam.</a:t>
            </a:r>
          </a:p>
          <a:p>
            <a:pPr marL="285750" indent="-285750">
              <a:buFont typeface="Arial" panose="020B0604020202020204" pitchFamily="34" charset="0"/>
              <a:buChar char="•"/>
            </a:pPr>
            <a:r>
              <a:rPr lang="en-US" dirty="0">
                <a:latin typeface="Times New Roman" panose="02020603050405020304" pitchFamily="18" charset="0"/>
              </a:rPr>
              <a:t> The steam is converted into mechanical energy in a turbine, which powers a generator to produce electricity. Solar thermal power systems have tracking systems that keep sunlight focused onto the receiver throughout the day as the sun changes position in the sky.</a:t>
            </a:r>
          </a:p>
          <a:p>
            <a:pPr marL="285750" indent="-285750">
              <a:buFont typeface="Arial" panose="020B0604020202020204" pitchFamily="34" charset="0"/>
              <a:buChar char="•"/>
            </a:pPr>
            <a:r>
              <a:rPr lang="en-US" dirty="0">
                <a:latin typeface="Times New Roman" panose="02020603050405020304" pitchFamily="18" charset="0"/>
              </a:rPr>
              <a:t>Solar thermal power systems may also have a </a:t>
            </a:r>
            <a:r>
              <a:rPr lang="en-US" dirty="0">
                <a:latin typeface="Times New Roman" panose="02020603050405020304" pitchFamily="18" charset="0"/>
                <a:hlinkClick r:id="rId2">
                  <a:extLst>
                    <a:ext uri="{A12FA001-AC4F-418D-AE19-62706E023703}">
                      <ahyp:hlinkClr xmlns:ahyp="http://schemas.microsoft.com/office/drawing/2018/hyperlinkcolor" val="tx"/>
                    </a:ext>
                  </a:extLst>
                </a:hlinkClick>
              </a:rPr>
              <a:t>thermal energy storage system</a:t>
            </a:r>
            <a:r>
              <a:rPr lang="en-US" dirty="0">
                <a:latin typeface="Times New Roman" panose="02020603050405020304" pitchFamily="18" charset="0"/>
              </a:rPr>
              <a:t> component that allows the solar collector system to heat an energy storage system during the day, and the heat from the storage system is used to produce electricity in the evening or during cloudy weather. </a:t>
            </a:r>
          </a:p>
          <a:p>
            <a:pPr marL="285750" indent="-285750">
              <a:buFont typeface="Arial" panose="020B0604020202020204" pitchFamily="34" charset="0"/>
              <a:buChar char="•"/>
            </a:pPr>
            <a:r>
              <a:rPr lang="en-US" dirty="0">
                <a:latin typeface="Times New Roman" panose="02020603050405020304" pitchFamily="18" charset="0"/>
              </a:rPr>
              <a:t>Solar thermal power plants may also be hybrid systems that use other fuels (usually natural gas) to supplement energy from the sun during periods of low solar radiation</a:t>
            </a:r>
          </a:p>
        </p:txBody>
      </p:sp>
      <p:sp>
        <p:nvSpPr>
          <p:cNvPr id="11" name="Rectangle 10">
            <a:extLst>
              <a:ext uri="{FF2B5EF4-FFF2-40B4-BE49-F238E27FC236}">
                <a16:creationId xmlns:a16="http://schemas.microsoft.com/office/drawing/2014/main" id="{FD764A0B-B8EA-2243-B68E-04536AFC3041}"/>
              </a:ext>
            </a:extLst>
          </p:cNvPr>
          <p:cNvSpPr/>
          <p:nvPr/>
        </p:nvSpPr>
        <p:spPr>
          <a:xfrm>
            <a:off x="776781" y="6308897"/>
            <a:ext cx="8367219" cy="307777"/>
          </a:xfrm>
          <a:prstGeom prst="rect">
            <a:avLst/>
          </a:prstGeom>
        </p:spPr>
        <p:txBody>
          <a:bodyPr wrap="square">
            <a:spAutoFit/>
          </a:bodyPr>
          <a:lstStyle/>
          <a:p>
            <a:r>
              <a:rPr lang="en-US" sz="1400" dirty="0">
                <a:solidFill>
                  <a:srgbClr val="0432FF"/>
                </a:solidFill>
                <a:latin typeface="Times New Roman" panose="02020603050405020304" pitchFamily="18" charset="0"/>
              </a:rPr>
              <a:t>https://</a:t>
            </a:r>
            <a:r>
              <a:rPr lang="en-US" sz="1400" dirty="0" err="1">
                <a:solidFill>
                  <a:srgbClr val="0432FF"/>
                </a:solidFill>
                <a:latin typeface="Times New Roman" panose="02020603050405020304" pitchFamily="18" charset="0"/>
              </a:rPr>
              <a:t>www.eia.gov</a:t>
            </a:r>
            <a:r>
              <a:rPr lang="en-US" sz="1400" dirty="0">
                <a:solidFill>
                  <a:srgbClr val="0432FF"/>
                </a:solidFill>
                <a:latin typeface="Times New Roman" panose="02020603050405020304" pitchFamily="18" charset="0"/>
              </a:rPr>
              <a:t>/</a:t>
            </a:r>
            <a:r>
              <a:rPr lang="en-US" sz="1400" dirty="0" err="1">
                <a:solidFill>
                  <a:srgbClr val="0432FF"/>
                </a:solidFill>
                <a:latin typeface="Times New Roman" panose="02020603050405020304" pitchFamily="18" charset="0"/>
              </a:rPr>
              <a:t>energyexplained</a:t>
            </a:r>
            <a:r>
              <a:rPr lang="en-US" sz="1400" dirty="0">
                <a:solidFill>
                  <a:srgbClr val="0432FF"/>
                </a:solidFill>
                <a:latin typeface="Times New Roman" panose="02020603050405020304" pitchFamily="18" charset="0"/>
              </a:rPr>
              <a:t>/?page=</a:t>
            </a:r>
            <a:r>
              <a:rPr lang="en-US" sz="1400" dirty="0" err="1">
                <a:solidFill>
                  <a:srgbClr val="0432FF"/>
                </a:solidFill>
                <a:latin typeface="Times New Roman" panose="02020603050405020304" pitchFamily="18" charset="0"/>
              </a:rPr>
              <a:t>solar_thermal_power_plants#SolarPowerTowers</a:t>
            </a:r>
            <a:endParaRPr lang="en-US" sz="1400" dirty="0">
              <a:solidFill>
                <a:srgbClr val="0432FF"/>
              </a:solidFill>
              <a:latin typeface="Times New Roman" panose="02020603050405020304" pitchFamily="18" charset="0"/>
            </a:endParaRPr>
          </a:p>
        </p:txBody>
      </p:sp>
      <p:pic>
        <p:nvPicPr>
          <p:cNvPr id="12" name="Picture 11">
            <a:extLst>
              <a:ext uri="{FF2B5EF4-FFF2-40B4-BE49-F238E27FC236}">
                <a16:creationId xmlns:a16="http://schemas.microsoft.com/office/drawing/2014/main" id="{8075E588-FB9A-5744-9899-AEA4444667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2240" y="263141"/>
            <a:ext cx="2194560" cy="511932"/>
          </a:xfrm>
          <a:prstGeom prst="rect">
            <a:avLst/>
          </a:prstGeom>
        </p:spPr>
      </p:pic>
    </p:spTree>
    <p:extLst>
      <p:ext uri="{BB962C8B-B14F-4D97-AF65-F5344CB8AC3E}">
        <p14:creationId xmlns:p14="http://schemas.microsoft.com/office/powerpoint/2010/main" val="1011704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99732"/>
            <a:ext cx="8062912" cy="349870"/>
          </a:xfrm>
        </p:spPr>
        <p:txBody>
          <a:bodyPr>
            <a:normAutofit fontScale="90000"/>
          </a:bodyPr>
          <a:lstStyle/>
          <a:p>
            <a:r>
              <a:rPr lang="en-US" cap="none"/>
              <a:t>Solar thermal energy power plants</a:t>
            </a:r>
          </a:p>
        </p:txBody>
      </p:sp>
      <p:sp>
        <p:nvSpPr>
          <p:cNvPr id="11" name="Rectangle 10">
            <a:extLst>
              <a:ext uri="{FF2B5EF4-FFF2-40B4-BE49-F238E27FC236}">
                <a16:creationId xmlns:a16="http://schemas.microsoft.com/office/drawing/2014/main" id="{B4BDF2BD-B635-F24C-8786-95F8C89475D7}"/>
              </a:ext>
            </a:extLst>
          </p:cNvPr>
          <p:cNvSpPr/>
          <p:nvPr/>
        </p:nvSpPr>
        <p:spPr>
          <a:xfrm>
            <a:off x="457199" y="1360449"/>
            <a:ext cx="3847171" cy="2585323"/>
          </a:xfrm>
          <a:prstGeom prst="rect">
            <a:avLst/>
          </a:prstGeom>
        </p:spPr>
        <p:txBody>
          <a:bodyPr wrap="square">
            <a:spAutoFit/>
          </a:bodyPr>
          <a:lstStyle/>
          <a:p>
            <a:r>
              <a:rPr lang="en-US" dirty="0">
                <a:solidFill>
                  <a:srgbClr val="000000"/>
                </a:solidFill>
                <a:latin typeface="Times New Roman" panose="02020603050405020304" pitchFamily="18" charset="0"/>
                <a:cs typeface="Times New Roman" panose="02020603050405020304" pitchFamily="18" charset="0"/>
              </a:rPr>
              <a:t>Concentrating collectors</a:t>
            </a:r>
          </a:p>
          <a:p>
            <a:r>
              <a:rPr lang="en-US" dirty="0">
                <a:solidFill>
                  <a:srgbClr val="000000"/>
                </a:solidFill>
                <a:latin typeface="Times New Roman" panose="02020603050405020304" pitchFamily="18" charset="0"/>
                <a:cs typeface="Times New Roman" panose="02020603050405020304" pitchFamily="18" charset="0"/>
              </a:rPr>
              <a:t>Concentrating solar energy technologies use mirrors to reflect and concentrate sunlight onto receivers that absorb solar energy and convert it to heat. We use this thermal energy for heating homes and buildings or to produce electricity with a steam turbine or a heat engine that drives a generator</a:t>
            </a:r>
            <a:endParaRPr lang="en-US" dirty="0">
              <a:solidFill>
                <a:srgbClr val="000000"/>
              </a:solidFill>
              <a:effectLst/>
              <a:latin typeface="Times New Roman" panose="02020603050405020304" pitchFamily="18" charset="0"/>
              <a:cs typeface="Times New Roman" panose="02020603050405020304" pitchFamily="18" charset="0"/>
            </a:endParaRPr>
          </a:p>
        </p:txBody>
      </p:sp>
      <p:pic>
        <p:nvPicPr>
          <p:cNvPr id="8" name="Picture Placeholder 1" descr="CNX_Chem_05_01_SolTherm1.jpg">
            <a:extLst>
              <a:ext uri="{FF2B5EF4-FFF2-40B4-BE49-F238E27FC236}">
                <a16:creationId xmlns:a16="http://schemas.microsoft.com/office/drawing/2014/main" id="{53E09F46-D6DC-264C-8CB7-FA5BA9476FD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1455"/>
          <a:stretch/>
        </p:blipFill>
        <p:spPr>
          <a:xfrm>
            <a:off x="4571999" y="1360448"/>
            <a:ext cx="3847171" cy="3080349"/>
          </a:xfrm>
        </p:spPr>
      </p:pic>
    </p:spTree>
    <p:extLst>
      <p:ext uri="{BB962C8B-B14F-4D97-AF65-F5344CB8AC3E}">
        <p14:creationId xmlns:p14="http://schemas.microsoft.com/office/powerpoint/2010/main" val="4047463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7"/>
            <a:ext cx="8062912" cy="474656"/>
          </a:xfrm>
        </p:spPr>
        <p:txBody>
          <a:bodyPr/>
          <a:lstStyle/>
          <a:p>
            <a:r>
              <a:rPr lang="en-US" cap="none"/>
              <a:t>The Solana Generating Station</a:t>
            </a:r>
          </a:p>
        </p:txBody>
      </p:sp>
      <p:pic>
        <p:nvPicPr>
          <p:cNvPr id="2" name="Picture Placeholder 1" descr="CNX_Chem_05_01_SolTherm1.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1455"/>
          <a:stretch/>
        </p:blipFill>
        <p:spPr>
          <a:xfrm>
            <a:off x="5779238" y="715982"/>
            <a:ext cx="2740874" cy="2194560"/>
          </a:xfrm>
        </p:spPr>
      </p:pic>
      <p:sp>
        <p:nvSpPr>
          <p:cNvPr id="7" name="Text Placeholder 6"/>
          <p:cNvSpPr>
            <a:spLocks noGrp="1"/>
          </p:cNvSpPr>
          <p:nvPr>
            <p:ph type="body" sz="quarter" idx="14"/>
          </p:nvPr>
        </p:nvSpPr>
        <p:spPr>
          <a:xfrm>
            <a:off x="457200" y="5864967"/>
            <a:ext cx="8062912" cy="659535"/>
          </a:xfrm>
        </p:spPr>
        <p:txBody>
          <a:bodyPr>
            <a:normAutofit/>
          </a:bodyPr>
          <a:lstStyle/>
          <a:p>
            <a:r>
              <a:rPr lang="en-US" sz="1800"/>
              <a:t>This solar thermal plant uses parabolic trough mirrors to concentrate sunlight. (credit a: modification of work by Bureau of Land Management)</a:t>
            </a:r>
          </a:p>
        </p:txBody>
      </p:sp>
      <p:sp>
        <p:nvSpPr>
          <p:cNvPr id="15" name="Rectangle 14">
            <a:extLst>
              <a:ext uri="{FF2B5EF4-FFF2-40B4-BE49-F238E27FC236}">
                <a16:creationId xmlns:a16="http://schemas.microsoft.com/office/drawing/2014/main" id="{3A4018F0-8D27-6B42-B53B-A5350795BEF3}"/>
              </a:ext>
            </a:extLst>
          </p:cNvPr>
          <p:cNvSpPr/>
          <p:nvPr/>
        </p:nvSpPr>
        <p:spPr>
          <a:xfrm>
            <a:off x="457200" y="715982"/>
            <a:ext cx="4956048" cy="4801314"/>
          </a:xfrm>
          <a:prstGeom prst="rect">
            <a:avLst/>
          </a:prstGeom>
        </p:spPr>
        <p:txBody>
          <a:bodyPr wrap="square">
            <a:spAutoFit/>
          </a:bodyPr>
          <a:lstStyle/>
          <a:p>
            <a:r>
              <a:rPr lang="en-US" dirty="0">
                <a:latin typeface="Times New Roman" panose="02020603050405020304" pitchFamily="18" charset="0"/>
              </a:rPr>
              <a:t>The Solana Generating Station in Arizona’s Sonora Desert produces 280 megawatts of electrical power. It uses parabolic mirrors that focus sunlight on pipes filled with a heat transfer fluid (HTF) </a:t>
            </a:r>
          </a:p>
          <a:p>
            <a:endParaRPr lang="en-US" dirty="0">
              <a:latin typeface="Times New Roman" panose="02020603050405020304" pitchFamily="18" charset="0"/>
            </a:endParaRPr>
          </a:p>
          <a:p>
            <a:r>
              <a:rPr lang="en-US" dirty="0">
                <a:latin typeface="Times New Roman" panose="02020603050405020304" pitchFamily="18" charset="0"/>
              </a:rPr>
              <a:t>The HTF then does two things: </a:t>
            </a:r>
          </a:p>
          <a:p>
            <a:pPr marL="342900" indent="-342900">
              <a:buAutoNum type="arabicParenR"/>
            </a:pPr>
            <a:r>
              <a:rPr lang="en-US" dirty="0">
                <a:latin typeface="Times New Roman" panose="02020603050405020304" pitchFamily="18" charset="0"/>
              </a:rPr>
              <a:t>It turns water into steam, which spins turbines, which in turn produces electricity, </a:t>
            </a:r>
          </a:p>
          <a:p>
            <a:pPr marL="342900" indent="-342900">
              <a:buAutoNum type="arabicParenR"/>
            </a:pPr>
            <a:r>
              <a:rPr lang="en-US" dirty="0">
                <a:latin typeface="Times New Roman" panose="02020603050405020304" pitchFamily="18" charset="0"/>
              </a:rPr>
              <a:t>it melts and heats a mixture of salts, which functions as a thermal energy storage system. After the sun goes down, the molten salt mixture can then release enough of its stored heat to produce steam to run the turbines for 6 hours. Molten salts are used because they possess a number of beneficial properties, including high heat capacities and thermal conductivities.</a:t>
            </a:r>
          </a:p>
        </p:txBody>
      </p:sp>
      <p:pic>
        <p:nvPicPr>
          <p:cNvPr id="16" name="Picture Placeholder 1" descr="CNX_Chem_05_01_SolTherm1.jpg">
            <a:extLst>
              <a:ext uri="{FF2B5EF4-FFF2-40B4-BE49-F238E27FC236}">
                <a16:creationId xmlns:a16="http://schemas.microsoft.com/office/drawing/2014/main" id="{E945ADEA-81F4-6843-B46F-2A60B706E8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386"/>
          <a:stretch/>
        </p:blipFill>
        <p:spPr>
          <a:xfrm>
            <a:off x="5559919" y="3016154"/>
            <a:ext cx="3126880" cy="2743200"/>
          </a:xfrm>
          <a:prstGeom prst="rect">
            <a:avLst/>
          </a:prstGeom>
        </p:spPr>
      </p:pic>
    </p:spTree>
    <p:extLst>
      <p:ext uri="{BB962C8B-B14F-4D97-AF65-F5344CB8AC3E}">
        <p14:creationId xmlns:p14="http://schemas.microsoft.com/office/powerpoint/2010/main" val="3035416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7"/>
            <a:ext cx="8062912" cy="508482"/>
          </a:xfrm>
        </p:spPr>
        <p:txBody>
          <a:bodyPr/>
          <a:lstStyle/>
          <a:p>
            <a:r>
              <a:rPr lang="en-US" cap="none" err="1"/>
              <a:t>Ivanpah</a:t>
            </a:r>
            <a:r>
              <a:rPr lang="en-US" cap="none"/>
              <a:t> solar generating system</a:t>
            </a:r>
          </a:p>
        </p:txBody>
      </p:sp>
      <p:pic>
        <p:nvPicPr>
          <p:cNvPr id="2" name="Picture Placeholder 1" descr="CNX_Chem_05_01_SolTherm2.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2724" b="-2724"/>
          <a:stretch/>
        </p:blipFill>
        <p:spPr>
          <a:xfrm>
            <a:off x="6081220" y="1195538"/>
            <a:ext cx="2714437" cy="2381610"/>
          </a:xfrm>
        </p:spPr>
      </p:pic>
      <p:sp>
        <p:nvSpPr>
          <p:cNvPr id="7" name="Text Placeholder 6"/>
          <p:cNvSpPr>
            <a:spLocks noGrp="1"/>
          </p:cNvSpPr>
          <p:nvPr>
            <p:ph type="body" sz="quarter" idx="14"/>
          </p:nvPr>
        </p:nvSpPr>
        <p:spPr>
          <a:xfrm>
            <a:off x="235641" y="4049779"/>
            <a:ext cx="5688874" cy="2440668"/>
          </a:xfrm>
        </p:spPr>
        <p:txBody>
          <a:bodyPr wrap="square">
            <a:spAutoFit/>
          </a:bodyPr>
          <a:lstStyle/>
          <a:p>
            <a:pPr marL="342900" indent="-342900">
              <a:buAutoNum type="alphaLcParenBoth"/>
            </a:pPr>
            <a:r>
              <a:rPr lang="en-US" sz="1800">
                <a:solidFill>
                  <a:schemeClr val="tx1"/>
                </a:solidFill>
              </a:rPr>
              <a:t>The </a:t>
            </a:r>
            <a:r>
              <a:rPr lang="en-US" sz="1800" err="1">
                <a:solidFill>
                  <a:schemeClr val="tx1"/>
                </a:solidFill>
              </a:rPr>
              <a:t>Ivanpah</a:t>
            </a:r>
            <a:r>
              <a:rPr lang="en-US" sz="1800">
                <a:solidFill>
                  <a:schemeClr val="tx1"/>
                </a:solidFill>
              </a:rPr>
              <a:t> solar thermal plant uses 170,000 mirrors to concentrate sunlight on water-filled towers. </a:t>
            </a:r>
          </a:p>
          <a:p>
            <a:pPr marL="342900" indent="-342900">
              <a:buAutoNum type="alphaLcParenBoth"/>
            </a:pPr>
            <a:r>
              <a:rPr lang="en-US" sz="1800">
                <a:solidFill>
                  <a:schemeClr val="tx1"/>
                </a:solidFill>
              </a:rPr>
              <a:t>It covers 4000 acres of public land near the Mojave Desert and the California-Nevada border.(credit a: modification of work by Craig Dietrich; credit b: modification of work by “USFWS Pacific Southwest </a:t>
            </a:r>
            <a:r>
              <a:rPr lang="de-DE" sz="1800">
                <a:solidFill>
                  <a:schemeClr val="tx1"/>
                </a:solidFill>
              </a:rPr>
              <a:t>Region”/</a:t>
            </a:r>
            <a:r>
              <a:rPr lang="de-DE" sz="1800" err="1">
                <a:solidFill>
                  <a:schemeClr val="tx1"/>
                </a:solidFill>
              </a:rPr>
              <a:t>Flickr</a:t>
            </a:r>
            <a:r>
              <a:rPr lang="de-DE" sz="1800">
                <a:solidFill>
                  <a:schemeClr val="tx1"/>
                </a:solidFill>
              </a:rPr>
              <a:t>)</a:t>
            </a:r>
            <a:endParaRPr lang="en-US" sz="1800">
              <a:solidFill>
                <a:schemeClr val="tx1"/>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8" name="Rectangle 7">
            <a:extLst>
              <a:ext uri="{FF2B5EF4-FFF2-40B4-BE49-F238E27FC236}">
                <a16:creationId xmlns:a16="http://schemas.microsoft.com/office/drawing/2014/main" id="{B3D6B3CD-43E8-1148-B2D3-626277D57F89}"/>
              </a:ext>
            </a:extLst>
          </p:cNvPr>
          <p:cNvSpPr/>
          <p:nvPr/>
        </p:nvSpPr>
        <p:spPr>
          <a:xfrm>
            <a:off x="420600" y="955182"/>
            <a:ext cx="5284361" cy="2585323"/>
          </a:xfrm>
          <a:prstGeom prst="rect">
            <a:avLst/>
          </a:prstGeom>
        </p:spPr>
        <p:txBody>
          <a:bodyPr wrap="square">
            <a:spAutoFit/>
          </a:bodyPr>
          <a:lstStyle/>
          <a:p>
            <a:r>
              <a:rPr lang="en-US" dirty="0">
                <a:latin typeface="Times New Roman" panose="02020603050405020304" pitchFamily="18" charset="0"/>
              </a:rPr>
              <a:t>The 377-megawatt </a:t>
            </a:r>
            <a:r>
              <a:rPr lang="en-US" dirty="0" err="1">
                <a:latin typeface="Times New Roman" panose="02020603050405020304" pitchFamily="18" charset="0"/>
              </a:rPr>
              <a:t>Ivanpah</a:t>
            </a:r>
            <a:r>
              <a:rPr lang="en-US" dirty="0">
                <a:latin typeface="Times New Roman" panose="02020603050405020304" pitchFamily="18" charset="0"/>
              </a:rPr>
              <a:t> Solar Generating System, located in the Mojave Desert in California, is the largest solar thermal power plant in the world (Figure). Its 170,000 mirrors focus huge amounts of sunlight on three water-filled towers, producing steam at over 538 °C that drives electricity-producing turbines. It produces enough energy to power 140,000 homes. Water is used as the working fluid because of its large heat capacity and heat of vaporization.</a:t>
            </a:r>
          </a:p>
        </p:txBody>
      </p:sp>
      <p:pic>
        <p:nvPicPr>
          <p:cNvPr id="9" name="Picture Placeholder 1" descr="CNX_Chem_05_01_SolTherm2.jpg">
            <a:extLst>
              <a:ext uri="{FF2B5EF4-FFF2-40B4-BE49-F238E27FC236}">
                <a16:creationId xmlns:a16="http://schemas.microsoft.com/office/drawing/2014/main" id="{4878A723-58EA-164F-B80F-B38FE9CC62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724" b="-2724"/>
          <a:stretch/>
        </p:blipFill>
        <p:spPr>
          <a:xfrm>
            <a:off x="6081220" y="3546759"/>
            <a:ext cx="2557732" cy="2381610"/>
          </a:xfrm>
          <a:prstGeom prst="rect">
            <a:avLst/>
          </a:prstGeom>
        </p:spPr>
      </p:pic>
    </p:spTree>
    <p:extLst>
      <p:ext uri="{BB962C8B-B14F-4D97-AF65-F5344CB8AC3E}">
        <p14:creationId xmlns:p14="http://schemas.microsoft.com/office/powerpoint/2010/main" val="1187152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7"/>
            <a:ext cx="8062912" cy="482596"/>
          </a:xfrm>
        </p:spPr>
        <p:txBody>
          <a:bodyPr>
            <a:normAutofit/>
          </a:bodyPr>
          <a:lstStyle/>
          <a:p>
            <a:r>
              <a:rPr lang="en-US" cap="none"/>
              <a:t>Historical curiosity: Archimedes heat ray </a:t>
            </a:r>
          </a:p>
        </p:txBody>
      </p:sp>
      <p:sp>
        <p:nvSpPr>
          <p:cNvPr id="10" name="Rectangle 9">
            <a:extLst>
              <a:ext uri="{FF2B5EF4-FFF2-40B4-BE49-F238E27FC236}">
                <a16:creationId xmlns:a16="http://schemas.microsoft.com/office/drawing/2014/main" id="{FFACA0C2-1D64-9F48-BE48-C59D91065398}"/>
              </a:ext>
            </a:extLst>
          </p:cNvPr>
          <p:cNvSpPr/>
          <p:nvPr/>
        </p:nvSpPr>
        <p:spPr>
          <a:xfrm>
            <a:off x="319580" y="974604"/>
            <a:ext cx="5313124" cy="3139321"/>
          </a:xfrm>
          <a:prstGeom prst="rect">
            <a:avLst/>
          </a:prstGeom>
        </p:spPr>
        <p:txBody>
          <a:bodyPr wrap="square">
            <a:spAutoFit/>
          </a:bodyPr>
          <a:lstStyle/>
          <a:p>
            <a:r>
              <a:rPr lang="en-US" dirty="0">
                <a:latin typeface="Times New Roman" panose="02020603050405020304" pitchFamily="18" charset="0"/>
              </a:rPr>
              <a:t>A legend has it that Archimedes used a "burning glass" to concentrate sunlight on the invading Roman fleet and repel them from Syracuse. In 1973 a Greek scientist, Dr. </a:t>
            </a:r>
            <a:r>
              <a:rPr lang="en-US" dirty="0" err="1">
                <a:latin typeface="Times New Roman" panose="02020603050405020304" pitchFamily="18" charset="0"/>
              </a:rPr>
              <a:t>Ioannis</a:t>
            </a:r>
            <a:r>
              <a:rPr lang="en-US" dirty="0">
                <a:latin typeface="Times New Roman" panose="02020603050405020304" pitchFamily="18" charset="0"/>
              </a:rPr>
              <a:t> </a:t>
            </a:r>
            <a:r>
              <a:rPr lang="en-US" dirty="0" err="1">
                <a:latin typeface="Times New Roman" panose="02020603050405020304" pitchFamily="18" charset="0"/>
              </a:rPr>
              <a:t>Sakkas</a:t>
            </a:r>
            <a:r>
              <a:rPr lang="en-US" dirty="0">
                <a:latin typeface="Times New Roman" panose="02020603050405020304" pitchFamily="18" charset="0"/>
              </a:rPr>
              <a:t>, curious about whether Archimedes could really have destroyed the Roman fleet in 212 BC, lined up nearly 60 Greek sailors, each holding an oblong mirror tipped to catch the sun's rays and direct them at a tar-covered plywood silhouette 49 m (160 ft) away. The ship caught fire after a few minutes; however, historians continue to doubt the Archimedes story.[19]</a:t>
            </a:r>
          </a:p>
        </p:txBody>
      </p:sp>
      <p:pic>
        <p:nvPicPr>
          <p:cNvPr id="11" name="Picture 10">
            <a:extLst>
              <a:ext uri="{FF2B5EF4-FFF2-40B4-BE49-F238E27FC236}">
                <a16:creationId xmlns:a16="http://schemas.microsoft.com/office/drawing/2014/main" id="{163CCF9C-38F3-464F-BC14-EEDF2D1F05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5579" y="993033"/>
            <a:ext cx="2818841" cy="3364992"/>
          </a:xfrm>
          <a:prstGeom prst="rect">
            <a:avLst/>
          </a:prstGeom>
        </p:spPr>
      </p:pic>
      <p:pic>
        <p:nvPicPr>
          <p:cNvPr id="12" name="Picture 11">
            <a:extLst>
              <a:ext uri="{FF2B5EF4-FFF2-40B4-BE49-F238E27FC236}">
                <a16:creationId xmlns:a16="http://schemas.microsoft.com/office/drawing/2014/main" id="{9624B276-B179-8C44-959B-01EFD0BB90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4390924"/>
            <a:ext cx="4106609" cy="2225750"/>
          </a:xfrm>
          <a:prstGeom prst="rect">
            <a:avLst/>
          </a:prstGeom>
        </p:spPr>
      </p:pic>
      <p:sp>
        <p:nvSpPr>
          <p:cNvPr id="13" name="Rectangle 12">
            <a:extLst>
              <a:ext uri="{FF2B5EF4-FFF2-40B4-BE49-F238E27FC236}">
                <a16:creationId xmlns:a16="http://schemas.microsoft.com/office/drawing/2014/main" id="{6A190CA7-0A04-6544-929F-D2BC27A7B491}"/>
              </a:ext>
            </a:extLst>
          </p:cNvPr>
          <p:cNvSpPr/>
          <p:nvPr/>
        </p:nvSpPr>
        <p:spPr>
          <a:xfrm>
            <a:off x="4763408" y="4779965"/>
            <a:ext cx="3007916" cy="1200329"/>
          </a:xfrm>
          <a:prstGeom prst="rect">
            <a:avLst/>
          </a:prstGeom>
        </p:spPr>
        <p:txBody>
          <a:bodyPr wrap="square">
            <a:spAutoFit/>
          </a:bodyPr>
          <a:lstStyle/>
          <a:p>
            <a:r>
              <a:rPr lang="en-US" dirty="0">
                <a:solidFill>
                  <a:srgbClr val="222222"/>
                </a:solidFill>
                <a:latin typeface="Times New Roman" panose="02020603050405020304" pitchFamily="18" charset="0"/>
              </a:rPr>
              <a:t>Artistic interpretation of Archimedes' mirror used to burn Roman ships. Painting by </a:t>
            </a:r>
            <a:r>
              <a:rPr lang="en-US" dirty="0">
                <a:solidFill>
                  <a:srgbClr val="0B0080"/>
                </a:solidFill>
                <a:latin typeface="Times New Roman" panose="02020603050405020304" pitchFamily="18" charset="0"/>
                <a:hlinkClick r:id="rId4" tooltip="Giulio Parigi"/>
              </a:rPr>
              <a:t>Giulio Parigi</a:t>
            </a:r>
            <a:r>
              <a:rPr lang="en-US" dirty="0">
                <a:solidFill>
                  <a:srgbClr val="222222"/>
                </a:solidFill>
                <a:latin typeface="Times New Roman" panose="02020603050405020304" pitchFamily="18" charset="0"/>
              </a:rPr>
              <a:t>, c. 1599</a:t>
            </a:r>
            <a:endParaRPr lang="en-US" dirty="0">
              <a:latin typeface="Times New Roman" panose="02020603050405020304" pitchFamily="18" charset="0"/>
            </a:endParaRPr>
          </a:p>
        </p:txBody>
      </p:sp>
      <p:sp>
        <p:nvSpPr>
          <p:cNvPr id="14" name="Rectangle 13">
            <a:extLst>
              <a:ext uri="{FF2B5EF4-FFF2-40B4-BE49-F238E27FC236}">
                <a16:creationId xmlns:a16="http://schemas.microsoft.com/office/drawing/2014/main" id="{0A52BF43-6535-E241-9659-CA5B2F4EFD68}"/>
              </a:ext>
            </a:extLst>
          </p:cNvPr>
          <p:cNvSpPr/>
          <p:nvPr/>
        </p:nvSpPr>
        <p:spPr>
          <a:xfrm>
            <a:off x="6262138" y="571093"/>
            <a:ext cx="2562282" cy="461665"/>
          </a:xfrm>
          <a:prstGeom prst="rect">
            <a:avLst/>
          </a:prstGeom>
        </p:spPr>
        <p:txBody>
          <a:bodyPr wrap="square">
            <a:spAutoFit/>
          </a:bodyPr>
          <a:lstStyle/>
          <a:p>
            <a:r>
              <a:rPr lang="en-US" sz="1200" u="sng" dirty="0">
                <a:solidFill>
                  <a:srgbClr val="0B0080"/>
                </a:solidFill>
                <a:latin typeface="Times New Roman" panose="02020603050405020304" pitchFamily="18" charset="0"/>
                <a:hlinkClick r:id="rId5" tooltip="File:Archimedes Heat Ray conceptual diagram.png"/>
              </a:rPr>
              <a:t>Image:Archimedes Heat Ray conceptual diagram.png</a:t>
            </a:r>
            <a:endParaRPr lang="en-US" sz="1200" dirty="0">
              <a:latin typeface="Times New Roman" panose="02020603050405020304" pitchFamily="18" charset="0"/>
            </a:endParaRPr>
          </a:p>
        </p:txBody>
      </p:sp>
    </p:spTree>
    <p:extLst>
      <p:ext uri="{BB962C8B-B14F-4D97-AF65-F5344CB8AC3E}">
        <p14:creationId xmlns:p14="http://schemas.microsoft.com/office/powerpoint/2010/main" val="3804289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D106-904C-404B-972E-82F957534620}"/>
              </a:ext>
            </a:extLst>
          </p:cNvPr>
          <p:cNvSpPr>
            <a:spLocks noGrp="1"/>
          </p:cNvSpPr>
          <p:nvPr>
            <p:ph type="title"/>
          </p:nvPr>
        </p:nvSpPr>
        <p:spPr>
          <a:xfrm>
            <a:off x="453591" y="282596"/>
            <a:ext cx="8062912" cy="513015"/>
          </a:xfrm>
        </p:spPr>
        <p:txBody>
          <a:bodyPr>
            <a:normAutofit/>
          </a:bodyPr>
          <a:lstStyle/>
          <a:p>
            <a:r>
              <a:rPr lang="en-US" cap="none"/>
              <a:t>Thermodynamics System</a:t>
            </a:r>
          </a:p>
        </p:txBody>
      </p:sp>
      <p:sp>
        <p:nvSpPr>
          <p:cNvPr id="4" name="Text Placeholder 3">
            <a:extLst>
              <a:ext uri="{FF2B5EF4-FFF2-40B4-BE49-F238E27FC236}">
                <a16:creationId xmlns:a16="http://schemas.microsoft.com/office/drawing/2014/main" id="{3187F54F-4C11-7F44-B879-BAE05E3A2481}"/>
              </a:ext>
            </a:extLst>
          </p:cNvPr>
          <p:cNvSpPr>
            <a:spLocks noGrp="1"/>
          </p:cNvSpPr>
          <p:nvPr>
            <p:ph type="body" sz="quarter" idx="14"/>
          </p:nvPr>
        </p:nvSpPr>
        <p:spPr>
          <a:xfrm>
            <a:off x="352364" y="938799"/>
            <a:ext cx="4031456" cy="2246769"/>
          </a:xfrm>
        </p:spPr>
        <p:txBody>
          <a:bodyPr>
            <a:spAutoFit/>
          </a:bodyPr>
          <a:lstStyle/>
          <a:p>
            <a:r>
              <a:rPr lang="en-US" dirty="0"/>
              <a:t>The </a:t>
            </a:r>
            <a:r>
              <a:rPr lang="en-US" b="1" dirty="0"/>
              <a:t>system</a:t>
            </a:r>
            <a:r>
              <a:rPr lang="en-US" dirty="0"/>
              <a:t> is the portion of the universe that we are studying: it can be the water in our bottle, the engine  of our car, or the battery of our car or cellphone, or can also be a the pond near our home of one cell of our body.</a:t>
            </a:r>
            <a:endParaRPr lang="en-US" b="1" dirty="0"/>
          </a:p>
        </p:txBody>
      </p:sp>
      <p:pic>
        <p:nvPicPr>
          <p:cNvPr id="6" name="Picture 5">
            <a:extLst>
              <a:ext uri="{FF2B5EF4-FFF2-40B4-BE49-F238E27FC236}">
                <a16:creationId xmlns:a16="http://schemas.microsoft.com/office/drawing/2014/main" id="{8302980E-2BA4-DE40-BCF5-B3185F448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9977" y="4471220"/>
            <a:ext cx="3931920" cy="2104184"/>
          </a:xfrm>
          <a:prstGeom prst="rect">
            <a:avLst/>
          </a:prstGeom>
        </p:spPr>
      </p:pic>
      <p:sp>
        <p:nvSpPr>
          <p:cNvPr id="8" name="Rectangle 7">
            <a:extLst>
              <a:ext uri="{FF2B5EF4-FFF2-40B4-BE49-F238E27FC236}">
                <a16:creationId xmlns:a16="http://schemas.microsoft.com/office/drawing/2014/main" id="{1D009FA9-6548-F549-A0B1-01A81B78AC3B}"/>
              </a:ext>
            </a:extLst>
          </p:cNvPr>
          <p:cNvSpPr/>
          <p:nvPr/>
        </p:nvSpPr>
        <p:spPr>
          <a:xfrm>
            <a:off x="4992130" y="4262205"/>
            <a:ext cx="3931920" cy="400110"/>
          </a:xfrm>
          <a:prstGeom prst="rect">
            <a:avLst/>
          </a:prstGeom>
        </p:spPr>
        <p:txBody>
          <a:bodyPr wrap="square">
            <a:spAutoFit/>
          </a:bodyPr>
          <a:lstStyle/>
          <a:p>
            <a:r>
              <a:rPr lang="en-US" sz="1000" dirty="0">
                <a:solidFill>
                  <a:srgbClr val="0432FF"/>
                </a:solidFill>
                <a:latin typeface="Times New Roman" panose="02020603050405020304" pitchFamily="18" charset="0"/>
              </a:rPr>
              <a:t>Wikipedia / commons A pond in </a:t>
            </a:r>
            <a:r>
              <a:rPr lang="en-US" sz="1000" dirty="0" err="1">
                <a:solidFill>
                  <a:srgbClr val="0432FF"/>
                </a:solidFill>
                <a:latin typeface="Times New Roman" panose="02020603050405020304" pitchFamily="18" charset="0"/>
              </a:rPr>
              <a:t>Swarzynice</a:t>
            </a:r>
            <a:r>
              <a:rPr lang="en-US" sz="1000" dirty="0">
                <a:solidFill>
                  <a:srgbClr val="0432FF"/>
                </a:solidFill>
                <a:latin typeface="Times New Roman" panose="02020603050405020304" pitchFamily="18" charset="0"/>
              </a:rPr>
              <a:t>, Poland/ Source Own </a:t>
            </a:r>
            <a:r>
              <a:rPr lang="en-US" sz="1000" dirty="0" err="1">
                <a:solidFill>
                  <a:srgbClr val="0432FF"/>
                </a:solidFill>
                <a:latin typeface="Times New Roman" panose="02020603050405020304" pitchFamily="18" charset="0"/>
              </a:rPr>
              <a:t>workAuthor</a:t>
            </a:r>
            <a:r>
              <a:rPr lang="en-US" sz="1000" dirty="0">
                <a:solidFill>
                  <a:srgbClr val="0432FF"/>
                </a:solidFill>
                <a:latin typeface="Times New Roman" panose="02020603050405020304" pitchFamily="18" charset="0"/>
              </a:rPr>
              <a:t> </a:t>
            </a:r>
            <a:r>
              <a:rPr lang="en-US" sz="1000" dirty="0" err="1">
                <a:solidFill>
                  <a:srgbClr val="0432FF"/>
                </a:solidFill>
                <a:latin typeface="Times New Roman" panose="02020603050405020304" pitchFamily="18" charset="0"/>
              </a:rPr>
              <a:t>Mohylek</a:t>
            </a:r>
            <a:endParaRPr lang="en-US" sz="1000" dirty="0">
              <a:solidFill>
                <a:srgbClr val="0432FF"/>
              </a:solidFill>
              <a:latin typeface="Times New Roman" panose="02020603050405020304" pitchFamily="18" charset="0"/>
            </a:endParaRPr>
          </a:p>
        </p:txBody>
      </p:sp>
      <p:pic>
        <p:nvPicPr>
          <p:cNvPr id="9" name="Picture 8">
            <a:extLst>
              <a:ext uri="{FF2B5EF4-FFF2-40B4-BE49-F238E27FC236}">
                <a16:creationId xmlns:a16="http://schemas.microsoft.com/office/drawing/2014/main" id="{46086F60-FCF5-224B-AC73-49810087CC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16273" y="827264"/>
            <a:ext cx="1596579" cy="2820543"/>
          </a:xfrm>
          <a:prstGeom prst="rect">
            <a:avLst/>
          </a:prstGeom>
        </p:spPr>
      </p:pic>
      <p:sp>
        <p:nvSpPr>
          <p:cNvPr id="10" name="Rectangle 9">
            <a:extLst>
              <a:ext uri="{FF2B5EF4-FFF2-40B4-BE49-F238E27FC236}">
                <a16:creationId xmlns:a16="http://schemas.microsoft.com/office/drawing/2014/main" id="{79386D95-3061-1949-A1F1-63B6B8511D94}"/>
              </a:ext>
            </a:extLst>
          </p:cNvPr>
          <p:cNvSpPr/>
          <p:nvPr/>
        </p:nvSpPr>
        <p:spPr>
          <a:xfrm>
            <a:off x="4989633" y="200343"/>
            <a:ext cx="1723219" cy="553998"/>
          </a:xfrm>
          <a:prstGeom prst="rect">
            <a:avLst/>
          </a:prstGeom>
        </p:spPr>
        <p:txBody>
          <a:bodyPr wrap="square">
            <a:spAutoFit/>
          </a:bodyPr>
          <a:lstStyle/>
          <a:p>
            <a:r>
              <a:rPr lang="en-US" sz="1000" dirty="0" err="1">
                <a:solidFill>
                  <a:srgbClr val="0432FF"/>
                </a:solidFill>
                <a:latin typeface="Times New Roman" panose="02020603050405020304" pitchFamily="18" charset="0"/>
              </a:rPr>
              <a:t>Source:https</a:t>
            </a:r>
            <a:r>
              <a:rPr lang="en-US" sz="1000" dirty="0">
                <a:solidFill>
                  <a:srgbClr val="0432FF"/>
                </a:solidFill>
                <a:latin typeface="Times New Roman" panose="02020603050405020304" pitchFamily="18" charset="0"/>
              </a:rPr>
              <a:t>://</a:t>
            </a:r>
            <a:r>
              <a:rPr lang="en-US" sz="1000" dirty="0" err="1">
                <a:solidFill>
                  <a:srgbClr val="0432FF"/>
                </a:solidFill>
                <a:latin typeface="Times New Roman" panose="02020603050405020304" pitchFamily="18" charset="0"/>
              </a:rPr>
              <a:t>commons.wikimedia.org</a:t>
            </a:r>
            <a:r>
              <a:rPr lang="en-US" sz="1000" dirty="0">
                <a:solidFill>
                  <a:srgbClr val="0432FF"/>
                </a:solidFill>
                <a:latin typeface="Times New Roman" panose="02020603050405020304" pitchFamily="18" charset="0"/>
              </a:rPr>
              <a:t>/wiki/</a:t>
            </a:r>
            <a:r>
              <a:rPr lang="en-US" sz="1000" dirty="0" err="1">
                <a:solidFill>
                  <a:srgbClr val="0432FF"/>
                </a:solidFill>
                <a:latin typeface="Times New Roman" panose="02020603050405020304" pitchFamily="18" charset="0"/>
              </a:rPr>
              <a:t>File:Water_bottle_with_handle.tif</a:t>
            </a:r>
            <a:endParaRPr lang="en-US" sz="1000" dirty="0">
              <a:solidFill>
                <a:srgbClr val="0432FF"/>
              </a:solidFill>
              <a:latin typeface="Times New Roman" panose="02020603050405020304" pitchFamily="18" charset="0"/>
            </a:endParaRPr>
          </a:p>
        </p:txBody>
      </p:sp>
      <p:pic>
        <p:nvPicPr>
          <p:cNvPr id="11" name="Picture 10">
            <a:extLst>
              <a:ext uri="{FF2B5EF4-FFF2-40B4-BE49-F238E27FC236}">
                <a16:creationId xmlns:a16="http://schemas.microsoft.com/office/drawing/2014/main" id="{F82EF580-51BF-474E-BB0D-07581DA694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19784" y="644625"/>
            <a:ext cx="1882135" cy="3111145"/>
          </a:xfrm>
          <a:prstGeom prst="rect">
            <a:avLst/>
          </a:prstGeom>
        </p:spPr>
      </p:pic>
      <p:pic>
        <p:nvPicPr>
          <p:cNvPr id="3" name="Picture 2">
            <a:extLst>
              <a:ext uri="{FF2B5EF4-FFF2-40B4-BE49-F238E27FC236}">
                <a16:creationId xmlns:a16="http://schemas.microsoft.com/office/drawing/2014/main" id="{1BA8B6D5-CAE8-CB40-95C5-5C9F5BF4EE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876" y="5056928"/>
            <a:ext cx="3678365" cy="1537444"/>
          </a:xfrm>
          <a:prstGeom prst="rect">
            <a:avLst/>
          </a:prstGeom>
        </p:spPr>
      </p:pic>
      <p:sp>
        <p:nvSpPr>
          <p:cNvPr id="5" name="Rectangle 4">
            <a:extLst>
              <a:ext uri="{FF2B5EF4-FFF2-40B4-BE49-F238E27FC236}">
                <a16:creationId xmlns:a16="http://schemas.microsoft.com/office/drawing/2014/main" id="{963A62CB-6634-9A4E-AAB2-39BFC8AD1F0B}"/>
              </a:ext>
            </a:extLst>
          </p:cNvPr>
          <p:cNvSpPr/>
          <p:nvPr/>
        </p:nvSpPr>
        <p:spPr>
          <a:xfrm>
            <a:off x="463876" y="4669200"/>
            <a:ext cx="3678365" cy="400110"/>
          </a:xfrm>
          <a:prstGeom prst="rect">
            <a:avLst/>
          </a:prstGeom>
        </p:spPr>
        <p:txBody>
          <a:bodyPr wrap="square">
            <a:spAutoFit/>
          </a:bodyPr>
          <a:lstStyle/>
          <a:p>
            <a:r>
              <a:rPr lang="en-US" sz="1000" dirty="0">
                <a:solidFill>
                  <a:srgbClr val="0432FF"/>
                </a:solidFill>
                <a:latin typeface="Times New Roman" panose="02020603050405020304" pitchFamily="18" charset="0"/>
              </a:rPr>
              <a:t>https://</a:t>
            </a:r>
            <a:r>
              <a:rPr lang="en-US" sz="1000" dirty="0" err="1">
                <a:solidFill>
                  <a:srgbClr val="0432FF"/>
                </a:solidFill>
                <a:latin typeface="Times New Roman" panose="02020603050405020304" pitchFamily="18" charset="0"/>
              </a:rPr>
              <a:t>en.wikipedia.org</a:t>
            </a:r>
            <a:r>
              <a:rPr lang="en-US" sz="1000" dirty="0">
                <a:solidFill>
                  <a:srgbClr val="0432FF"/>
                </a:solidFill>
                <a:latin typeface="Times New Roman" panose="02020603050405020304" pitchFamily="18" charset="0"/>
              </a:rPr>
              <a:t>/wiki/Cell_(biology)#/media/</a:t>
            </a:r>
            <a:r>
              <a:rPr lang="en-US" sz="1000" dirty="0" err="1">
                <a:solidFill>
                  <a:srgbClr val="0432FF"/>
                </a:solidFill>
                <a:latin typeface="Times New Roman" panose="02020603050405020304" pitchFamily="18" charset="0"/>
              </a:rPr>
              <a:t>File:Celltypes.svg</a:t>
            </a:r>
            <a:endParaRPr lang="en-US" sz="1000" dirty="0">
              <a:solidFill>
                <a:srgbClr val="0432FF"/>
              </a:solidFill>
              <a:latin typeface="Times New Roman" panose="02020603050405020304" pitchFamily="18" charset="0"/>
            </a:endParaRPr>
          </a:p>
        </p:txBody>
      </p:sp>
      <p:pic>
        <p:nvPicPr>
          <p:cNvPr id="12" name="Picture 11">
            <a:extLst>
              <a:ext uri="{FF2B5EF4-FFF2-40B4-BE49-F238E27FC236}">
                <a16:creationId xmlns:a16="http://schemas.microsoft.com/office/drawing/2014/main" id="{00875EA3-81CE-F847-AD27-2CCCADFB05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1578" y="3342826"/>
            <a:ext cx="1188720" cy="1136714"/>
          </a:xfrm>
          <a:prstGeom prst="rect">
            <a:avLst/>
          </a:prstGeom>
        </p:spPr>
      </p:pic>
      <p:sp>
        <p:nvSpPr>
          <p:cNvPr id="13" name="Rectangle 12">
            <a:extLst>
              <a:ext uri="{FF2B5EF4-FFF2-40B4-BE49-F238E27FC236}">
                <a16:creationId xmlns:a16="http://schemas.microsoft.com/office/drawing/2014/main" id="{0E20DFA4-0B7A-B743-8F31-685EA467C77E}"/>
              </a:ext>
            </a:extLst>
          </p:cNvPr>
          <p:cNvSpPr/>
          <p:nvPr/>
        </p:nvSpPr>
        <p:spPr>
          <a:xfrm>
            <a:off x="1630298" y="3384620"/>
            <a:ext cx="2138816" cy="707886"/>
          </a:xfrm>
          <a:prstGeom prst="rect">
            <a:avLst/>
          </a:prstGeom>
        </p:spPr>
        <p:txBody>
          <a:bodyPr wrap="square">
            <a:spAutoFit/>
          </a:bodyPr>
          <a:lstStyle/>
          <a:p>
            <a:r>
              <a:rPr lang="en-US" sz="1000" dirty="0">
                <a:solidFill>
                  <a:srgbClr val="0432FF"/>
                </a:solidFill>
                <a:latin typeface="Times New Roman" panose="02020603050405020304" pitchFamily="18" charset="0"/>
              </a:rPr>
              <a:t>https://</a:t>
            </a:r>
            <a:r>
              <a:rPr lang="en-US" sz="1000" dirty="0" err="1">
                <a:solidFill>
                  <a:srgbClr val="0432FF"/>
                </a:solidFill>
                <a:latin typeface="Times New Roman" panose="02020603050405020304" pitchFamily="18" charset="0"/>
              </a:rPr>
              <a:t>upload.wikimedia.org</a:t>
            </a:r>
            <a:r>
              <a:rPr lang="en-US" sz="1000" dirty="0">
                <a:solidFill>
                  <a:srgbClr val="0432FF"/>
                </a:solidFill>
                <a:latin typeface="Times New Roman" panose="02020603050405020304" pitchFamily="18" charset="0"/>
              </a:rPr>
              <a:t>/</a:t>
            </a:r>
            <a:r>
              <a:rPr lang="en-US" sz="1000" dirty="0" err="1">
                <a:solidFill>
                  <a:srgbClr val="0432FF"/>
                </a:solidFill>
                <a:latin typeface="Times New Roman" panose="02020603050405020304" pitchFamily="18" charset="0"/>
              </a:rPr>
              <a:t>wikipedia</a:t>
            </a:r>
            <a:r>
              <a:rPr lang="en-US" sz="1000" dirty="0">
                <a:solidFill>
                  <a:srgbClr val="0432FF"/>
                </a:solidFill>
                <a:latin typeface="Times New Roman" panose="02020603050405020304" pitchFamily="18" charset="0"/>
              </a:rPr>
              <a:t>/commons/thumb/e/</a:t>
            </a:r>
            <a:r>
              <a:rPr lang="en-US" sz="1000" dirty="0" err="1">
                <a:solidFill>
                  <a:srgbClr val="0432FF"/>
                </a:solidFill>
                <a:latin typeface="Times New Roman" panose="02020603050405020304" pitchFamily="18" charset="0"/>
              </a:rPr>
              <a:t>ee</a:t>
            </a:r>
            <a:r>
              <a:rPr lang="en-US" sz="1000" dirty="0">
                <a:solidFill>
                  <a:srgbClr val="0432FF"/>
                </a:solidFill>
                <a:latin typeface="Times New Roman" panose="02020603050405020304" pitchFamily="18" charset="0"/>
              </a:rPr>
              <a:t>/Photo-</a:t>
            </a:r>
            <a:r>
              <a:rPr lang="en-US" sz="1000" dirty="0" err="1">
                <a:solidFill>
                  <a:srgbClr val="0432FF"/>
                </a:solidFill>
                <a:latin typeface="Times New Roman" panose="02020603050405020304" pitchFamily="18" charset="0"/>
              </a:rPr>
              <a:t>CarBattery.jpg</a:t>
            </a:r>
            <a:r>
              <a:rPr lang="en-US" sz="1000" dirty="0">
                <a:solidFill>
                  <a:srgbClr val="0432FF"/>
                </a:solidFill>
                <a:latin typeface="Times New Roman" panose="02020603050405020304" pitchFamily="18" charset="0"/>
              </a:rPr>
              <a:t>/800px-Photo-CarBattery.jpg</a:t>
            </a:r>
          </a:p>
        </p:txBody>
      </p:sp>
    </p:spTree>
    <p:extLst>
      <p:ext uri="{BB962C8B-B14F-4D97-AF65-F5344CB8AC3E}">
        <p14:creationId xmlns:p14="http://schemas.microsoft.com/office/powerpoint/2010/main" val="923054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387363"/>
          </a:xfrm>
        </p:spPr>
        <p:txBody>
          <a:bodyPr>
            <a:normAutofit fontScale="90000"/>
          </a:bodyPr>
          <a:lstStyle/>
          <a:p>
            <a:r>
              <a:rPr lang="en-US" cap="none"/>
              <a:t>Calorimetry </a:t>
            </a:r>
          </a:p>
        </p:txBody>
      </p:sp>
      <p:sp>
        <p:nvSpPr>
          <p:cNvPr id="7" name="Text Placeholder 6"/>
          <p:cNvSpPr>
            <a:spLocks noGrp="1"/>
          </p:cNvSpPr>
          <p:nvPr>
            <p:ph type="body" sz="quarter" idx="14"/>
          </p:nvPr>
        </p:nvSpPr>
        <p:spPr>
          <a:xfrm>
            <a:off x="4962511" y="4445142"/>
            <a:ext cx="3603489" cy="1046891"/>
          </a:xfrm>
        </p:spPr>
        <p:txBody>
          <a:bodyPr vert="horz" lIns="91440" tIns="45720" rIns="91440" bIns="45720" rtlCol="0" anchor="t">
            <a:normAutofit lnSpcReduction="10000"/>
          </a:bodyPr>
          <a:lstStyle/>
          <a:p>
            <a:r>
              <a:rPr lang="en-US" sz="1600">
                <a:solidFill>
                  <a:schemeClr val="tx1"/>
                </a:solidFill>
              </a:rPr>
              <a:t>In</a:t>
            </a:r>
            <a:r>
              <a:rPr lang="en-US" sz="1600">
                <a:solidFill>
                  <a:srgbClr val="6CB255"/>
                </a:solidFill>
              </a:rPr>
              <a:t> </a:t>
            </a:r>
            <a:r>
              <a:rPr lang="en-US" sz="1600"/>
              <a:t>an </a:t>
            </a:r>
            <a:r>
              <a:rPr lang="en-US" sz="1600" b="1"/>
              <a:t>endothermic</a:t>
            </a:r>
            <a:r>
              <a:rPr lang="en-US" sz="1600"/>
              <a:t> process occurs and heat, </a:t>
            </a:r>
            <a:r>
              <a:rPr lang="en-US" sz="1600" i="1"/>
              <a:t>q</a:t>
            </a:r>
            <a:r>
              <a:rPr lang="en-US" sz="1600"/>
              <a:t>, is positive, indicating that </a:t>
            </a:r>
            <a:r>
              <a:rPr lang="en-US" sz="1600" b="1"/>
              <a:t>thermal</a:t>
            </a:r>
            <a:r>
              <a:rPr lang="en-US" sz="1600"/>
              <a:t> </a:t>
            </a:r>
            <a:r>
              <a:rPr lang="en-US" sz="1600" b="1"/>
              <a:t>energy is transferred from the surroundings to the system</a:t>
            </a:r>
            <a:r>
              <a:rPr lang="en-US" sz="1600"/>
              <a:t>.</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8" name="Rectangle 7">
            <a:extLst>
              <a:ext uri="{FF2B5EF4-FFF2-40B4-BE49-F238E27FC236}">
                <a16:creationId xmlns:a16="http://schemas.microsoft.com/office/drawing/2014/main" id="{A8A38105-B7A9-374B-83F3-EE2E64B72322}"/>
              </a:ext>
            </a:extLst>
          </p:cNvPr>
          <p:cNvSpPr/>
          <p:nvPr/>
        </p:nvSpPr>
        <p:spPr>
          <a:xfrm>
            <a:off x="457199" y="814722"/>
            <a:ext cx="8367220" cy="369332"/>
          </a:xfrm>
          <a:prstGeom prst="rect">
            <a:avLst/>
          </a:prstGeom>
        </p:spPr>
        <p:txBody>
          <a:bodyPr wrap="square">
            <a:spAutoFit/>
          </a:bodyPr>
          <a:lstStyle/>
          <a:p>
            <a:r>
              <a:rPr lang="en-US" dirty="0">
                <a:solidFill>
                  <a:srgbClr val="555555"/>
                </a:solidFill>
                <a:latin typeface="Times New Roman" panose="02020603050405020304" pitchFamily="18" charset="0"/>
              </a:rPr>
              <a:t>Calorimetry is used to measure amounts of heat transferred to or from a system.  </a:t>
            </a:r>
          </a:p>
        </p:txBody>
      </p:sp>
      <p:sp>
        <p:nvSpPr>
          <p:cNvPr id="4" name="Rectangle 3">
            <a:extLst>
              <a:ext uri="{FF2B5EF4-FFF2-40B4-BE49-F238E27FC236}">
                <a16:creationId xmlns:a16="http://schemas.microsoft.com/office/drawing/2014/main" id="{092131FA-7D3B-49F2-82B9-07B48C919231}"/>
              </a:ext>
            </a:extLst>
          </p:cNvPr>
          <p:cNvSpPr/>
          <p:nvPr/>
        </p:nvSpPr>
        <p:spPr>
          <a:xfrm>
            <a:off x="536712" y="1918252"/>
            <a:ext cx="3568147" cy="248478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none" strike="noStrike" dirty="0">
                <a:solidFill>
                  <a:srgbClr val="953735"/>
                </a:solidFill>
                <a:latin typeface="Times New Roman" panose="02020603050405020304" pitchFamily="18" charset="0"/>
              </a:rPr>
              <a:t>Surroundings</a:t>
            </a:r>
            <a:r>
              <a:rPr lang="en-US" dirty="0">
                <a:latin typeface="Times New Roman" panose="02020603050405020304" pitchFamily="18" charset="0"/>
              </a:rPr>
              <a:t>​</a:t>
            </a: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3DD79D6-1D2B-444E-B52E-FA2B5E5E90C8}"/>
              </a:ext>
            </a:extLst>
          </p:cNvPr>
          <p:cNvSpPr/>
          <p:nvPr/>
        </p:nvSpPr>
        <p:spPr>
          <a:xfrm>
            <a:off x="1719469" y="2763078"/>
            <a:ext cx="112312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System</a:t>
            </a:r>
            <a:endParaRPr lang="en-US" dirty="0">
              <a:latin typeface="Times New Roman" panose="02020603050405020304" pitchFamily="18" charset="0"/>
            </a:endParaRPr>
          </a:p>
        </p:txBody>
      </p:sp>
      <p:sp>
        <p:nvSpPr>
          <p:cNvPr id="10" name="Arrow: Left 9">
            <a:extLst>
              <a:ext uri="{FF2B5EF4-FFF2-40B4-BE49-F238E27FC236}">
                <a16:creationId xmlns:a16="http://schemas.microsoft.com/office/drawing/2014/main" id="{C1D7F29D-378B-4AA5-81E8-D76DC87E3871}"/>
              </a:ext>
            </a:extLst>
          </p:cNvPr>
          <p:cNvSpPr/>
          <p:nvPr/>
        </p:nvSpPr>
        <p:spPr>
          <a:xfrm>
            <a:off x="842639" y="2898449"/>
            <a:ext cx="978408" cy="673475"/>
          </a:xfrm>
          <a:prstGeom prst="lef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C00000"/>
                </a:solidFill>
                <a:latin typeface="Times New Roman" panose="02020603050405020304" pitchFamily="18" charset="0"/>
                <a:cs typeface="Times New Roman" panose="02020603050405020304" pitchFamily="18" charset="0"/>
              </a:rPr>
              <a:t>q&lt;0</a:t>
            </a:r>
            <a:endParaRPr lang="en-US" dirty="0">
              <a:solidFill>
                <a:srgbClr val="C00000"/>
              </a:solidFill>
              <a:latin typeface="Times New Roman" panose="02020603050405020304" pitchFamily="18" charset="0"/>
            </a:endParaRPr>
          </a:p>
        </p:txBody>
      </p:sp>
      <p:sp>
        <p:nvSpPr>
          <p:cNvPr id="11" name="TextBox 10">
            <a:extLst>
              <a:ext uri="{FF2B5EF4-FFF2-40B4-BE49-F238E27FC236}">
                <a16:creationId xmlns:a16="http://schemas.microsoft.com/office/drawing/2014/main" id="{8A2A6891-E082-4CBC-B53D-26CD97C449B7}"/>
              </a:ext>
            </a:extLst>
          </p:cNvPr>
          <p:cNvSpPr txBox="1"/>
          <p:nvPr/>
        </p:nvSpPr>
        <p:spPr>
          <a:xfrm>
            <a:off x="467138" y="4343400"/>
            <a:ext cx="3637721"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Times New Roman" panose="02020603050405020304" pitchFamily="18" charset="0"/>
              </a:rPr>
              <a:t>In an exothermic process occurs and heat, q, is negative, indicating that thermal energy is transferred from the system to its surroundings.</a:t>
            </a:r>
          </a:p>
        </p:txBody>
      </p:sp>
      <p:sp>
        <p:nvSpPr>
          <p:cNvPr id="12" name="Rectangle 11">
            <a:extLst>
              <a:ext uri="{FF2B5EF4-FFF2-40B4-BE49-F238E27FC236}">
                <a16:creationId xmlns:a16="http://schemas.microsoft.com/office/drawing/2014/main" id="{D52853AA-2B9B-43A0-88D6-AA8F09979C0A}"/>
              </a:ext>
            </a:extLst>
          </p:cNvPr>
          <p:cNvSpPr/>
          <p:nvPr/>
        </p:nvSpPr>
        <p:spPr>
          <a:xfrm>
            <a:off x="5019259" y="1918251"/>
            <a:ext cx="3548269" cy="248478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none" strike="noStrike" dirty="0">
                <a:solidFill>
                  <a:srgbClr val="953735"/>
                </a:solidFill>
                <a:latin typeface="Times New Roman" panose="02020603050405020304" pitchFamily="18" charset="0"/>
              </a:rPr>
              <a:t>Surroundings</a:t>
            </a:r>
            <a:r>
              <a:rPr lang="en-US" dirty="0">
                <a:latin typeface="Times New Roman" panose="02020603050405020304" pitchFamily="18" charset="0"/>
              </a:rPr>
              <a:t>​</a:t>
            </a: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A88E3D5-7991-4D44-B442-8915D3501E29}"/>
              </a:ext>
            </a:extLst>
          </p:cNvPr>
          <p:cNvSpPr/>
          <p:nvPr/>
        </p:nvSpPr>
        <p:spPr>
          <a:xfrm>
            <a:off x="6520068" y="2773016"/>
            <a:ext cx="112312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System</a:t>
            </a:r>
            <a:endParaRPr lang="en-US" dirty="0">
              <a:latin typeface="Times New Roman" panose="02020603050405020304" pitchFamily="18" charset="0"/>
            </a:endParaRPr>
          </a:p>
        </p:txBody>
      </p:sp>
      <p:sp>
        <p:nvSpPr>
          <p:cNvPr id="15" name="Arrow: Right 14">
            <a:extLst>
              <a:ext uri="{FF2B5EF4-FFF2-40B4-BE49-F238E27FC236}">
                <a16:creationId xmlns:a16="http://schemas.microsoft.com/office/drawing/2014/main" id="{6D74299A-B40B-480F-ABE2-0AAB0DB62F85}"/>
              </a:ext>
            </a:extLst>
          </p:cNvPr>
          <p:cNvSpPr/>
          <p:nvPr/>
        </p:nvSpPr>
        <p:spPr>
          <a:xfrm>
            <a:off x="5702873" y="2948144"/>
            <a:ext cx="978408" cy="584023"/>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Times New Roman" panose="02020603050405020304" pitchFamily="18" charset="0"/>
                <a:cs typeface="Times New Roman" panose="02020603050405020304" pitchFamily="18" charset="0"/>
              </a:rPr>
              <a:t>q&gt;0</a:t>
            </a:r>
          </a:p>
        </p:txBody>
      </p:sp>
    </p:spTree>
    <p:extLst>
      <p:ext uri="{BB962C8B-B14F-4D97-AF65-F5344CB8AC3E}">
        <p14:creationId xmlns:p14="http://schemas.microsoft.com/office/powerpoint/2010/main" val="1442115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387363"/>
          </a:xfrm>
        </p:spPr>
        <p:txBody>
          <a:bodyPr>
            <a:normAutofit fontScale="90000"/>
          </a:bodyPr>
          <a:lstStyle/>
          <a:p>
            <a:r>
              <a:rPr lang="en-US" cap="none"/>
              <a:t>Calorimeter </a:t>
            </a:r>
          </a:p>
        </p:txBody>
      </p:sp>
      <p:pic>
        <p:nvPicPr>
          <p:cNvPr id="2" name="Picture Placeholder 1" descr="CNX_Chem_05_02_HeatMeas.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7393" r="-7782" b="-1582"/>
          <a:stretch/>
        </p:blipFill>
        <p:spPr>
          <a:xfrm>
            <a:off x="2923276" y="2958719"/>
            <a:ext cx="5882793" cy="2563814"/>
          </a:xfrm>
        </p:spPr>
      </p:pic>
      <p:sp>
        <p:nvSpPr>
          <p:cNvPr id="9" name="Rectangle 8">
            <a:extLst>
              <a:ext uri="{FF2B5EF4-FFF2-40B4-BE49-F238E27FC236}">
                <a16:creationId xmlns:a16="http://schemas.microsoft.com/office/drawing/2014/main" id="{08B23FDA-6F28-DE4D-810E-1564FA1124BE}"/>
              </a:ext>
            </a:extLst>
          </p:cNvPr>
          <p:cNvSpPr/>
          <p:nvPr/>
        </p:nvSpPr>
        <p:spPr>
          <a:xfrm>
            <a:off x="457198" y="2958719"/>
            <a:ext cx="2743202" cy="2585323"/>
          </a:xfrm>
          <a:prstGeom prst="rect">
            <a:avLst/>
          </a:prstGeom>
        </p:spPr>
        <p:txBody>
          <a:bodyPr wrap="square" anchor="t">
            <a:spAutoFit/>
          </a:bodyPr>
          <a:lstStyle/>
          <a:p>
            <a:r>
              <a:rPr lang="en-US" dirty="0">
                <a:solidFill>
                  <a:srgbClr val="000000"/>
                </a:solidFill>
                <a:latin typeface="Times New Roman" panose="02020603050405020304" pitchFamily="18" charset="0"/>
                <a:cs typeface="Times New Roman" panose="02020603050405020304" pitchFamily="18" charset="0"/>
              </a:rPr>
              <a:t>If mass and specific heat capacity of the surroundings are known, and ΔT of the surrounding before and after the process is accurately measured, the heat transferred during the chemical or physical process can be calculated.</a:t>
            </a:r>
          </a:p>
        </p:txBody>
      </p:sp>
      <p:sp>
        <p:nvSpPr>
          <p:cNvPr id="12" name="Rectangle 11">
            <a:extLst>
              <a:ext uri="{FF2B5EF4-FFF2-40B4-BE49-F238E27FC236}">
                <a16:creationId xmlns:a16="http://schemas.microsoft.com/office/drawing/2014/main" id="{E4B25861-DEFA-4DF7-AD65-C56D9147119C}"/>
              </a:ext>
            </a:extLst>
          </p:cNvPr>
          <p:cNvSpPr/>
          <p:nvPr/>
        </p:nvSpPr>
        <p:spPr>
          <a:xfrm>
            <a:off x="457198" y="759960"/>
            <a:ext cx="8160025" cy="646331"/>
          </a:xfrm>
          <a:prstGeom prst="rect">
            <a:avLst/>
          </a:prstGeom>
        </p:spPr>
        <p:txBody>
          <a:bodyPr wrap="square" anchor="t">
            <a:spAutoFit/>
          </a:bodyPr>
          <a:lstStyle/>
          <a:p>
            <a:r>
              <a:rPr lang="en-US" dirty="0">
                <a:latin typeface="Times New Roman" panose="02020603050405020304" pitchFamily="18" charset="0"/>
              </a:rPr>
              <a:t>A calorimeter is a device used to measure the amount of heat involved in a chemical or physical process. </a:t>
            </a:r>
          </a:p>
        </p:txBody>
      </p:sp>
      <p:sp>
        <p:nvSpPr>
          <p:cNvPr id="15" name="TextBox 14">
            <a:extLst>
              <a:ext uri="{FF2B5EF4-FFF2-40B4-BE49-F238E27FC236}">
                <a16:creationId xmlns:a16="http://schemas.microsoft.com/office/drawing/2014/main" id="{9756B98D-5ADB-4433-BAC0-925080B55A0A}"/>
              </a:ext>
            </a:extLst>
          </p:cNvPr>
          <p:cNvSpPr txBox="1"/>
          <p:nvPr/>
        </p:nvSpPr>
        <p:spPr>
          <a:xfrm>
            <a:off x="407504" y="1371600"/>
            <a:ext cx="8398565"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New Roman" panose="02020603050405020304" pitchFamily="18" charset="0"/>
              </a:rPr>
              <a:t>Insulating walls (the calorimeter is its self an isolated system) of the calorimeters prevent the transfer of energy between the surroundings of the system inside of the calorimeter and the remaining part of the universe. Consequently the only transfer of energy occur between the system and the surroundings inside of the calorimeter.</a:t>
            </a:r>
          </a:p>
        </p:txBody>
      </p:sp>
    </p:spTree>
    <p:extLst>
      <p:ext uri="{BB962C8B-B14F-4D97-AF65-F5344CB8AC3E}">
        <p14:creationId xmlns:p14="http://schemas.microsoft.com/office/powerpoint/2010/main" val="129883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dirty="0"/>
              <a:t>Core idea behind calorimetry</a:t>
            </a:r>
          </a:p>
        </p:txBody>
      </p:sp>
      <p:pic>
        <p:nvPicPr>
          <p:cNvPr id="2" name="Picture Placeholder 1" descr="CNX_Chem_05_02_HeatTrans2.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1719" r="-1779"/>
          <a:stretch/>
        </p:blipFill>
        <p:spPr>
          <a:xfrm>
            <a:off x="3511415" y="2652531"/>
            <a:ext cx="3167381" cy="3020298"/>
          </a:xfrm>
        </p:spPr>
      </p:pic>
      <p:sp>
        <p:nvSpPr>
          <p:cNvPr id="7" name="Text Placeholder 6"/>
          <p:cNvSpPr>
            <a:spLocks noGrp="1"/>
          </p:cNvSpPr>
          <p:nvPr>
            <p:ph type="body" sz="quarter" idx="14"/>
          </p:nvPr>
        </p:nvSpPr>
        <p:spPr>
          <a:xfrm>
            <a:off x="457200" y="5655361"/>
            <a:ext cx="8367219" cy="646331"/>
          </a:xfrm>
        </p:spPr>
        <p:txBody>
          <a:bodyPr wrap="square">
            <a:spAutoFit/>
          </a:bodyPr>
          <a:lstStyle/>
          <a:p>
            <a:r>
              <a:rPr lang="en-US" sz="1800" dirty="0"/>
              <a:t>In a simple calorimetry process,</a:t>
            </a:r>
            <a:r>
              <a:rPr lang="en-US" sz="1800" dirty="0">
                <a:solidFill>
                  <a:srgbClr val="6CB255"/>
                </a:solidFill>
              </a:rPr>
              <a:t> (a) </a:t>
            </a:r>
            <a:r>
              <a:rPr lang="en-US" sz="1800" dirty="0"/>
              <a:t>heat, </a:t>
            </a:r>
            <a:r>
              <a:rPr lang="en-US" sz="1800" i="1" dirty="0"/>
              <a:t>q</a:t>
            </a:r>
            <a:r>
              <a:rPr lang="en-US" sz="1800" dirty="0"/>
              <a:t>, is transferred from the hot metal, M, to the cool water, W, until </a:t>
            </a:r>
            <a:r>
              <a:rPr lang="en-US" sz="1800" dirty="0">
                <a:solidFill>
                  <a:srgbClr val="6CB255"/>
                </a:solidFill>
              </a:rPr>
              <a:t>(b) </a:t>
            </a:r>
            <a:r>
              <a:rPr lang="en-US" sz="1800" dirty="0"/>
              <a:t>both are at the same temperature.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CE96A825-B3F2-1D4B-8159-AE52B4D8F0D9}"/>
              </a:ext>
            </a:extLst>
          </p:cNvPr>
          <p:cNvSpPr/>
          <p:nvPr/>
        </p:nvSpPr>
        <p:spPr>
          <a:xfrm>
            <a:off x="457200" y="1002186"/>
            <a:ext cx="8229600" cy="1200329"/>
          </a:xfrm>
          <a:prstGeom prst="rect">
            <a:avLst/>
          </a:prstGeom>
        </p:spPr>
        <p:txBody>
          <a:bodyPr wrap="square">
            <a:spAutoFit/>
          </a:bodyPr>
          <a:lstStyle/>
          <a:p>
            <a:r>
              <a:rPr lang="en-US" dirty="0">
                <a:latin typeface="Times New Roman" panose="02020603050405020304" pitchFamily="18" charset="0"/>
              </a:rPr>
              <a:t>Suppose we have a hot piece of metal (M), and cool water (W). </a:t>
            </a:r>
          </a:p>
          <a:p>
            <a:r>
              <a:rPr lang="en-US" dirty="0">
                <a:latin typeface="Times New Roman" panose="02020603050405020304" pitchFamily="18" charset="0"/>
              </a:rPr>
              <a:t>If we place the metal in the water, heat will flow from M to W. </a:t>
            </a:r>
          </a:p>
          <a:p>
            <a:r>
              <a:rPr lang="en-US" dirty="0">
                <a:latin typeface="Times New Roman" panose="02020603050405020304" pitchFamily="18" charset="0"/>
              </a:rPr>
              <a:t>The temperature of M will decrease, and the temperature of W will increase, until the M and W reach thermal equilibrium </a:t>
            </a:r>
          </a:p>
        </p:txBody>
      </p:sp>
      <p:sp>
        <p:nvSpPr>
          <p:cNvPr id="15" name="TextBox 14">
            <a:extLst>
              <a:ext uri="{FF2B5EF4-FFF2-40B4-BE49-F238E27FC236}">
                <a16:creationId xmlns:a16="http://schemas.microsoft.com/office/drawing/2014/main" id="{D6B65184-1388-EE4E-8206-510EE258BDD0}"/>
              </a:ext>
            </a:extLst>
          </p:cNvPr>
          <p:cNvSpPr txBox="1"/>
          <p:nvPr/>
        </p:nvSpPr>
        <p:spPr>
          <a:xfrm>
            <a:off x="457200" y="2283199"/>
            <a:ext cx="5779008" cy="369332"/>
          </a:xfrm>
          <a:prstGeom prst="rect">
            <a:avLst/>
          </a:prstGeom>
          <a:noFill/>
        </p:spPr>
        <p:txBody>
          <a:bodyPr wrap="square" rtlCol="0">
            <a:spAutoFit/>
          </a:bodyPr>
          <a:lstStyle/>
          <a:p>
            <a:r>
              <a:rPr lang="en-US" dirty="0">
                <a:latin typeface="Times New Roman" panose="02020603050405020304" pitchFamily="18" charset="0"/>
              </a:rPr>
              <a:t>No heat is transferred across the calorimeter’s wall</a:t>
            </a:r>
          </a:p>
        </p:txBody>
      </p:sp>
      <p:sp>
        <p:nvSpPr>
          <p:cNvPr id="16" name="Rectangle 15">
            <a:extLst>
              <a:ext uri="{FF2B5EF4-FFF2-40B4-BE49-F238E27FC236}">
                <a16:creationId xmlns:a16="http://schemas.microsoft.com/office/drawing/2014/main" id="{1EBC058F-4C2D-4C4B-8CA5-7C82A6127C74}"/>
              </a:ext>
            </a:extLst>
          </p:cNvPr>
          <p:cNvSpPr/>
          <p:nvPr/>
        </p:nvSpPr>
        <p:spPr>
          <a:xfrm>
            <a:off x="1034320" y="3730055"/>
            <a:ext cx="909223" cy="369332"/>
          </a:xfrm>
          <a:prstGeom prst="rect">
            <a:avLst/>
          </a:prstGeom>
        </p:spPr>
        <p:txBody>
          <a:bodyPr wrap="none">
            <a:spAutoFit/>
          </a:bodyPr>
          <a:lstStyle/>
          <a:p>
            <a:r>
              <a:rPr lang="en-US" dirty="0" err="1">
                <a:latin typeface="Times New Roman" panose="02020603050405020304" pitchFamily="18" charset="0"/>
              </a:rPr>
              <a:t>q</a:t>
            </a:r>
            <a:r>
              <a:rPr lang="en-US" baseline="-25000" dirty="0" err="1">
                <a:latin typeface="Times New Roman" panose="02020603050405020304" pitchFamily="18" charset="0"/>
              </a:rPr>
              <a:t>M</a:t>
            </a:r>
            <a:r>
              <a:rPr lang="en-US" dirty="0">
                <a:latin typeface="Times New Roman" panose="02020603050405020304" pitchFamily="18" charset="0"/>
              </a:rPr>
              <a:t> </a:t>
            </a:r>
            <a:r>
              <a:rPr lang="en-US" dirty="0">
                <a:latin typeface="STIXGeneral-Regular" pitchFamily="2" charset="2"/>
              </a:rPr>
              <a:t>&lt;  0</a:t>
            </a:r>
          </a:p>
        </p:txBody>
      </p:sp>
      <p:sp>
        <p:nvSpPr>
          <p:cNvPr id="17" name="Rectangle 16">
            <a:extLst>
              <a:ext uri="{FF2B5EF4-FFF2-40B4-BE49-F238E27FC236}">
                <a16:creationId xmlns:a16="http://schemas.microsoft.com/office/drawing/2014/main" id="{BC69B50F-B18D-674B-A890-AAF237749B2B}"/>
              </a:ext>
            </a:extLst>
          </p:cNvPr>
          <p:cNvSpPr/>
          <p:nvPr/>
        </p:nvSpPr>
        <p:spPr>
          <a:xfrm>
            <a:off x="2099451" y="3730441"/>
            <a:ext cx="859531" cy="369332"/>
          </a:xfrm>
          <a:prstGeom prst="rect">
            <a:avLst/>
          </a:prstGeom>
        </p:spPr>
        <p:txBody>
          <a:bodyPr wrap="none">
            <a:spAutoFit/>
          </a:bodyPr>
          <a:lstStyle/>
          <a:p>
            <a:r>
              <a:rPr lang="en-US" dirty="0" err="1">
                <a:latin typeface="Times New Roman" panose="02020603050405020304" pitchFamily="18" charset="0"/>
              </a:rPr>
              <a:t>q</a:t>
            </a:r>
            <a:r>
              <a:rPr lang="en-US" baseline="-25000" dirty="0" err="1">
                <a:latin typeface="Times New Roman" panose="02020603050405020304" pitchFamily="18" charset="0"/>
              </a:rPr>
              <a:t>W</a:t>
            </a:r>
            <a:r>
              <a:rPr lang="en-US" dirty="0">
                <a:latin typeface="Times New Roman" panose="02020603050405020304" pitchFamily="18" charset="0"/>
              </a:rPr>
              <a:t> </a:t>
            </a:r>
            <a:r>
              <a:rPr lang="en-US" dirty="0">
                <a:latin typeface="STIXGeneral-Regular" pitchFamily="2" charset="2"/>
              </a:rPr>
              <a:t>&gt; 0</a:t>
            </a:r>
          </a:p>
        </p:txBody>
      </p:sp>
      <p:sp>
        <p:nvSpPr>
          <p:cNvPr id="18" name="Rectangle 17">
            <a:extLst>
              <a:ext uri="{FF2B5EF4-FFF2-40B4-BE49-F238E27FC236}">
                <a16:creationId xmlns:a16="http://schemas.microsoft.com/office/drawing/2014/main" id="{18E01246-C4C5-8C4D-9845-BF5909826B14}"/>
              </a:ext>
            </a:extLst>
          </p:cNvPr>
          <p:cNvSpPr/>
          <p:nvPr/>
        </p:nvSpPr>
        <p:spPr>
          <a:xfrm>
            <a:off x="1034320" y="4208505"/>
            <a:ext cx="1335622" cy="369332"/>
          </a:xfrm>
          <a:prstGeom prst="rect">
            <a:avLst/>
          </a:prstGeom>
        </p:spPr>
        <p:txBody>
          <a:bodyPr wrap="none">
            <a:spAutoFit/>
          </a:bodyPr>
          <a:lstStyle/>
          <a:p>
            <a:r>
              <a:rPr lang="en-US" dirty="0" err="1">
                <a:latin typeface="Times New Roman" panose="02020603050405020304" pitchFamily="18" charset="0"/>
              </a:rPr>
              <a:t>q</a:t>
            </a:r>
            <a:r>
              <a:rPr lang="en-US" baseline="-25000" dirty="0" err="1">
                <a:latin typeface="Times New Roman" panose="02020603050405020304" pitchFamily="18" charset="0"/>
              </a:rPr>
              <a:t>M</a:t>
            </a:r>
            <a:r>
              <a:rPr lang="en-US" dirty="0">
                <a:latin typeface="Times New Roman" panose="02020603050405020304" pitchFamily="18" charset="0"/>
              </a:rPr>
              <a:t> + </a:t>
            </a:r>
            <a:r>
              <a:rPr lang="en-US" dirty="0" err="1">
                <a:latin typeface="Times New Roman" panose="02020603050405020304" pitchFamily="18" charset="0"/>
              </a:rPr>
              <a:t>q</a:t>
            </a:r>
            <a:r>
              <a:rPr lang="en-US" baseline="-25000" dirty="0" err="1">
                <a:latin typeface="Times New Roman" panose="02020603050405020304" pitchFamily="18" charset="0"/>
              </a:rPr>
              <a:t>W</a:t>
            </a:r>
            <a:r>
              <a:rPr lang="en-US" dirty="0">
                <a:latin typeface="Times New Roman" panose="02020603050405020304" pitchFamily="18" charset="0"/>
              </a:rPr>
              <a:t> </a:t>
            </a:r>
            <a:r>
              <a:rPr lang="en-US" dirty="0">
                <a:latin typeface="STIXGeneral-Regular" pitchFamily="2" charset="2"/>
              </a:rPr>
              <a:t>= 0</a:t>
            </a:r>
          </a:p>
        </p:txBody>
      </p:sp>
      <p:sp>
        <p:nvSpPr>
          <p:cNvPr id="19" name="Rectangle 18">
            <a:extLst>
              <a:ext uri="{FF2B5EF4-FFF2-40B4-BE49-F238E27FC236}">
                <a16:creationId xmlns:a16="http://schemas.microsoft.com/office/drawing/2014/main" id="{E35CA295-55D7-A74A-B00F-472F07801E18}"/>
              </a:ext>
            </a:extLst>
          </p:cNvPr>
          <p:cNvSpPr/>
          <p:nvPr/>
        </p:nvSpPr>
        <p:spPr>
          <a:xfrm>
            <a:off x="1034320" y="4686569"/>
            <a:ext cx="1095172" cy="369332"/>
          </a:xfrm>
          <a:prstGeom prst="rect">
            <a:avLst/>
          </a:prstGeom>
        </p:spPr>
        <p:txBody>
          <a:bodyPr wrap="none">
            <a:spAutoFit/>
          </a:bodyPr>
          <a:lstStyle/>
          <a:p>
            <a:r>
              <a:rPr lang="en-US" dirty="0" err="1">
                <a:latin typeface="Times New Roman" panose="02020603050405020304" pitchFamily="18" charset="0"/>
              </a:rPr>
              <a:t>q</a:t>
            </a:r>
            <a:r>
              <a:rPr lang="en-US" baseline="-25000" dirty="0" err="1">
                <a:latin typeface="Times New Roman" panose="02020603050405020304" pitchFamily="18" charset="0"/>
              </a:rPr>
              <a:t>M</a:t>
            </a:r>
            <a:r>
              <a:rPr lang="en-US" dirty="0">
                <a:latin typeface="Times New Roman" panose="02020603050405020304" pitchFamily="18" charset="0"/>
              </a:rPr>
              <a:t> = - </a:t>
            </a:r>
            <a:r>
              <a:rPr lang="en-US" dirty="0" err="1">
                <a:latin typeface="Times New Roman" panose="02020603050405020304" pitchFamily="18" charset="0"/>
              </a:rPr>
              <a:t>q</a:t>
            </a:r>
            <a:r>
              <a:rPr lang="en-US" baseline="-25000" dirty="0" err="1">
                <a:latin typeface="Times New Roman" panose="02020603050405020304" pitchFamily="18" charset="0"/>
              </a:rPr>
              <a:t>W</a:t>
            </a:r>
            <a:endParaRPr lang="en-US" dirty="0">
              <a:latin typeface="STIXGeneral-Regular" pitchFamily="2" charset="2"/>
            </a:endParaRPr>
          </a:p>
        </p:txBody>
      </p:sp>
    </p:spTree>
    <p:extLst>
      <p:ext uri="{BB962C8B-B14F-4D97-AF65-F5344CB8AC3E}">
        <p14:creationId xmlns:p14="http://schemas.microsoft.com/office/powerpoint/2010/main" val="1965554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b="1" cap="none" dirty="0"/>
              <a:t>Simple calorimeter </a:t>
            </a:r>
            <a:endParaRPr lang="en-US" sz="2400" b="1" cap="none" dirty="0">
              <a:solidFill>
                <a:srgbClr val="6CB255"/>
              </a:solidFill>
            </a:endParaRPr>
          </a:p>
        </p:txBody>
      </p:sp>
      <p:pic>
        <p:nvPicPr>
          <p:cNvPr id="2" name="Picture Placeholder 1" descr="CNX_Chem_05_02_Calorim.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2540"/>
          <a:stretch/>
        </p:blipFill>
        <p:spPr>
          <a:xfrm>
            <a:off x="384796" y="900861"/>
            <a:ext cx="2743200" cy="5389684"/>
          </a:xfrm>
        </p:spPr>
      </p:pic>
      <p:sp>
        <p:nvSpPr>
          <p:cNvPr id="14" name="Text Placeholder 13"/>
          <p:cNvSpPr>
            <a:spLocks noGrp="1"/>
          </p:cNvSpPr>
          <p:nvPr>
            <p:ph type="body" sz="quarter" idx="14"/>
          </p:nvPr>
        </p:nvSpPr>
        <p:spPr>
          <a:xfrm>
            <a:off x="3127996" y="1634139"/>
            <a:ext cx="5558804" cy="923330"/>
          </a:xfrm>
        </p:spPr>
        <p:txBody>
          <a:bodyPr wrap="square">
            <a:spAutoFit/>
          </a:bodyPr>
          <a:lstStyle/>
          <a:p>
            <a:r>
              <a:rPr lang="en-US" sz="1800" dirty="0">
                <a:solidFill>
                  <a:schemeClr val="tx1"/>
                </a:solidFill>
              </a:rPr>
              <a:t>A simple calorimeter can be constructed from two polystyrene cups. A thermometer and stirrer extend through the cover into the reaction mixture.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Tree>
    <p:extLst>
      <p:ext uri="{BB962C8B-B14F-4D97-AF65-F5344CB8AC3E}">
        <p14:creationId xmlns:p14="http://schemas.microsoft.com/office/powerpoint/2010/main" val="4081183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a:t>Commercial calorimeters </a:t>
            </a:r>
          </a:p>
        </p:txBody>
      </p:sp>
      <p:pic>
        <p:nvPicPr>
          <p:cNvPr id="2" name="Picture Placeholder 1" descr="CNX_Chem_05_02_Calorim2.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24425" r="-24425"/>
          <a:stretch>
            <a:fillRect/>
          </a:stretch>
        </p:blipFill>
        <p:spPr/>
      </p:pic>
      <p:sp>
        <p:nvSpPr>
          <p:cNvPr id="7" name="Text Placeholder 6"/>
          <p:cNvSpPr>
            <a:spLocks noGrp="1"/>
          </p:cNvSpPr>
          <p:nvPr>
            <p:ph type="body" sz="quarter" idx="14"/>
          </p:nvPr>
        </p:nvSpPr>
        <p:spPr/>
        <p:txBody>
          <a:bodyPr>
            <a:normAutofit/>
          </a:bodyPr>
          <a:lstStyle/>
          <a:p>
            <a:r>
              <a:rPr lang="en-US" sz="1800"/>
              <a:t>Commercial solution calorimeters range from </a:t>
            </a:r>
            <a:r>
              <a:rPr lang="en-US" sz="1800">
                <a:solidFill>
                  <a:srgbClr val="6CB255"/>
                </a:solidFill>
              </a:rPr>
              <a:t>(a) </a:t>
            </a:r>
            <a:r>
              <a:rPr lang="en-US" sz="1800"/>
              <a:t>simple, inexpensive models for student use to </a:t>
            </a:r>
            <a:r>
              <a:rPr lang="en-US" sz="1800">
                <a:solidFill>
                  <a:srgbClr val="6CB255"/>
                </a:solidFill>
              </a:rPr>
              <a:t>(b) </a:t>
            </a:r>
            <a:r>
              <a:rPr lang="en-US" sz="1800"/>
              <a:t>expensive, more accurate models for industry and research.</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Tree>
    <p:extLst>
      <p:ext uri="{BB962C8B-B14F-4D97-AF65-F5344CB8AC3E}">
        <p14:creationId xmlns:p14="http://schemas.microsoft.com/office/powerpoint/2010/main" val="1039996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cap="none" dirty="0"/>
              <a:t>Heat Transfer between Substances at Different Temperatures, Example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CE96A825-B3F2-1D4B-8159-AE52B4D8F0D9}"/>
              </a:ext>
            </a:extLst>
          </p:cNvPr>
          <p:cNvSpPr/>
          <p:nvPr/>
        </p:nvSpPr>
        <p:spPr>
          <a:xfrm>
            <a:off x="457200" y="1002186"/>
            <a:ext cx="8229600" cy="1477328"/>
          </a:xfrm>
          <a:prstGeom prst="rect">
            <a:avLst/>
          </a:prstGeom>
        </p:spPr>
        <p:txBody>
          <a:bodyPr wrap="square">
            <a:spAutoFit/>
          </a:bodyPr>
          <a:lstStyle/>
          <a:p>
            <a:r>
              <a:rPr lang="en-US" dirty="0">
                <a:latin typeface="Times New Roman" panose="02020603050405020304" pitchFamily="18" charset="0"/>
              </a:rPr>
              <a:t>A 360.0-g piece of rebar (a steel rod used for reinforcing concrete) is dropped into 425 mL of water at 24.0 °C. The final temperature of the water was measured as 42.7 °C. Calculate the initial temperature of the piece of rebar. Assume the specific heat of steel is approximately the same as that for iron, and that all heat transfer occurs between the rebar and the water</a:t>
            </a:r>
          </a:p>
        </p:txBody>
      </p:sp>
      <p:sp>
        <p:nvSpPr>
          <p:cNvPr id="11" name="Rectangle 10">
            <a:extLst>
              <a:ext uri="{FF2B5EF4-FFF2-40B4-BE49-F238E27FC236}">
                <a16:creationId xmlns:a16="http://schemas.microsoft.com/office/drawing/2014/main" id="{7F62A64C-F66C-9F46-AA5C-8C3B510E2BA8}"/>
              </a:ext>
            </a:extLst>
          </p:cNvPr>
          <p:cNvSpPr/>
          <p:nvPr/>
        </p:nvSpPr>
        <p:spPr>
          <a:xfrm>
            <a:off x="3083240" y="2628554"/>
            <a:ext cx="1588897" cy="400110"/>
          </a:xfrm>
          <a:prstGeom prst="rect">
            <a:avLst/>
          </a:prstGeom>
        </p:spPr>
        <p:txBody>
          <a:bodyPr wrap="none">
            <a:spAutoFit/>
          </a:bodyPr>
          <a:lstStyle/>
          <a:p>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rebar</a:t>
            </a:r>
            <a:r>
              <a:rPr lang="en-US" sz="2000" dirty="0">
                <a:solidFill>
                  <a:srgbClr val="333333"/>
                </a:solidFill>
                <a:latin typeface="STIXGeneral-Regular" pitchFamily="2" charset="2"/>
              </a:rPr>
              <a:t> =−</a:t>
            </a:r>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water</a:t>
            </a:r>
            <a:endParaRPr lang="en-US" sz="2000" baseline="-25000" dirty="0">
              <a:latin typeface="Times New Roman" panose="02020603050405020304" pitchFamily="18" charset="0"/>
            </a:endParaRPr>
          </a:p>
        </p:txBody>
      </p:sp>
      <p:sp>
        <p:nvSpPr>
          <p:cNvPr id="12" name="Rectangle 11">
            <a:extLst>
              <a:ext uri="{FF2B5EF4-FFF2-40B4-BE49-F238E27FC236}">
                <a16:creationId xmlns:a16="http://schemas.microsoft.com/office/drawing/2014/main" id="{E0A3D1AD-A316-C94A-8707-1D008F052E34}"/>
              </a:ext>
            </a:extLst>
          </p:cNvPr>
          <p:cNvSpPr/>
          <p:nvPr/>
        </p:nvSpPr>
        <p:spPr>
          <a:xfrm>
            <a:off x="457200" y="2690336"/>
            <a:ext cx="2353529" cy="369332"/>
          </a:xfrm>
          <a:prstGeom prst="rect">
            <a:avLst/>
          </a:prstGeom>
        </p:spPr>
        <p:txBody>
          <a:bodyPr wrap="none">
            <a:spAutoFit/>
          </a:bodyPr>
          <a:lstStyle/>
          <a:p>
            <a:r>
              <a:rPr lang="en-US" dirty="0">
                <a:latin typeface="Times New Roman" panose="02020603050405020304" pitchFamily="18" charset="0"/>
              </a:rPr>
              <a:t>@ thermal equilibrium </a:t>
            </a:r>
          </a:p>
        </p:txBody>
      </p:sp>
      <p:sp>
        <p:nvSpPr>
          <p:cNvPr id="13" name="Rectangle 12">
            <a:extLst>
              <a:ext uri="{FF2B5EF4-FFF2-40B4-BE49-F238E27FC236}">
                <a16:creationId xmlns:a16="http://schemas.microsoft.com/office/drawing/2014/main" id="{8189CB66-A445-0E44-A223-7C22B6B8412D}"/>
              </a:ext>
            </a:extLst>
          </p:cNvPr>
          <p:cNvSpPr/>
          <p:nvPr/>
        </p:nvSpPr>
        <p:spPr>
          <a:xfrm>
            <a:off x="457200" y="3177704"/>
            <a:ext cx="4572000" cy="369332"/>
          </a:xfrm>
          <a:prstGeom prst="rect">
            <a:avLst/>
          </a:prstGeom>
        </p:spPr>
        <p:txBody>
          <a:bodyPr>
            <a:spAutoFit/>
          </a:bodyPr>
          <a:lstStyle/>
          <a:p>
            <a:r>
              <a:rPr lang="en-US" dirty="0">
                <a:solidFill>
                  <a:srgbClr val="333333"/>
                </a:solidFill>
                <a:latin typeface="STIXGeneral-Regular" pitchFamily="2" charset="2"/>
              </a:rPr>
              <a:t>(</a:t>
            </a:r>
            <a:r>
              <a:rPr lang="en-US" dirty="0" err="1">
                <a:solidFill>
                  <a:srgbClr val="333333"/>
                </a:solidFill>
                <a:latin typeface="STIXGeneral-Italic" pitchFamily="2" charset="2"/>
              </a:rPr>
              <a:t>c</a:t>
            </a:r>
            <a:r>
              <a:rPr lang="en-US" baseline="-25000" dirty="0" err="1">
                <a:solidFill>
                  <a:srgbClr val="333333"/>
                </a:solidFill>
                <a:latin typeface="STIXGeneral-Italic" pitchFamily="2" charset="2"/>
              </a:rPr>
              <a:t>p</a:t>
            </a:r>
            <a:r>
              <a:rPr lang="en-US" baseline="-25000" dirty="0">
                <a:solidFill>
                  <a:srgbClr val="333333"/>
                </a:solidFill>
                <a:latin typeface="STIXGeneral-Italic" pitchFamily="2" charset="2"/>
              </a:rPr>
              <a:t> </a:t>
            </a:r>
            <a:r>
              <a:rPr lang="en-US" dirty="0">
                <a:solidFill>
                  <a:srgbClr val="333333"/>
                </a:solidFill>
                <a:latin typeface="STIXGeneral-Regular" pitchFamily="2" charset="2"/>
              </a:rPr>
              <a:t>× </a:t>
            </a:r>
            <a:r>
              <a:rPr lang="en-US" dirty="0">
                <a:solidFill>
                  <a:srgbClr val="333333"/>
                </a:solidFill>
                <a:latin typeface="STIXGeneral-Italic" pitchFamily="2" charset="2"/>
              </a:rPr>
              <a:t>m </a:t>
            </a:r>
            <a:r>
              <a:rPr lang="en-US" dirty="0">
                <a:solidFill>
                  <a:srgbClr val="333333"/>
                </a:solidFill>
                <a:latin typeface="STIXGeneral-Regular" pitchFamily="2" charset="2"/>
              </a:rPr>
              <a:t>× Δ</a:t>
            </a:r>
            <a:r>
              <a:rPr lang="en-US" dirty="0">
                <a:solidFill>
                  <a:srgbClr val="333333"/>
                </a:solidFill>
                <a:latin typeface="STIXGeneral-Italic" pitchFamily="2" charset="2"/>
              </a:rPr>
              <a:t>T</a:t>
            </a:r>
            <a:r>
              <a:rPr lang="en-US" dirty="0">
                <a:solidFill>
                  <a:srgbClr val="333333"/>
                </a:solidFill>
                <a:latin typeface="STIXGeneral-Regular" pitchFamily="2" charset="2"/>
              </a:rPr>
              <a:t>)</a:t>
            </a:r>
            <a:r>
              <a:rPr lang="en-US" baseline="-25000" dirty="0">
                <a:solidFill>
                  <a:srgbClr val="333333"/>
                </a:solidFill>
                <a:latin typeface="STIXGeneral-Regular" pitchFamily="2" charset="2"/>
              </a:rPr>
              <a:t>rebar</a:t>
            </a:r>
            <a:r>
              <a:rPr lang="en-US" dirty="0">
                <a:solidFill>
                  <a:srgbClr val="333333"/>
                </a:solidFill>
                <a:latin typeface="STIXGeneral-Regular" pitchFamily="2" charset="2"/>
              </a:rPr>
              <a:t>=−(</a:t>
            </a:r>
            <a:r>
              <a:rPr lang="en-US" dirty="0" err="1">
                <a:solidFill>
                  <a:srgbClr val="333333"/>
                </a:solidFill>
                <a:latin typeface="STIXGeneral-Italic" pitchFamily="2" charset="2"/>
              </a:rPr>
              <a:t>c</a:t>
            </a:r>
            <a:r>
              <a:rPr lang="en-US" baseline="-25000" dirty="0" err="1">
                <a:solidFill>
                  <a:srgbClr val="333333"/>
                </a:solidFill>
                <a:latin typeface="STIXGeneral-Italic" pitchFamily="2" charset="2"/>
              </a:rPr>
              <a:t>p</a:t>
            </a:r>
            <a:r>
              <a:rPr lang="en-US" dirty="0">
                <a:solidFill>
                  <a:srgbClr val="333333"/>
                </a:solidFill>
                <a:latin typeface="STIXGeneral-Regular" pitchFamily="2" charset="2"/>
              </a:rPr>
              <a:t>× </a:t>
            </a:r>
            <a:r>
              <a:rPr lang="en-US" dirty="0">
                <a:solidFill>
                  <a:srgbClr val="333333"/>
                </a:solidFill>
                <a:latin typeface="STIXGeneral-Italic" pitchFamily="2" charset="2"/>
              </a:rPr>
              <a:t>m </a:t>
            </a:r>
            <a:r>
              <a:rPr lang="en-US" dirty="0">
                <a:solidFill>
                  <a:srgbClr val="333333"/>
                </a:solidFill>
                <a:latin typeface="STIXGeneral-Regular" pitchFamily="2" charset="2"/>
              </a:rPr>
              <a:t>× Δ</a:t>
            </a:r>
            <a:r>
              <a:rPr lang="en-US" dirty="0">
                <a:solidFill>
                  <a:srgbClr val="333333"/>
                </a:solidFill>
                <a:latin typeface="STIXGeneral-Italic" pitchFamily="2" charset="2"/>
              </a:rPr>
              <a:t>T</a:t>
            </a:r>
            <a:r>
              <a:rPr lang="en-US" dirty="0">
                <a:solidFill>
                  <a:srgbClr val="333333"/>
                </a:solidFill>
                <a:latin typeface="STIXGeneral-Regular" pitchFamily="2" charset="2"/>
              </a:rPr>
              <a:t>)</a:t>
            </a:r>
            <a:r>
              <a:rPr lang="en-US" baseline="-25000" dirty="0">
                <a:solidFill>
                  <a:srgbClr val="333333"/>
                </a:solidFill>
                <a:latin typeface="STIXGeneral-Regular" pitchFamily="2" charset="2"/>
              </a:rPr>
              <a:t>water</a:t>
            </a:r>
            <a:endParaRPr lang="en-US" baseline="-25000" dirty="0">
              <a:latin typeface="Times New Roman" panose="02020603050405020304" pitchFamily="18" charset="0"/>
            </a:endParaRPr>
          </a:p>
        </p:txBody>
      </p:sp>
      <p:sp>
        <p:nvSpPr>
          <p:cNvPr id="14" name="Rectangle 13">
            <a:extLst>
              <a:ext uri="{FF2B5EF4-FFF2-40B4-BE49-F238E27FC236}">
                <a16:creationId xmlns:a16="http://schemas.microsoft.com/office/drawing/2014/main" id="{1CB4EFCE-87E9-2441-8C7F-86017FC3C679}"/>
              </a:ext>
            </a:extLst>
          </p:cNvPr>
          <p:cNvSpPr/>
          <p:nvPr/>
        </p:nvSpPr>
        <p:spPr>
          <a:xfrm>
            <a:off x="457200" y="3600411"/>
            <a:ext cx="8062912" cy="369332"/>
          </a:xfrm>
          <a:prstGeom prst="rect">
            <a:avLst/>
          </a:prstGeom>
        </p:spPr>
        <p:txBody>
          <a:bodyPr wrap="square">
            <a:spAutoFit/>
          </a:bodyPr>
          <a:lstStyle/>
          <a:p>
            <a:r>
              <a:rPr lang="en-US" dirty="0" err="1">
                <a:solidFill>
                  <a:srgbClr val="333333"/>
                </a:solidFill>
                <a:latin typeface="STIXGeneral-Italic" pitchFamily="2" charset="2"/>
              </a:rPr>
              <a:t>c</a:t>
            </a:r>
            <a:r>
              <a:rPr lang="en-US" baseline="-25000" dirty="0" err="1">
                <a:solidFill>
                  <a:srgbClr val="333333"/>
                </a:solidFill>
                <a:latin typeface="STIXGeneral-Italic" pitchFamily="2" charset="2"/>
              </a:rPr>
              <a:t>p_</a:t>
            </a:r>
            <a:r>
              <a:rPr lang="en-US" baseline="-25000" dirty="0" err="1">
                <a:solidFill>
                  <a:srgbClr val="333333"/>
                </a:solidFill>
                <a:latin typeface="STIXGeneral-Regular" pitchFamily="2" charset="2"/>
              </a:rPr>
              <a:t>rebar</a:t>
            </a:r>
            <a:r>
              <a:rPr lang="en-US" dirty="0">
                <a:solidFill>
                  <a:srgbClr val="333333"/>
                </a:solidFill>
                <a:latin typeface="STIXGeneral-Regular" pitchFamily="2" charset="2"/>
              </a:rPr>
              <a:t> × </a:t>
            </a:r>
            <a:r>
              <a:rPr lang="en-US" dirty="0" err="1">
                <a:solidFill>
                  <a:srgbClr val="333333"/>
                </a:solidFill>
                <a:latin typeface="STIXGeneral-Italic" pitchFamily="2" charset="2"/>
              </a:rPr>
              <a:t>m</a:t>
            </a:r>
            <a:r>
              <a:rPr lang="en-US" baseline="-25000" dirty="0" err="1">
                <a:solidFill>
                  <a:srgbClr val="333333"/>
                </a:solidFill>
                <a:latin typeface="STIXGeneral-Regular" pitchFamily="2" charset="2"/>
              </a:rPr>
              <a:t>rebar</a:t>
            </a:r>
            <a:r>
              <a:rPr lang="en-US" dirty="0">
                <a:solidFill>
                  <a:srgbClr val="333333"/>
                </a:solidFill>
                <a:latin typeface="STIXGeneral-Regular" pitchFamily="2" charset="2"/>
              </a:rPr>
              <a:t> ×(</a:t>
            </a:r>
            <a:r>
              <a:rPr lang="en-US" dirty="0" err="1">
                <a:solidFill>
                  <a:srgbClr val="333333"/>
                </a:solidFill>
                <a:latin typeface="STIXGeneral-Italic" pitchFamily="2" charset="2"/>
              </a:rPr>
              <a:t>T</a:t>
            </a:r>
            <a:r>
              <a:rPr lang="en-US" dirty="0" err="1">
                <a:solidFill>
                  <a:srgbClr val="333333"/>
                </a:solidFill>
                <a:latin typeface="STIXGeneral-Regular" pitchFamily="2" charset="2"/>
              </a:rPr>
              <a:t>f,</a:t>
            </a:r>
            <a:r>
              <a:rPr lang="en-US" baseline="-25000" dirty="0" err="1">
                <a:solidFill>
                  <a:srgbClr val="333333"/>
                </a:solidFill>
                <a:latin typeface="STIXGeneral-Regular" pitchFamily="2" charset="2"/>
              </a:rPr>
              <a:t>rebar</a:t>
            </a:r>
            <a:r>
              <a:rPr lang="en-US" dirty="0" err="1">
                <a:solidFill>
                  <a:srgbClr val="333333"/>
                </a:solidFill>
                <a:latin typeface="STIXGeneral-Regular" pitchFamily="2" charset="2"/>
              </a:rPr>
              <a:t>−</a:t>
            </a:r>
            <a:r>
              <a:rPr lang="en-US" dirty="0" err="1">
                <a:solidFill>
                  <a:srgbClr val="333333"/>
                </a:solidFill>
                <a:latin typeface="STIXGeneral-Italic" pitchFamily="2" charset="2"/>
              </a:rPr>
              <a:t>T</a:t>
            </a:r>
            <a:r>
              <a:rPr lang="en-US" dirty="0" err="1">
                <a:solidFill>
                  <a:srgbClr val="333333"/>
                </a:solidFill>
                <a:latin typeface="STIXGeneral-Regular" pitchFamily="2" charset="2"/>
              </a:rPr>
              <a:t>i,</a:t>
            </a:r>
            <a:r>
              <a:rPr lang="en-US" baseline="-25000" dirty="0" err="1">
                <a:solidFill>
                  <a:srgbClr val="333333"/>
                </a:solidFill>
                <a:latin typeface="STIXGeneral-Regular" pitchFamily="2" charset="2"/>
              </a:rPr>
              <a:t>rebar</a:t>
            </a:r>
            <a:r>
              <a:rPr lang="en-US" dirty="0">
                <a:solidFill>
                  <a:srgbClr val="333333"/>
                </a:solidFill>
                <a:latin typeface="STIXGeneral-Regular" pitchFamily="2" charset="2"/>
              </a:rPr>
              <a:t>)=−</a:t>
            </a:r>
            <a:r>
              <a:rPr lang="en-US" dirty="0" err="1">
                <a:solidFill>
                  <a:srgbClr val="333333"/>
                </a:solidFill>
                <a:latin typeface="STIXGeneral-Italic" pitchFamily="2" charset="2"/>
              </a:rPr>
              <a:t>c</a:t>
            </a:r>
            <a:r>
              <a:rPr lang="en-US" baseline="-25000" dirty="0" err="1">
                <a:solidFill>
                  <a:srgbClr val="333333"/>
                </a:solidFill>
                <a:latin typeface="STIXGeneral-Italic" pitchFamily="2" charset="2"/>
              </a:rPr>
              <a:t>p_</a:t>
            </a:r>
            <a:r>
              <a:rPr lang="en-US" baseline="-25000" dirty="0" err="1">
                <a:solidFill>
                  <a:srgbClr val="333333"/>
                </a:solidFill>
                <a:latin typeface="STIXGeneral-Regular" pitchFamily="2" charset="2"/>
              </a:rPr>
              <a:t>water</a:t>
            </a:r>
            <a:r>
              <a:rPr lang="en-US" dirty="0">
                <a:solidFill>
                  <a:srgbClr val="333333"/>
                </a:solidFill>
                <a:latin typeface="STIXGeneral-Regular" pitchFamily="2" charset="2"/>
              </a:rPr>
              <a:t> x </a:t>
            </a:r>
            <a:r>
              <a:rPr lang="en-US" dirty="0" err="1">
                <a:solidFill>
                  <a:srgbClr val="333333"/>
                </a:solidFill>
                <a:latin typeface="STIXGeneral-Italic" pitchFamily="2" charset="2"/>
              </a:rPr>
              <a:t>m</a:t>
            </a:r>
            <a:r>
              <a:rPr lang="en-US" baseline="-25000" dirty="0" err="1">
                <a:solidFill>
                  <a:srgbClr val="333333"/>
                </a:solidFill>
                <a:latin typeface="STIXGeneral-Regular" pitchFamily="2" charset="2"/>
              </a:rPr>
              <a:t>water</a:t>
            </a:r>
            <a:r>
              <a:rPr lang="en-US" dirty="0">
                <a:solidFill>
                  <a:srgbClr val="333333"/>
                </a:solidFill>
                <a:latin typeface="STIXGeneral-Regular" pitchFamily="2" charset="2"/>
              </a:rPr>
              <a:t> ×(</a:t>
            </a:r>
            <a:r>
              <a:rPr lang="en-US" dirty="0" err="1">
                <a:solidFill>
                  <a:srgbClr val="333333"/>
                </a:solidFill>
                <a:latin typeface="STIXGeneral-Italic" pitchFamily="2" charset="2"/>
              </a:rPr>
              <a:t>T</a:t>
            </a:r>
            <a:r>
              <a:rPr lang="en-US" dirty="0" err="1">
                <a:solidFill>
                  <a:srgbClr val="333333"/>
                </a:solidFill>
                <a:latin typeface="STIXGeneral-Regular" pitchFamily="2" charset="2"/>
              </a:rPr>
              <a:t>f,</a:t>
            </a:r>
            <a:r>
              <a:rPr lang="en-US" baseline="-25000" dirty="0" err="1">
                <a:solidFill>
                  <a:srgbClr val="333333"/>
                </a:solidFill>
                <a:latin typeface="STIXGeneral-Regular" pitchFamily="2" charset="2"/>
              </a:rPr>
              <a:t>water</a:t>
            </a:r>
            <a:r>
              <a:rPr lang="en-US" dirty="0" err="1">
                <a:solidFill>
                  <a:srgbClr val="333333"/>
                </a:solidFill>
                <a:latin typeface="STIXGeneral-Regular" pitchFamily="2" charset="2"/>
              </a:rPr>
              <a:t>−</a:t>
            </a:r>
            <a:r>
              <a:rPr lang="en-US" dirty="0" err="1">
                <a:solidFill>
                  <a:srgbClr val="333333"/>
                </a:solidFill>
                <a:latin typeface="STIXGeneral-Italic" pitchFamily="2" charset="2"/>
              </a:rPr>
              <a:t>T</a:t>
            </a:r>
            <a:r>
              <a:rPr lang="en-US" dirty="0" err="1">
                <a:solidFill>
                  <a:srgbClr val="333333"/>
                </a:solidFill>
                <a:latin typeface="STIXGeneral-Regular" pitchFamily="2" charset="2"/>
              </a:rPr>
              <a:t>i,</a:t>
            </a:r>
            <a:r>
              <a:rPr lang="en-US" baseline="-25000" dirty="0" err="1">
                <a:solidFill>
                  <a:srgbClr val="333333"/>
                </a:solidFill>
                <a:latin typeface="STIXGeneral-Regular" pitchFamily="2" charset="2"/>
              </a:rPr>
              <a:t>water</a:t>
            </a:r>
            <a:r>
              <a:rPr lang="en-US" dirty="0">
                <a:solidFill>
                  <a:srgbClr val="333333"/>
                </a:solidFill>
                <a:latin typeface="STIXGeneral-Regular" pitchFamily="2" charset="2"/>
              </a:rPr>
              <a:t>)</a:t>
            </a:r>
            <a:endParaRPr lang="en-US" dirty="0">
              <a:latin typeface="Times New Roman" panose="02020603050405020304" pitchFamily="18" charset="0"/>
            </a:endParaRPr>
          </a:p>
        </p:txBody>
      </p:sp>
      <p:graphicFrame>
        <p:nvGraphicFramePr>
          <p:cNvPr id="21" name="Table 20">
            <a:extLst>
              <a:ext uri="{FF2B5EF4-FFF2-40B4-BE49-F238E27FC236}">
                <a16:creationId xmlns:a16="http://schemas.microsoft.com/office/drawing/2014/main" id="{393457D3-B186-244C-9423-DCF6731B5541}"/>
              </a:ext>
            </a:extLst>
          </p:cNvPr>
          <p:cNvGraphicFramePr>
            <a:graphicFrameLocks noGrp="1"/>
          </p:cNvGraphicFramePr>
          <p:nvPr>
            <p:extLst>
              <p:ext uri="{D42A27DB-BD31-4B8C-83A1-F6EECF244321}">
                <p14:modId xmlns:p14="http://schemas.microsoft.com/office/powerpoint/2010/main" val="1901781726"/>
              </p:ext>
            </p:extLst>
          </p:nvPr>
        </p:nvGraphicFramePr>
        <p:xfrm>
          <a:off x="525425" y="4107413"/>
          <a:ext cx="5255944" cy="1096416"/>
        </p:xfrm>
        <a:graphic>
          <a:graphicData uri="http://schemas.openxmlformats.org/drawingml/2006/table">
            <a:tbl>
              <a:tblPr/>
              <a:tblGrid>
                <a:gridCol w="1066051">
                  <a:extLst>
                    <a:ext uri="{9D8B030D-6E8A-4147-A177-3AD203B41FA5}">
                      <a16:colId xmlns:a16="http://schemas.microsoft.com/office/drawing/2014/main" val="3056150179"/>
                    </a:ext>
                  </a:extLst>
                </a:gridCol>
                <a:gridCol w="2234842">
                  <a:extLst>
                    <a:ext uri="{9D8B030D-6E8A-4147-A177-3AD203B41FA5}">
                      <a16:colId xmlns:a16="http://schemas.microsoft.com/office/drawing/2014/main" val="3404419423"/>
                    </a:ext>
                  </a:extLst>
                </a:gridCol>
                <a:gridCol w="1955051">
                  <a:extLst>
                    <a:ext uri="{9D8B030D-6E8A-4147-A177-3AD203B41FA5}">
                      <a16:colId xmlns:a16="http://schemas.microsoft.com/office/drawing/2014/main" val="2522225502"/>
                    </a:ext>
                  </a:extLst>
                </a:gridCol>
              </a:tblGrid>
              <a:tr h="242976">
                <a:tc gridSpan="3">
                  <a:txBody>
                    <a:bodyPr/>
                    <a:lstStyle/>
                    <a:p>
                      <a:pPr algn="l" fontAlgn="b"/>
                      <a:r>
                        <a:rPr lang="en-US" sz="1400" b="0" i="0" dirty="0">
                          <a:effectLst/>
                          <a:latin typeface="Times New Roman" panose="02020603050405020304" pitchFamily="18" charset="0"/>
                        </a:rPr>
                        <a:t>Specific Heats of Common Substances at 25 °C and 1 bar</a:t>
                      </a:r>
                    </a:p>
                  </a:txBody>
                  <a:tcPr marL="60744" marR="60744" marT="30372" marB="30372"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71362199"/>
                  </a:ext>
                </a:extLst>
              </a:tr>
              <a:tr h="242976">
                <a:tc>
                  <a:txBody>
                    <a:bodyPr/>
                    <a:lstStyle/>
                    <a:p>
                      <a:pPr algn="l" fontAlgn="b"/>
                      <a:r>
                        <a:rPr lang="en-US" sz="1400" b="0" i="0" dirty="0">
                          <a:effectLst/>
                          <a:latin typeface="Times New Roman" panose="02020603050405020304" pitchFamily="18" charset="0"/>
                        </a:rPr>
                        <a:t>Substance</a:t>
                      </a:r>
                    </a:p>
                  </a:txBody>
                  <a:tcPr marL="60744" marR="60744" marT="30372" marB="30372" anchor="b">
                    <a:lnL>
                      <a:noFill/>
                    </a:lnL>
                    <a:lnR>
                      <a:noFill/>
                    </a:lnR>
                    <a:lnT>
                      <a:noFill/>
                    </a:lnT>
                    <a:lnB>
                      <a:noFill/>
                    </a:lnB>
                    <a:solidFill>
                      <a:srgbClr val="FFFFFF"/>
                    </a:solidFill>
                  </a:tcPr>
                </a:tc>
                <a:tc>
                  <a:txBody>
                    <a:bodyPr/>
                    <a:lstStyle/>
                    <a:p>
                      <a:pPr algn="l" fontAlgn="b"/>
                      <a:r>
                        <a:rPr lang="en-US" sz="1400" b="0" i="0" dirty="0">
                          <a:effectLst/>
                          <a:latin typeface="Times New Roman" panose="02020603050405020304" pitchFamily="18" charset="0"/>
                        </a:rPr>
                        <a:t>Symbol (</a:t>
                      </a:r>
                      <a:r>
                        <a:rPr lang="en-US" sz="1400" b="1" i="1" dirty="0">
                          <a:effectLst/>
                        </a:rPr>
                        <a:t>state</a:t>
                      </a:r>
                      <a:r>
                        <a:rPr lang="en-US" sz="1400" b="1" dirty="0">
                          <a:effectLst/>
                        </a:rPr>
                        <a:t>)</a:t>
                      </a:r>
                    </a:p>
                  </a:txBody>
                  <a:tcPr marL="60744" marR="60744" marT="30372" marB="30372" anchor="b">
                    <a:lnL>
                      <a:noFill/>
                    </a:lnL>
                    <a:lnR>
                      <a:noFill/>
                    </a:lnR>
                    <a:lnT>
                      <a:noFill/>
                    </a:lnT>
                    <a:lnB>
                      <a:noFill/>
                    </a:lnB>
                    <a:solidFill>
                      <a:srgbClr val="FFFFFF"/>
                    </a:solidFill>
                  </a:tcPr>
                </a:tc>
                <a:tc>
                  <a:txBody>
                    <a:bodyPr/>
                    <a:lstStyle/>
                    <a:p>
                      <a:pPr algn="l" fontAlgn="b"/>
                      <a:r>
                        <a:rPr lang="en-US" sz="1400" b="0" i="0" dirty="0">
                          <a:effectLst/>
                          <a:latin typeface="Times New Roman" panose="02020603050405020304" pitchFamily="18" charset="0"/>
                        </a:rPr>
                        <a:t>Specific Heat (J/g °C)</a:t>
                      </a:r>
                    </a:p>
                  </a:txBody>
                  <a:tcPr marL="60744" marR="60744" marT="30372" marB="30372" anchor="b">
                    <a:lnL>
                      <a:noFill/>
                    </a:lnL>
                    <a:lnR>
                      <a:noFill/>
                    </a:lnR>
                    <a:lnT>
                      <a:noFill/>
                    </a:lnT>
                    <a:lnB>
                      <a:noFill/>
                    </a:lnB>
                    <a:solidFill>
                      <a:srgbClr val="FFFFFF"/>
                    </a:solidFill>
                  </a:tcPr>
                </a:tc>
                <a:extLst>
                  <a:ext uri="{0D108BD9-81ED-4DB2-BD59-A6C34878D82A}">
                    <a16:rowId xmlns:a16="http://schemas.microsoft.com/office/drawing/2014/main" val="1622889204"/>
                  </a:ext>
                </a:extLst>
              </a:tr>
              <a:tr h="242976">
                <a:tc>
                  <a:txBody>
                    <a:bodyPr/>
                    <a:lstStyle/>
                    <a:p>
                      <a:r>
                        <a:rPr lang="en-US" sz="1400" b="0" i="0" dirty="0">
                          <a:effectLst/>
                          <a:latin typeface="Times New Roman" panose="02020603050405020304" pitchFamily="18" charset="0"/>
                        </a:rPr>
                        <a:t>water</a:t>
                      </a:r>
                    </a:p>
                  </a:txBody>
                  <a:tcPr marL="60744" marR="60744" marT="30372" marB="30372">
                    <a:lnL>
                      <a:noFill/>
                    </a:lnL>
                    <a:lnR>
                      <a:noFill/>
                    </a:lnR>
                    <a:lnT>
                      <a:noFill/>
                    </a:lnT>
                    <a:lnB>
                      <a:noFill/>
                    </a:lnB>
                    <a:solidFill>
                      <a:srgbClr val="FFFFFF"/>
                    </a:solidFill>
                  </a:tcPr>
                </a:tc>
                <a:tc>
                  <a:txBody>
                    <a:bodyPr/>
                    <a:lstStyle/>
                    <a:p>
                      <a:r>
                        <a:rPr lang="en-US" sz="1400" b="0" i="0" dirty="0">
                          <a:effectLst/>
                          <a:latin typeface="Times New Roman" panose="02020603050405020304" pitchFamily="18" charset="0"/>
                        </a:rPr>
                        <a:t>H</a:t>
                      </a:r>
                      <a:r>
                        <a:rPr lang="en-US" sz="1400" baseline="-25000" dirty="0">
                          <a:effectLst/>
                        </a:rPr>
                        <a:t>2</a:t>
                      </a:r>
                      <a:r>
                        <a:rPr lang="en-US" sz="1400" dirty="0">
                          <a:effectLst/>
                        </a:rPr>
                        <a:t>O(</a:t>
                      </a:r>
                      <a:r>
                        <a:rPr lang="en-US" sz="1400" i="1" dirty="0">
                          <a:effectLst/>
                        </a:rPr>
                        <a:t>l</a:t>
                      </a:r>
                      <a:r>
                        <a:rPr lang="en-US" sz="1400" dirty="0">
                          <a:effectLst/>
                        </a:rPr>
                        <a:t>)</a:t>
                      </a:r>
                    </a:p>
                  </a:txBody>
                  <a:tcPr marL="60744" marR="60744" marT="30372" marB="30372">
                    <a:lnL>
                      <a:noFill/>
                    </a:lnL>
                    <a:lnR>
                      <a:noFill/>
                    </a:lnR>
                    <a:lnT>
                      <a:noFill/>
                    </a:lnT>
                    <a:lnB>
                      <a:noFill/>
                    </a:lnB>
                    <a:solidFill>
                      <a:srgbClr val="FFFFFF"/>
                    </a:solidFill>
                  </a:tcPr>
                </a:tc>
                <a:tc>
                  <a:txBody>
                    <a:bodyPr/>
                    <a:lstStyle/>
                    <a:p>
                      <a:r>
                        <a:rPr lang="en-US" sz="1400" b="0" i="0" dirty="0">
                          <a:effectLst/>
                          <a:latin typeface="Times New Roman" panose="02020603050405020304" pitchFamily="18" charset="0"/>
                        </a:rPr>
                        <a:t>4.184</a:t>
                      </a:r>
                    </a:p>
                  </a:txBody>
                  <a:tcPr marL="60744" marR="60744" marT="30372" marB="30372">
                    <a:lnL>
                      <a:noFill/>
                    </a:lnL>
                    <a:lnR>
                      <a:noFill/>
                    </a:lnR>
                    <a:lnT>
                      <a:noFill/>
                    </a:lnT>
                    <a:lnB>
                      <a:noFill/>
                    </a:lnB>
                    <a:solidFill>
                      <a:srgbClr val="FFFFFF"/>
                    </a:solidFill>
                  </a:tcPr>
                </a:tc>
                <a:extLst>
                  <a:ext uri="{0D108BD9-81ED-4DB2-BD59-A6C34878D82A}">
                    <a16:rowId xmlns:a16="http://schemas.microsoft.com/office/drawing/2014/main" val="2581090812"/>
                  </a:ext>
                </a:extLst>
              </a:tr>
              <a:tr h="242976">
                <a:tc>
                  <a:txBody>
                    <a:bodyPr/>
                    <a:lstStyle/>
                    <a:p>
                      <a:r>
                        <a:rPr lang="en-US" sz="1400" b="0" i="0" dirty="0">
                          <a:effectLst/>
                          <a:latin typeface="Times New Roman" panose="02020603050405020304" pitchFamily="18" charset="0"/>
                        </a:rPr>
                        <a:t>iron</a:t>
                      </a:r>
                    </a:p>
                  </a:txBody>
                  <a:tcPr marL="60744" marR="60744" marT="30372" marB="30372">
                    <a:lnL>
                      <a:noFill/>
                    </a:lnL>
                    <a:lnR>
                      <a:noFill/>
                    </a:lnR>
                    <a:lnT>
                      <a:noFill/>
                    </a:lnT>
                    <a:lnB>
                      <a:noFill/>
                    </a:lnB>
                    <a:solidFill>
                      <a:srgbClr val="FFFFFF"/>
                    </a:solidFill>
                  </a:tcPr>
                </a:tc>
                <a:tc>
                  <a:txBody>
                    <a:bodyPr/>
                    <a:lstStyle/>
                    <a:p>
                      <a:r>
                        <a:rPr lang="en-US" sz="1400" b="0" i="0" dirty="0">
                          <a:effectLst/>
                          <a:latin typeface="Times New Roman" panose="02020603050405020304" pitchFamily="18" charset="0"/>
                        </a:rPr>
                        <a:t>Fe(</a:t>
                      </a:r>
                      <a:r>
                        <a:rPr lang="en-US" sz="1400" i="1" dirty="0">
                          <a:effectLst/>
                        </a:rPr>
                        <a:t>s</a:t>
                      </a:r>
                      <a:r>
                        <a:rPr lang="en-US" sz="1400" dirty="0">
                          <a:effectLst/>
                        </a:rPr>
                        <a:t>)</a:t>
                      </a:r>
                    </a:p>
                  </a:txBody>
                  <a:tcPr marL="60744" marR="60744" marT="30372" marB="30372">
                    <a:lnL>
                      <a:noFill/>
                    </a:lnL>
                    <a:lnR>
                      <a:noFill/>
                    </a:lnR>
                    <a:lnT>
                      <a:noFill/>
                    </a:lnT>
                    <a:lnB>
                      <a:noFill/>
                    </a:lnB>
                    <a:solidFill>
                      <a:srgbClr val="FFFFFF"/>
                    </a:solidFill>
                  </a:tcPr>
                </a:tc>
                <a:tc>
                  <a:txBody>
                    <a:bodyPr/>
                    <a:lstStyle/>
                    <a:p>
                      <a:r>
                        <a:rPr lang="en-US" sz="1400" b="0" i="0" dirty="0">
                          <a:effectLst/>
                          <a:latin typeface="Times New Roman" panose="02020603050405020304" pitchFamily="18" charset="0"/>
                        </a:rPr>
                        <a:t>0.449</a:t>
                      </a:r>
                    </a:p>
                  </a:txBody>
                  <a:tcPr marL="60744" marR="60744" marT="30372" marB="30372">
                    <a:lnL>
                      <a:noFill/>
                    </a:lnL>
                    <a:lnR>
                      <a:noFill/>
                    </a:lnR>
                    <a:lnT>
                      <a:noFill/>
                    </a:lnT>
                    <a:lnB>
                      <a:noFill/>
                    </a:lnB>
                    <a:solidFill>
                      <a:srgbClr val="FFFFFF"/>
                    </a:solidFill>
                  </a:tcPr>
                </a:tc>
                <a:extLst>
                  <a:ext uri="{0D108BD9-81ED-4DB2-BD59-A6C34878D82A}">
                    <a16:rowId xmlns:a16="http://schemas.microsoft.com/office/drawing/2014/main" val="816641114"/>
                  </a:ext>
                </a:extLst>
              </a:tr>
            </a:tbl>
          </a:graphicData>
        </a:graphic>
      </p:graphicFrame>
    </p:spTree>
    <p:extLst>
      <p:ext uri="{BB962C8B-B14F-4D97-AF65-F5344CB8AC3E}">
        <p14:creationId xmlns:p14="http://schemas.microsoft.com/office/powerpoint/2010/main" val="1532926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cap="none" dirty="0"/>
              <a:t>Identifying a Metal by Measuring Specific Heat, Example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CE96A825-B3F2-1D4B-8159-AE52B4D8F0D9}"/>
              </a:ext>
            </a:extLst>
          </p:cNvPr>
          <p:cNvSpPr/>
          <p:nvPr/>
        </p:nvSpPr>
        <p:spPr>
          <a:xfrm>
            <a:off x="457200" y="1002186"/>
            <a:ext cx="8229600" cy="1200329"/>
          </a:xfrm>
          <a:prstGeom prst="rect">
            <a:avLst/>
          </a:prstGeom>
        </p:spPr>
        <p:txBody>
          <a:bodyPr wrap="square">
            <a:spAutoFit/>
          </a:bodyPr>
          <a:lstStyle/>
          <a:p>
            <a:r>
              <a:rPr lang="en-US" dirty="0">
                <a:latin typeface="Times New Roman" panose="02020603050405020304" pitchFamily="18" charset="0"/>
              </a:rPr>
              <a:t>A 59.7 g piece of metal that had been submerged in boiling water was quickly transferred into 60.0 mL of water initially at 22.0 °C. The final temperature is 28.5 °C. Use these data to determine the specific heat of the metal. Use this result to identify the metal</a:t>
            </a:r>
          </a:p>
        </p:txBody>
      </p:sp>
      <p:sp>
        <p:nvSpPr>
          <p:cNvPr id="11" name="Rectangle 10">
            <a:extLst>
              <a:ext uri="{FF2B5EF4-FFF2-40B4-BE49-F238E27FC236}">
                <a16:creationId xmlns:a16="http://schemas.microsoft.com/office/drawing/2014/main" id="{7F62A64C-F66C-9F46-AA5C-8C3B510E2BA8}"/>
              </a:ext>
            </a:extLst>
          </p:cNvPr>
          <p:cNvSpPr/>
          <p:nvPr/>
        </p:nvSpPr>
        <p:spPr>
          <a:xfrm>
            <a:off x="3083240" y="2134778"/>
            <a:ext cx="1617751" cy="400110"/>
          </a:xfrm>
          <a:prstGeom prst="rect">
            <a:avLst/>
          </a:prstGeom>
        </p:spPr>
        <p:txBody>
          <a:bodyPr wrap="none">
            <a:spAutoFit/>
          </a:bodyPr>
          <a:lstStyle/>
          <a:p>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metal</a:t>
            </a:r>
            <a:r>
              <a:rPr lang="en-US" sz="2000" dirty="0">
                <a:solidFill>
                  <a:srgbClr val="333333"/>
                </a:solidFill>
                <a:latin typeface="STIXGeneral-Regular" pitchFamily="2" charset="2"/>
              </a:rPr>
              <a:t> =−</a:t>
            </a:r>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water</a:t>
            </a:r>
            <a:endParaRPr lang="en-US" sz="2000" baseline="-25000" dirty="0">
              <a:latin typeface="Times New Roman" panose="02020603050405020304" pitchFamily="18" charset="0"/>
            </a:endParaRPr>
          </a:p>
        </p:txBody>
      </p:sp>
      <p:sp>
        <p:nvSpPr>
          <p:cNvPr id="12" name="Rectangle 11">
            <a:extLst>
              <a:ext uri="{FF2B5EF4-FFF2-40B4-BE49-F238E27FC236}">
                <a16:creationId xmlns:a16="http://schemas.microsoft.com/office/drawing/2014/main" id="{E0A3D1AD-A316-C94A-8707-1D008F052E34}"/>
              </a:ext>
            </a:extLst>
          </p:cNvPr>
          <p:cNvSpPr/>
          <p:nvPr/>
        </p:nvSpPr>
        <p:spPr>
          <a:xfrm>
            <a:off x="457200" y="2196560"/>
            <a:ext cx="2353529" cy="369332"/>
          </a:xfrm>
          <a:prstGeom prst="rect">
            <a:avLst/>
          </a:prstGeom>
        </p:spPr>
        <p:txBody>
          <a:bodyPr wrap="none">
            <a:spAutoFit/>
          </a:bodyPr>
          <a:lstStyle/>
          <a:p>
            <a:r>
              <a:rPr lang="en-US" dirty="0">
                <a:latin typeface="Times New Roman" panose="02020603050405020304" pitchFamily="18" charset="0"/>
              </a:rPr>
              <a:t>@ thermal equilibrium </a:t>
            </a:r>
          </a:p>
        </p:txBody>
      </p:sp>
      <p:sp>
        <p:nvSpPr>
          <p:cNvPr id="13" name="Rectangle 12">
            <a:extLst>
              <a:ext uri="{FF2B5EF4-FFF2-40B4-BE49-F238E27FC236}">
                <a16:creationId xmlns:a16="http://schemas.microsoft.com/office/drawing/2014/main" id="{8189CB66-A445-0E44-A223-7C22B6B8412D}"/>
              </a:ext>
            </a:extLst>
          </p:cNvPr>
          <p:cNvSpPr/>
          <p:nvPr/>
        </p:nvSpPr>
        <p:spPr>
          <a:xfrm>
            <a:off x="457200" y="2683928"/>
            <a:ext cx="4572000" cy="369332"/>
          </a:xfrm>
          <a:prstGeom prst="rect">
            <a:avLst/>
          </a:prstGeom>
        </p:spPr>
        <p:txBody>
          <a:bodyPr>
            <a:spAutoFit/>
          </a:bodyPr>
          <a:lstStyle/>
          <a:p>
            <a:r>
              <a:rPr lang="en-US" dirty="0">
                <a:solidFill>
                  <a:srgbClr val="333333"/>
                </a:solidFill>
                <a:latin typeface="STIXGeneral-Regular" pitchFamily="2" charset="2"/>
              </a:rPr>
              <a:t>(</a:t>
            </a:r>
            <a:r>
              <a:rPr lang="en-US" dirty="0" err="1">
                <a:solidFill>
                  <a:srgbClr val="333333"/>
                </a:solidFill>
                <a:latin typeface="STIXGeneral-Italic" pitchFamily="2" charset="2"/>
              </a:rPr>
              <a:t>c</a:t>
            </a:r>
            <a:r>
              <a:rPr lang="en-US" baseline="-25000" dirty="0" err="1">
                <a:solidFill>
                  <a:srgbClr val="333333"/>
                </a:solidFill>
                <a:latin typeface="STIXGeneral-Italic" pitchFamily="2" charset="2"/>
              </a:rPr>
              <a:t>p</a:t>
            </a:r>
            <a:r>
              <a:rPr lang="en-US" baseline="-25000" dirty="0">
                <a:solidFill>
                  <a:srgbClr val="333333"/>
                </a:solidFill>
                <a:latin typeface="STIXGeneral-Italic" pitchFamily="2" charset="2"/>
              </a:rPr>
              <a:t> </a:t>
            </a:r>
            <a:r>
              <a:rPr lang="en-US" dirty="0">
                <a:solidFill>
                  <a:srgbClr val="333333"/>
                </a:solidFill>
                <a:latin typeface="STIXGeneral-Regular" pitchFamily="2" charset="2"/>
              </a:rPr>
              <a:t>× </a:t>
            </a:r>
            <a:r>
              <a:rPr lang="en-US" dirty="0">
                <a:solidFill>
                  <a:srgbClr val="333333"/>
                </a:solidFill>
                <a:latin typeface="STIXGeneral-Italic" pitchFamily="2" charset="2"/>
              </a:rPr>
              <a:t>m </a:t>
            </a:r>
            <a:r>
              <a:rPr lang="en-US" dirty="0">
                <a:solidFill>
                  <a:srgbClr val="333333"/>
                </a:solidFill>
                <a:latin typeface="STIXGeneral-Regular" pitchFamily="2" charset="2"/>
              </a:rPr>
              <a:t>× Δ</a:t>
            </a:r>
            <a:r>
              <a:rPr lang="en-US" dirty="0">
                <a:solidFill>
                  <a:srgbClr val="333333"/>
                </a:solidFill>
                <a:latin typeface="STIXGeneral-Italic" pitchFamily="2" charset="2"/>
              </a:rPr>
              <a:t>T</a:t>
            </a:r>
            <a:r>
              <a:rPr lang="en-US" dirty="0">
                <a:solidFill>
                  <a:srgbClr val="333333"/>
                </a:solidFill>
                <a:latin typeface="STIXGeneral-Regular" pitchFamily="2" charset="2"/>
              </a:rPr>
              <a:t>)</a:t>
            </a:r>
            <a:r>
              <a:rPr lang="en-US" baseline="-25000" dirty="0">
                <a:solidFill>
                  <a:srgbClr val="333333"/>
                </a:solidFill>
                <a:latin typeface="STIXGeneral-Regular" pitchFamily="2" charset="2"/>
              </a:rPr>
              <a:t>metal</a:t>
            </a:r>
            <a:r>
              <a:rPr lang="en-US" dirty="0">
                <a:solidFill>
                  <a:srgbClr val="333333"/>
                </a:solidFill>
                <a:latin typeface="STIXGeneral-Regular" pitchFamily="2" charset="2"/>
              </a:rPr>
              <a:t>=−(</a:t>
            </a:r>
            <a:r>
              <a:rPr lang="en-US" dirty="0" err="1">
                <a:solidFill>
                  <a:srgbClr val="333333"/>
                </a:solidFill>
                <a:latin typeface="STIXGeneral-Italic" pitchFamily="2" charset="2"/>
              </a:rPr>
              <a:t>c</a:t>
            </a:r>
            <a:r>
              <a:rPr lang="en-US" baseline="-25000" dirty="0" err="1">
                <a:solidFill>
                  <a:srgbClr val="333333"/>
                </a:solidFill>
                <a:latin typeface="STIXGeneral-Italic" pitchFamily="2" charset="2"/>
              </a:rPr>
              <a:t>p</a:t>
            </a:r>
            <a:r>
              <a:rPr lang="en-US" dirty="0">
                <a:solidFill>
                  <a:srgbClr val="333333"/>
                </a:solidFill>
                <a:latin typeface="STIXGeneral-Regular" pitchFamily="2" charset="2"/>
              </a:rPr>
              <a:t>× </a:t>
            </a:r>
            <a:r>
              <a:rPr lang="en-US" dirty="0">
                <a:solidFill>
                  <a:srgbClr val="333333"/>
                </a:solidFill>
                <a:latin typeface="STIXGeneral-Italic" pitchFamily="2" charset="2"/>
              </a:rPr>
              <a:t>m </a:t>
            </a:r>
            <a:r>
              <a:rPr lang="en-US" dirty="0">
                <a:solidFill>
                  <a:srgbClr val="333333"/>
                </a:solidFill>
                <a:latin typeface="STIXGeneral-Regular" pitchFamily="2" charset="2"/>
              </a:rPr>
              <a:t>× Δ</a:t>
            </a:r>
            <a:r>
              <a:rPr lang="en-US" dirty="0">
                <a:solidFill>
                  <a:srgbClr val="333333"/>
                </a:solidFill>
                <a:latin typeface="STIXGeneral-Italic" pitchFamily="2" charset="2"/>
              </a:rPr>
              <a:t>T</a:t>
            </a:r>
            <a:r>
              <a:rPr lang="en-US" dirty="0">
                <a:solidFill>
                  <a:srgbClr val="333333"/>
                </a:solidFill>
                <a:latin typeface="STIXGeneral-Regular" pitchFamily="2" charset="2"/>
              </a:rPr>
              <a:t>)</a:t>
            </a:r>
            <a:r>
              <a:rPr lang="en-US" baseline="-25000" dirty="0">
                <a:solidFill>
                  <a:srgbClr val="333333"/>
                </a:solidFill>
                <a:latin typeface="STIXGeneral-Regular" pitchFamily="2" charset="2"/>
              </a:rPr>
              <a:t>water</a:t>
            </a:r>
            <a:endParaRPr lang="en-US" baseline="-25000" dirty="0">
              <a:latin typeface="Times New Roman" panose="02020603050405020304" pitchFamily="18" charset="0"/>
            </a:endParaRPr>
          </a:p>
        </p:txBody>
      </p:sp>
      <p:sp>
        <p:nvSpPr>
          <p:cNvPr id="14" name="Rectangle 13">
            <a:extLst>
              <a:ext uri="{FF2B5EF4-FFF2-40B4-BE49-F238E27FC236}">
                <a16:creationId xmlns:a16="http://schemas.microsoft.com/office/drawing/2014/main" id="{1CB4EFCE-87E9-2441-8C7F-86017FC3C679}"/>
              </a:ext>
            </a:extLst>
          </p:cNvPr>
          <p:cNvSpPr/>
          <p:nvPr/>
        </p:nvSpPr>
        <p:spPr>
          <a:xfrm>
            <a:off x="457200" y="3106635"/>
            <a:ext cx="8062912" cy="369332"/>
          </a:xfrm>
          <a:prstGeom prst="rect">
            <a:avLst/>
          </a:prstGeom>
        </p:spPr>
        <p:txBody>
          <a:bodyPr wrap="square">
            <a:spAutoFit/>
          </a:bodyPr>
          <a:lstStyle/>
          <a:p>
            <a:r>
              <a:rPr lang="en-US" dirty="0" err="1">
                <a:solidFill>
                  <a:srgbClr val="333333"/>
                </a:solidFill>
                <a:latin typeface="STIXGeneral-Italic" pitchFamily="2" charset="2"/>
              </a:rPr>
              <a:t>c</a:t>
            </a:r>
            <a:r>
              <a:rPr lang="en-US" baseline="-25000" dirty="0" err="1">
                <a:solidFill>
                  <a:srgbClr val="333333"/>
                </a:solidFill>
                <a:latin typeface="STIXGeneral-Italic" pitchFamily="2" charset="2"/>
              </a:rPr>
              <a:t>p_</a:t>
            </a:r>
            <a:r>
              <a:rPr lang="en-US" baseline="-25000" dirty="0" err="1">
                <a:solidFill>
                  <a:srgbClr val="333333"/>
                </a:solidFill>
                <a:latin typeface="STIXGeneral-Regular" pitchFamily="2" charset="2"/>
              </a:rPr>
              <a:t>metal</a:t>
            </a:r>
            <a:r>
              <a:rPr lang="en-US" dirty="0">
                <a:solidFill>
                  <a:srgbClr val="333333"/>
                </a:solidFill>
                <a:latin typeface="STIXGeneral-Regular" pitchFamily="2" charset="2"/>
              </a:rPr>
              <a:t> × </a:t>
            </a:r>
            <a:r>
              <a:rPr lang="en-US" dirty="0" err="1">
                <a:solidFill>
                  <a:srgbClr val="333333"/>
                </a:solidFill>
                <a:latin typeface="STIXGeneral-Italic" pitchFamily="2" charset="2"/>
              </a:rPr>
              <a:t>m</a:t>
            </a:r>
            <a:r>
              <a:rPr lang="en-US" baseline="-25000" dirty="0" err="1">
                <a:solidFill>
                  <a:srgbClr val="333333"/>
                </a:solidFill>
                <a:latin typeface="STIXGeneral-Regular" pitchFamily="2" charset="2"/>
              </a:rPr>
              <a:t>metal</a:t>
            </a:r>
            <a:r>
              <a:rPr lang="en-US" dirty="0">
                <a:solidFill>
                  <a:srgbClr val="333333"/>
                </a:solidFill>
                <a:latin typeface="STIXGeneral-Regular" pitchFamily="2" charset="2"/>
              </a:rPr>
              <a:t> ×(</a:t>
            </a:r>
            <a:r>
              <a:rPr lang="en-US" dirty="0" err="1">
                <a:solidFill>
                  <a:srgbClr val="333333"/>
                </a:solidFill>
                <a:latin typeface="STIXGeneral-Italic" pitchFamily="2" charset="2"/>
              </a:rPr>
              <a:t>T</a:t>
            </a:r>
            <a:r>
              <a:rPr lang="en-US" dirty="0" err="1">
                <a:solidFill>
                  <a:srgbClr val="333333"/>
                </a:solidFill>
                <a:latin typeface="STIXGeneral-Regular" pitchFamily="2" charset="2"/>
              </a:rPr>
              <a:t>f,</a:t>
            </a:r>
            <a:r>
              <a:rPr lang="en-US" baseline="-25000" dirty="0" err="1">
                <a:solidFill>
                  <a:srgbClr val="333333"/>
                </a:solidFill>
                <a:latin typeface="STIXGeneral-Regular" pitchFamily="2" charset="2"/>
              </a:rPr>
              <a:t>metal</a:t>
            </a:r>
            <a:r>
              <a:rPr lang="en-US" dirty="0" err="1">
                <a:solidFill>
                  <a:srgbClr val="333333"/>
                </a:solidFill>
                <a:latin typeface="STIXGeneral-Regular" pitchFamily="2" charset="2"/>
              </a:rPr>
              <a:t>−</a:t>
            </a:r>
            <a:r>
              <a:rPr lang="en-US" dirty="0" err="1">
                <a:solidFill>
                  <a:srgbClr val="333333"/>
                </a:solidFill>
                <a:latin typeface="STIXGeneral-Italic" pitchFamily="2" charset="2"/>
              </a:rPr>
              <a:t>T</a:t>
            </a:r>
            <a:r>
              <a:rPr lang="en-US" dirty="0" err="1">
                <a:solidFill>
                  <a:srgbClr val="333333"/>
                </a:solidFill>
                <a:latin typeface="STIXGeneral-Regular" pitchFamily="2" charset="2"/>
              </a:rPr>
              <a:t>i,</a:t>
            </a:r>
            <a:r>
              <a:rPr lang="en-US" baseline="-25000" dirty="0" err="1">
                <a:solidFill>
                  <a:srgbClr val="333333"/>
                </a:solidFill>
                <a:latin typeface="STIXGeneral-Regular" pitchFamily="2" charset="2"/>
              </a:rPr>
              <a:t>metal</a:t>
            </a:r>
            <a:r>
              <a:rPr lang="en-US" dirty="0">
                <a:solidFill>
                  <a:srgbClr val="333333"/>
                </a:solidFill>
                <a:latin typeface="STIXGeneral-Regular" pitchFamily="2" charset="2"/>
              </a:rPr>
              <a:t>)=−</a:t>
            </a:r>
            <a:r>
              <a:rPr lang="en-US" dirty="0" err="1">
                <a:solidFill>
                  <a:srgbClr val="333333"/>
                </a:solidFill>
                <a:latin typeface="STIXGeneral-Italic" pitchFamily="2" charset="2"/>
              </a:rPr>
              <a:t>c</a:t>
            </a:r>
            <a:r>
              <a:rPr lang="en-US" baseline="-25000" dirty="0" err="1">
                <a:solidFill>
                  <a:srgbClr val="333333"/>
                </a:solidFill>
                <a:latin typeface="STIXGeneral-Italic" pitchFamily="2" charset="2"/>
              </a:rPr>
              <a:t>p_</a:t>
            </a:r>
            <a:r>
              <a:rPr lang="en-US" baseline="-25000" dirty="0" err="1">
                <a:solidFill>
                  <a:srgbClr val="333333"/>
                </a:solidFill>
                <a:latin typeface="STIXGeneral-Regular" pitchFamily="2" charset="2"/>
              </a:rPr>
              <a:t>water</a:t>
            </a:r>
            <a:r>
              <a:rPr lang="en-US" dirty="0">
                <a:solidFill>
                  <a:srgbClr val="333333"/>
                </a:solidFill>
                <a:latin typeface="STIXGeneral-Regular" pitchFamily="2" charset="2"/>
              </a:rPr>
              <a:t> x </a:t>
            </a:r>
            <a:r>
              <a:rPr lang="en-US" dirty="0" err="1">
                <a:solidFill>
                  <a:srgbClr val="333333"/>
                </a:solidFill>
                <a:latin typeface="STIXGeneral-Italic" pitchFamily="2" charset="2"/>
              </a:rPr>
              <a:t>m</a:t>
            </a:r>
            <a:r>
              <a:rPr lang="en-US" baseline="-25000" dirty="0" err="1">
                <a:solidFill>
                  <a:srgbClr val="333333"/>
                </a:solidFill>
                <a:latin typeface="STIXGeneral-Regular" pitchFamily="2" charset="2"/>
              </a:rPr>
              <a:t>water</a:t>
            </a:r>
            <a:r>
              <a:rPr lang="en-US" dirty="0">
                <a:solidFill>
                  <a:srgbClr val="333333"/>
                </a:solidFill>
                <a:latin typeface="STIXGeneral-Regular" pitchFamily="2" charset="2"/>
              </a:rPr>
              <a:t> ×(</a:t>
            </a:r>
            <a:r>
              <a:rPr lang="en-US" dirty="0" err="1">
                <a:solidFill>
                  <a:srgbClr val="333333"/>
                </a:solidFill>
                <a:latin typeface="STIXGeneral-Italic" pitchFamily="2" charset="2"/>
              </a:rPr>
              <a:t>T</a:t>
            </a:r>
            <a:r>
              <a:rPr lang="en-US" dirty="0" err="1">
                <a:solidFill>
                  <a:srgbClr val="333333"/>
                </a:solidFill>
                <a:latin typeface="STIXGeneral-Regular" pitchFamily="2" charset="2"/>
              </a:rPr>
              <a:t>f,</a:t>
            </a:r>
            <a:r>
              <a:rPr lang="en-US" baseline="-25000" dirty="0" err="1">
                <a:solidFill>
                  <a:srgbClr val="333333"/>
                </a:solidFill>
                <a:latin typeface="STIXGeneral-Regular" pitchFamily="2" charset="2"/>
              </a:rPr>
              <a:t>water</a:t>
            </a:r>
            <a:r>
              <a:rPr lang="en-US" dirty="0" err="1">
                <a:solidFill>
                  <a:srgbClr val="333333"/>
                </a:solidFill>
                <a:latin typeface="STIXGeneral-Regular" pitchFamily="2" charset="2"/>
              </a:rPr>
              <a:t>−</a:t>
            </a:r>
            <a:r>
              <a:rPr lang="en-US" dirty="0" err="1">
                <a:solidFill>
                  <a:srgbClr val="333333"/>
                </a:solidFill>
                <a:latin typeface="STIXGeneral-Italic" pitchFamily="2" charset="2"/>
              </a:rPr>
              <a:t>T</a:t>
            </a:r>
            <a:r>
              <a:rPr lang="en-US" dirty="0" err="1">
                <a:solidFill>
                  <a:srgbClr val="333333"/>
                </a:solidFill>
                <a:latin typeface="STIXGeneral-Regular" pitchFamily="2" charset="2"/>
              </a:rPr>
              <a:t>i,</a:t>
            </a:r>
            <a:r>
              <a:rPr lang="en-US" baseline="-25000" dirty="0" err="1">
                <a:solidFill>
                  <a:srgbClr val="333333"/>
                </a:solidFill>
                <a:latin typeface="STIXGeneral-Regular" pitchFamily="2" charset="2"/>
              </a:rPr>
              <a:t>water</a:t>
            </a:r>
            <a:r>
              <a:rPr lang="en-US" dirty="0">
                <a:solidFill>
                  <a:srgbClr val="333333"/>
                </a:solidFill>
                <a:latin typeface="STIXGeneral-Regular" pitchFamily="2" charset="2"/>
              </a:rPr>
              <a:t>)</a:t>
            </a:r>
            <a:endParaRPr lang="en-US" dirty="0">
              <a:latin typeface="Times New Roman" panose="02020603050405020304" pitchFamily="18" charset="0"/>
            </a:endParaRPr>
          </a:p>
        </p:txBody>
      </p:sp>
    </p:spTree>
    <p:extLst>
      <p:ext uri="{BB962C8B-B14F-4D97-AF65-F5344CB8AC3E}">
        <p14:creationId xmlns:p14="http://schemas.microsoft.com/office/powerpoint/2010/main" val="3869663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cap="none" dirty="0"/>
              <a:t>Heat exchange by an chemical reaction</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11" name="Rectangle 10">
            <a:extLst>
              <a:ext uri="{FF2B5EF4-FFF2-40B4-BE49-F238E27FC236}">
                <a16:creationId xmlns:a16="http://schemas.microsoft.com/office/drawing/2014/main" id="{7F62A64C-F66C-9F46-AA5C-8C3B510E2BA8}"/>
              </a:ext>
            </a:extLst>
          </p:cNvPr>
          <p:cNvSpPr/>
          <p:nvPr/>
        </p:nvSpPr>
        <p:spPr>
          <a:xfrm>
            <a:off x="457200" y="4385178"/>
            <a:ext cx="1787669" cy="400110"/>
          </a:xfrm>
          <a:prstGeom prst="rect">
            <a:avLst/>
          </a:prstGeom>
        </p:spPr>
        <p:txBody>
          <a:bodyPr wrap="none">
            <a:spAutoFit/>
          </a:bodyPr>
          <a:lstStyle/>
          <a:p>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reaction</a:t>
            </a:r>
            <a:r>
              <a:rPr lang="en-US" sz="2000" dirty="0">
                <a:solidFill>
                  <a:srgbClr val="333333"/>
                </a:solidFill>
                <a:latin typeface="STIXGeneral-Regular" pitchFamily="2" charset="2"/>
              </a:rPr>
              <a:t> =−</a:t>
            </a:r>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water</a:t>
            </a:r>
            <a:endParaRPr lang="en-US" sz="2000" baseline="-25000" dirty="0">
              <a:latin typeface="Times New Roman" panose="02020603050405020304" pitchFamily="18" charset="0"/>
            </a:endParaRPr>
          </a:p>
        </p:txBody>
      </p:sp>
      <p:sp>
        <p:nvSpPr>
          <p:cNvPr id="9" name="Rectangle 8">
            <a:extLst>
              <a:ext uri="{FF2B5EF4-FFF2-40B4-BE49-F238E27FC236}">
                <a16:creationId xmlns:a16="http://schemas.microsoft.com/office/drawing/2014/main" id="{FEF4FEFC-4B81-A746-AA27-10E636ECFCF3}"/>
              </a:ext>
            </a:extLst>
          </p:cNvPr>
          <p:cNvSpPr/>
          <p:nvPr/>
        </p:nvSpPr>
        <p:spPr>
          <a:xfrm>
            <a:off x="457200" y="1045530"/>
            <a:ext cx="8062912" cy="2308324"/>
          </a:xfrm>
          <a:prstGeom prst="rect">
            <a:avLst/>
          </a:prstGeom>
        </p:spPr>
        <p:txBody>
          <a:bodyPr wrap="square">
            <a:spAutoFit/>
          </a:bodyPr>
          <a:lstStyle/>
          <a:p>
            <a:r>
              <a:rPr lang="en-US" dirty="0">
                <a:solidFill>
                  <a:srgbClr val="555555"/>
                </a:solidFill>
                <a:latin typeface="Times New Roman" panose="02020603050405020304" pitchFamily="18" charset="0"/>
              </a:rPr>
              <a:t>Let’s consider a chemical reaction that occur inside of calorimeter</a:t>
            </a:r>
          </a:p>
          <a:p>
            <a:r>
              <a:rPr lang="en-US" dirty="0">
                <a:solidFill>
                  <a:srgbClr val="555555"/>
                </a:solidFill>
                <a:latin typeface="Times New Roman" panose="02020603050405020304" pitchFamily="18" charset="0"/>
              </a:rPr>
              <a:t>Because energy is neither created nor destroyed during a chemical reaction, there is no overall change energy inside of the calorimeter during the reaction.</a:t>
            </a:r>
          </a:p>
          <a:p>
            <a:endParaRPr lang="en-US" dirty="0">
              <a:solidFill>
                <a:srgbClr val="555555"/>
              </a:solidFill>
              <a:latin typeface="Times New Roman" panose="02020603050405020304" pitchFamily="18" charset="0"/>
            </a:endParaRPr>
          </a:p>
          <a:p>
            <a:r>
              <a:rPr lang="pt" dirty="0" err="1">
                <a:latin typeface="Times New Roman" panose="02020603050405020304" pitchFamily="18" charset="0"/>
              </a:rPr>
              <a:t>HCl</a:t>
            </a:r>
            <a:r>
              <a:rPr lang="pt" dirty="0">
                <a:latin typeface="Times New Roman" panose="02020603050405020304" pitchFamily="18" charset="0"/>
              </a:rPr>
              <a:t>(</a:t>
            </a:r>
            <a:r>
              <a:rPr lang="pt" dirty="0" err="1">
                <a:latin typeface="Times New Roman" panose="02020603050405020304" pitchFamily="18" charset="0"/>
              </a:rPr>
              <a:t>aq</a:t>
            </a:r>
            <a:r>
              <a:rPr lang="pt" dirty="0">
                <a:latin typeface="Times New Roman" panose="02020603050405020304" pitchFamily="18" charset="0"/>
              </a:rPr>
              <a:t>) + </a:t>
            </a:r>
            <a:r>
              <a:rPr lang="pt" dirty="0" err="1">
                <a:latin typeface="Times New Roman" panose="02020603050405020304" pitchFamily="18" charset="0"/>
              </a:rPr>
              <a:t>NaOH</a:t>
            </a:r>
            <a:r>
              <a:rPr lang="pt" dirty="0">
                <a:latin typeface="Times New Roman" panose="02020603050405020304" pitchFamily="18" charset="0"/>
              </a:rPr>
              <a:t>(</a:t>
            </a:r>
            <a:r>
              <a:rPr lang="pt" dirty="0" err="1">
                <a:latin typeface="Times New Roman" panose="02020603050405020304" pitchFamily="18" charset="0"/>
              </a:rPr>
              <a:t>aq</a:t>
            </a:r>
            <a:r>
              <a:rPr lang="pt" dirty="0">
                <a:latin typeface="Times New Roman" panose="02020603050405020304" pitchFamily="18" charset="0"/>
              </a:rPr>
              <a:t>)⟶</a:t>
            </a:r>
            <a:r>
              <a:rPr lang="pt" dirty="0" err="1">
                <a:latin typeface="Times New Roman" panose="02020603050405020304" pitchFamily="18" charset="0"/>
              </a:rPr>
              <a:t>NaCl</a:t>
            </a:r>
            <a:r>
              <a:rPr lang="pt" dirty="0">
                <a:latin typeface="Times New Roman" panose="02020603050405020304" pitchFamily="18" charset="0"/>
              </a:rPr>
              <a:t>(</a:t>
            </a:r>
            <a:r>
              <a:rPr lang="pt" dirty="0" err="1">
                <a:latin typeface="Times New Roman" panose="02020603050405020304" pitchFamily="18" charset="0"/>
              </a:rPr>
              <a:t>aq</a:t>
            </a:r>
            <a:r>
              <a:rPr lang="pt" dirty="0">
                <a:latin typeface="Times New Roman" panose="02020603050405020304" pitchFamily="18" charset="0"/>
              </a:rPr>
              <a:t>) + H</a:t>
            </a:r>
            <a:r>
              <a:rPr lang="pt" baseline="-25000" dirty="0">
                <a:latin typeface="Times New Roman" panose="02020603050405020304" pitchFamily="18" charset="0"/>
              </a:rPr>
              <a:t>2</a:t>
            </a:r>
            <a:r>
              <a:rPr lang="pt" dirty="0">
                <a:latin typeface="Times New Roman" panose="02020603050405020304" pitchFamily="18" charset="0"/>
              </a:rPr>
              <a:t>O(l)</a:t>
            </a:r>
            <a:endParaRPr lang="en-US" dirty="0">
              <a:solidFill>
                <a:srgbClr val="555555"/>
              </a:solidFill>
              <a:latin typeface="Times New Roman" panose="02020603050405020304" pitchFamily="18" charset="0"/>
            </a:endParaRPr>
          </a:p>
          <a:p>
            <a:endParaRPr lang="en-US" dirty="0">
              <a:solidFill>
                <a:srgbClr val="555555"/>
              </a:solidFill>
              <a:latin typeface="Times New Roman" panose="02020603050405020304" pitchFamily="18" charset="0"/>
            </a:endParaRPr>
          </a:p>
          <a:p>
            <a:r>
              <a:rPr lang="en-US" dirty="0">
                <a:solidFill>
                  <a:srgbClr val="555555"/>
                </a:solidFill>
                <a:latin typeface="Times New Roman" panose="02020603050405020304" pitchFamily="18" charset="0"/>
              </a:rPr>
              <a:t>The heat exchanged in the reaction (the “system”), </a:t>
            </a:r>
            <a:r>
              <a:rPr lang="en-US" dirty="0" err="1">
                <a:solidFill>
                  <a:srgbClr val="555555"/>
                </a:solidFill>
                <a:latin typeface="Times New Roman" panose="02020603050405020304" pitchFamily="18" charset="0"/>
              </a:rPr>
              <a:t>q</a:t>
            </a:r>
            <a:r>
              <a:rPr lang="en-US" baseline="-25000" dirty="0" err="1">
                <a:solidFill>
                  <a:srgbClr val="555555"/>
                </a:solidFill>
                <a:latin typeface="Times New Roman" panose="02020603050405020304" pitchFamily="18" charset="0"/>
              </a:rPr>
              <a:t>reaction</a:t>
            </a:r>
            <a:r>
              <a:rPr lang="en-US" dirty="0">
                <a:solidFill>
                  <a:srgbClr val="555555"/>
                </a:solidFill>
                <a:latin typeface="Times New Roman" panose="02020603050405020304" pitchFamily="18" charset="0"/>
              </a:rPr>
              <a:t>, plus the heat absorbed or lost by the solution (the “surroundings”), </a:t>
            </a:r>
            <a:r>
              <a:rPr lang="en-US" dirty="0" err="1">
                <a:solidFill>
                  <a:srgbClr val="555555"/>
                </a:solidFill>
                <a:latin typeface="Times New Roman" panose="02020603050405020304" pitchFamily="18" charset="0"/>
              </a:rPr>
              <a:t>q</a:t>
            </a:r>
            <a:r>
              <a:rPr lang="en-US" baseline="-25000" dirty="0" err="1">
                <a:solidFill>
                  <a:srgbClr val="555555"/>
                </a:solidFill>
                <a:latin typeface="Times New Roman" panose="02020603050405020304" pitchFamily="18" charset="0"/>
              </a:rPr>
              <a:t>solution</a:t>
            </a:r>
            <a:r>
              <a:rPr lang="en-US" dirty="0">
                <a:solidFill>
                  <a:srgbClr val="555555"/>
                </a:solidFill>
                <a:latin typeface="Times New Roman" panose="02020603050405020304" pitchFamily="18" charset="0"/>
              </a:rPr>
              <a:t>, must add up to zero</a:t>
            </a:r>
            <a:endParaRPr lang="en-US" dirty="0">
              <a:latin typeface="Times New Roman" panose="02020603050405020304" pitchFamily="18" charset="0"/>
            </a:endParaRPr>
          </a:p>
        </p:txBody>
      </p:sp>
      <p:sp>
        <p:nvSpPr>
          <p:cNvPr id="10" name="Rectangle 9">
            <a:extLst>
              <a:ext uri="{FF2B5EF4-FFF2-40B4-BE49-F238E27FC236}">
                <a16:creationId xmlns:a16="http://schemas.microsoft.com/office/drawing/2014/main" id="{F43CB812-42CC-254B-82A4-B48D0192668B}"/>
              </a:ext>
            </a:extLst>
          </p:cNvPr>
          <p:cNvSpPr/>
          <p:nvPr/>
        </p:nvSpPr>
        <p:spPr>
          <a:xfrm>
            <a:off x="457199" y="3969756"/>
            <a:ext cx="2108269" cy="400110"/>
          </a:xfrm>
          <a:prstGeom prst="rect">
            <a:avLst/>
          </a:prstGeom>
        </p:spPr>
        <p:txBody>
          <a:bodyPr wrap="none">
            <a:spAutoFit/>
          </a:bodyPr>
          <a:lstStyle/>
          <a:p>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reaction</a:t>
            </a:r>
            <a:r>
              <a:rPr lang="en-US" sz="2000" dirty="0">
                <a:solidFill>
                  <a:srgbClr val="333333"/>
                </a:solidFill>
                <a:latin typeface="STIXGeneral-Regular" pitchFamily="2" charset="2"/>
              </a:rPr>
              <a:t> + </a:t>
            </a:r>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water</a:t>
            </a:r>
            <a:r>
              <a:rPr lang="en-US" sz="2000" dirty="0">
                <a:solidFill>
                  <a:srgbClr val="333333"/>
                </a:solidFill>
                <a:latin typeface="STIXGeneral-Regular" pitchFamily="2" charset="2"/>
              </a:rPr>
              <a:t> = 0</a:t>
            </a:r>
            <a:endParaRPr lang="en-US" sz="2000" baseline="-25000" dirty="0">
              <a:latin typeface="Times New Roman" panose="02020603050405020304" pitchFamily="18" charset="0"/>
            </a:endParaRPr>
          </a:p>
        </p:txBody>
      </p:sp>
    </p:spTree>
    <p:extLst>
      <p:ext uri="{BB962C8B-B14F-4D97-AF65-F5344CB8AC3E}">
        <p14:creationId xmlns:p14="http://schemas.microsoft.com/office/powerpoint/2010/main" val="386372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cap="none" dirty="0"/>
              <a:t>Heat Produced by an Exothermic Reaction </a:t>
            </a:r>
          </a:p>
        </p:txBody>
      </p:sp>
      <p:sp>
        <p:nvSpPr>
          <p:cNvPr id="3" name="Rectangle 2">
            <a:extLst>
              <a:ext uri="{FF2B5EF4-FFF2-40B4-BE49-F238E27FC236}">
                <a16:creationId xmlns:a16="http://schemas.microsoft.com/office/drawing/2014/main" id="{CE96A825-B3F2-1D4B-8159-AE52B4D8F0D9}"/>
              </a:ext>
            </a:extLst>
          </p:cNvPr>
          <p:cNvSpPr/>
          <p:nvPr/>
        </p:nvSpPr>
        <p:spPr>
          <a:xfrm>
            <a:off x="457200" y="1002186"/>
            <a:ext cx="8229600" cy="1200329"/>
          </a:xfrm>
          <a:prstGeom prst="rect">
            <a:avLst/>
          </a:prstGeom>
        </p:spPr>
        <p:txBody>
          <a:bodyPr wrap="square">
            <a:spAutoFit/>
          </a:bodyPr>
          <a:lstStyle/>
          <a:p>
            <a:r>
              <a:rPr lang="en-US" dirty="0">
                <a:latin typeface="Times New Roman" panose="02020603050405020304" pitchFamily="18" charset="0"/>
              </a:rPr>
              <a:t>When 50.0 mL of 1.00 M </a:t>
            </a:r>
            <a:r>
              <a:rPr lang="en-US" dirty="0" err="1">
                <a:latin typeface="Times New Roman" panose="02020603050405020304" pitchFamily="18" charset="0"/>
              </a:rPr>
              <a:t>HCl</a:t>
            </a:r>
            <a:r>
              <a:rPr lang="en-US" dirty="0">
                <a:latin typeface="Times New Roman" panose="02020603050405020304" pitchFamily="18" charset="0"/>
              </a:rPr>
              <a:t>(</a:t>
            </a:r>
            <a:r>
              <a:rPr lang="en-US" dirty="0" err="1">
                <a:latin typeface="Times New Roman" panose="02020603050405020304" pitchFamily="18" charset="0"/>
              </a:rPr>
              <a:t>aq</a:t>
            </a:r>
            <a:r>
              <a:rPr lang="en-US" dirty="0">
                <a:latin typeface="Times New Roman" panose="02020603050405020304" pitchFamily="18" charset="0"/>
              </a:rPr>
              <a:t>) and 50.0 mL of 1.00 M </a:t>
            </a:r>
            <a:r>
              <a:rPr lang="en-US" dirty="0" err="1">
                <a:latin typeface="Times New Roman" panose="02020603050405020304" pitchFamily="18" charset="0"/>
              </a:rPr>
              <a:t>NaOH</a:t>
            </a:r>
            <a:r>
              <a:rPr lang="en-US" dirty="0">
                <a:latin typeface="Times New Roman" panose="02020603050405020304" pitchFamily="18" charset="0"/>
              </a:rPr>
              <a:t>(</a:t>
            </a:r>
            <a:r>
              <a:rPr lang="en-US" dirty="0" err="1">
                <a:latin typeface="Times New Roman" panose="02020603050405020304" pitchFamily="18" charset="0"/>
              </a:rPr>
              <a:t>aq</a:t>
            </a:r>
            <a:r>
              <a:rPr lang="en-US" dirty="0">
                <a:latin typeface="Times New Roman" panose="02020603050405020304" pitchFamily="18" charset="0"/>
              </a:rPr>
              <a:t>), both at 22.0 °C, are added to a coffee cup calorimeter, the temperature of the mixture reaches a maximum of 28.9 °C. What is the approximate amount of heat produced by this reaction?</a:t>
            </a:r>
          </a:p>
        </p:txBody>
      </p:sp>
      <p:sp>
        <p:nvSpPr>
          <p:cNvPr id="2" name="Rectangle 1">
            <a:extLst>
              <a:ext uri="{FF2B5EF4-FFF2-40B4-BE49-F238E27FC236}">
                <a16:creationId xmlns:a16="http://schemas.microsoft.com/office/drawing/2014/main" id="{FC8FD512-F68D-8345-A378-90EB0A6B8C0F}"/>
              </a:ext>
            </a:extLst>
          </p:cNvPr>
          <p:cNvSpPr/>
          <p:nvPr/>
        </p:nvSpPr>
        <p:spPr>
          <a:xfrm>
            <a:off x="457200" y="2303840"/>
            <a:ext cx="4192173" cy="369332"/>
          </a:xfrm>
          <a:prstGeom prst="rect">
            <a:avLst/>
          </a:prstGeom>
        </p:spPr>
        <p:txBody>
          <a:bodyPr wrap="none">
            <a:spAutoFit/>
          </a:bodyPr>
          <a:lstStyle/>
          <a:p>
            <a:r>
              <a:rPr lang="pt" dirty="0" err="1">
                <a:latin typeface="Times New Roman" panose="02020603050405020304" pitchFamily="18" charset="0"/>
              </a:rPr>
              <a:t>HCl</a:t>
            </a:r>
            <a:r>
              <a:rPr lang="pt" dirty="0">
                <a:latin typeface="Times New Roman" panose="02020603050405020304" pitchFamily="18" charset="0"/>
              </a:rPr>
              <a:t>(</a:t>
            </a:r>
            <a:r>
              <a:rPr lang="pt" dirty="0" err="1">
                <a:latin typeface="Times New Roman" panose="02020603050405020304" pitchFamily="18" charset="0"/>
              </a:rPr>
              <a:t>aq</a:t>
            </a:r>
            <a:r>
              <a:rPr lang="pt" dirty="0">
                <a:latin typeface="Times New Roman" panose="02020603050405020304" pitchFamily="18" charset="0"/>
              </a:rPr>
              <a:t>) + </a:t>
            </a:r>
            <a:r>
              <a:rPr lang="pt" dirty="0" err="1">
                <a:latin typeface="Times New Roman" panose="02020603050405020304" pitchFamily="18" charset="0"/>
              </a:rPr>
              <a:t>NaOH</a:t>
            </a:r>
            <a:r>
              <a:rPr lang="pt" dirty="0">
                <a:latin typeface="Times New Roman" panose="02020603050405020304" pitchFamily="18" charset="0"/>
              </a:rPr>
              <a:t>(</a:t>
            </a:r>
            <a:r>
              <a:rPr lang="pt" dirty="0" err="1">
                <a:latin typeface="Times New Roman" panose="02020603050405020304" pitchFamily="18" charset="0"/>
              </a:rPr>
              <a:t>aq</a:t>
            </a:r>
            <a:r>
              <a:rPr lang="pt" dirty="0">
                <a:latin typeface="Times New Roman" panose="02020603050405020304" pitchFamily="18" charset="0"/>
              </a:rPr>
              <a:t>)⟶</a:t>
            </a:r>
            <a:r>
              <a:rPr lang="pt" dirty="0" err="1">
                <a:latin typeface="Times New Roman" panose="02020603050405020304" pitchFamily="18" charset="0"/>
              </a:rPr>
              <a:t>NaCl</a:t>
            </a:r>
            <a:r>
              <a:rPr lang="pt" dirty="0">
                <a:latin typeface="Times New Roman" panose="02020603050405020304" pitchFamily="18" charset="0"/>
              </a:rPr>
              <a:t>(</a:t>
            </a:r>
            <a:r>
              <a:rPr lang="pt" dirty="0" err="1">
                <a:latin typeface="Times New Roman" panose="02020603050405020304" pitchFamily="18" charset="0"/>
              </a:rPr>
              <a:t>aq</a:t>
            </a:r>
            <a:r>
              <a:rPr lang="pt" dirty="0">
                <a:latin typeface="Times New Roman" panose="02020603050405020304" pitchFamily="18" charset="0"/>
              </a:rPr>
              <a:t>) + H</a:t>
            </a:r>
            <a:r>
              <a:rPr lang="pt" baseline="-25000" dirty="0">
                <a:latin typeface="Times New Roman" panose="02020603050405020304" pitchFamily="18" charset="0"/>
              </a:rPr>
              <a:t>2</a:t>
            </a:r>
            <a:r>
              <a:rPr lang="pt" dirty="0">
                <a:latin typeface="Times New Roman" panose="02020603050405020304" pitchFamily="18" charset="0"/>
              </a:rPr>
              <a:t>O(l)</a:t>
            </a:r>
            <a:endParaRPr lang="en-US" dirty="0">
              <a:solidFill>
                <a:srgbClr val="555555"/>
              </a:solidFill>
              <a:latin typeface="Times New Roman" panose="02020603050405020304" pitchFamily="18" charset="0"/>
            </a:endParaRPr>
          </a:p>
        </p:txBody>
      </p:sp>
      <p:sp>
        <p:nvSpPr>
          <p:cNvPr id="4" name="Rectangle 3">
            <a:extLst>
              <a:ext uri="{FF2B5EF4-FFF2-40B4-BE49-F238E27FC236}">
                <a16:creationId xmlns:a16="http://schemas.microsoft.com/office/drawing/2014/main" id="{2914B2B4-B55C-BE41-A616-E1311F441B93}"/>
              </a:ext>
            </a:extLst>
          </p:cNvPr>
          <p:cNvSpPr/>
          <p:nvPr/>
        </p:nvSpPr>
        <p:spPr>
          <a:xfrm>
            <a:off x="457200" y="2774497"/>
            <a:ext cx="6502400" cy="1477328"/>
          </a:xfrm>
          <a:prstGeom prst="rect">
            <a:avLst/>
          </a:prstGeom>
        </p:spPr>
        <p:txBody>
          <a:bodyPr wrap="square">
            <a:spAutoFit/>
          </a:bodyPr>
          <a:lstStyle/>
          <a:p>
            <a:r>
              <a:rPr lang="en-US" dirty="0">
                <a:latin typeface="Times New Roman" panose="02020603050405020304" pitchFamily="18" charset="0"/>
              </a:rPr>
              <a:t>imagine that you could combine the two solutions so quickly that no reaction took place while they mixed; then after mixing, the reaction took place. At the instant of mixing, you have 100.0 mL of a mixture of </a:t>
            </a:r>
            <a:r>
              <a:rPr lang="en-US" dirty="0" err="1">
                <a:latin typeface="Times New Roman" panose="02020603050405020304" pitchFamily="18" charset="0"/>
              </a:rPr>
              <a:t>HCl</a:t>
            </a:r>
            <a:r>
              <a:rPr lang="en-US" dirty="0">
                <a:latin typeface="Times New Roman" panose="02020603050405020304" pitchFamily="18" charset="0"/>
              </a:rPr>
              <a:t> and </a:t>
            </a:r>
            <a:r>
              <a:rPr lang="en-US" dirty="0" err="1">
                <a:latin typeface="Times New Roman" panose="02020603050405020304" pitchFamily="18" charset="0"/>
              </a:rPr>
              <a:t>NaOH</a:t>
            </a:r>
            <a:r>
              <a:rPr lang="en-US" dirty="0">
                <a:latin typeface="Times New Roman" panose="02020603050405020304" pitchFamily="18" charset="0"/>
              </a:rPr>
              <a:t> at 22.0 °C. The </a:t>
            </a:r>
            <a:r>
              <a:rPr lang="en-US" dirty="0" err="1">
                <a:latin typeface="Times New Roman" panose="02020603050405020304" pitchFamily="18" charset="0"/>
              </a:rPr>
              <a:t>HCl</a:t>
            </a:r>
            <a:r>
              <a:rPr lang="en-US" dirty="0">
                <a:latin typeface="Times New Roman" panose="02020603050405020304" pitchFamily="18" charset="0"/>
              </a:rPr>
              <a:t> and </a:t>
            </a:r>
            <a:r>
              <a:rPr lang="en-US" dirty="0" err="1">
                <a:latin typeface="Times New Roman" panose="02020603050405020304" pitchFamily="18" charset="0"/>
              </a:rPr>
              <a:t>NaOH</a:t>
            </a:r>
            <a:r>
              <a:rPr lang="en-US" dirty="0">
                <a:latin typeface="Times New Roman" panose="02020603050405020304" pitchFamily="18" charset="0"/>
              </a:rPr>
              <a:t> then react until the solution temperature reaches 28.9 °C.</a:t>
            </a:r>
          </a:p>
        </p:txBody>
      </p:sp>
      <p:sp>
        <p:nvSpPr>
          <p:cNvPr id="15" name="Rectangle 14">
            <a:extLst>
              <a:ext uri="{FF2B5EF4-FFF2-40B4-BE49-F238E27FC236}">
                <a16:creationId xmlns:a16="http://schemas.microsoft.com/office/drawing/2014/main" id="{7CE2CD97-6B8B-C043-ABF1-F74160D02586}"/>
              </a:ext>
            </a:extLst>
          </p:cNvPr>
          <p:cNvSpPr/>
          <p:nvPr/>
        </p:nvSpPr>
        <p:spPr>
          <a:xfrm>
            <a:off x="457201" y="5100805"/>
            <a:ext cx="1835759" cy="400110"/>
          </a:xfrm>
          <a:prstGeom prst="rect">
            <a:avLst/>
          </a:prstGeom>
        </p:spPr>
        <p:txBody>
          <a:bodyPr wrap="none">
            <a:spAutoFit/>
          </a:bodyPr>
          <a:lstStyle/>
          <a:p>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reaction</a:t>
            </a:r>
            <a:r>
              <a:rPr lang="en-US" sz="2000" dirty="0">
                <a:solidFill>
                  <a:srgbClr val="333333"/>
                </a:solidFill>
                <a:latin typeface="STIXGeneral-Regular" pitchFamily="2" charset="2"/>
              </a:rPr>
              <a:t> =−</a:t>
            </a:r>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water</a:t>
            </a:r>
            <a:endParaRPr lang="en-US" sz="2000" baseline="-25000" dirty="0">
              <a:latin typeface="Times New Roman" panose="02020603050405020304" pitchFamily="18" charset="0"/>
            </a:endParaRPr>
          </a:p>
        </p:txBody>
      </p:sp>
      <p:sp>
        <p:nvSpPr>
          <p:cNvPr id="16" name="Rectangle 15">
            <a:extLst>
              <a:ext uri="{FF2B5EF4-FFF2-40B4-BE49-F238E27FC236}">
                <a16:creationId xmlns:a16="http://schemas.microsoft.com/office/drawing/2014/main" id="{48706EEE-B684-1D49-BB47-23487F4DD25C}"/>
              </a:ext>
            </a:extLst>
          </p:cNvPr>
          <p:cNvSpPr/>
          <p:nvPr/>
        </p:nvSpPr>
        <p:spPr>
          <a:xfrm>
            <a:off x="457200" y="4685383"/>
            <a:ext cx="2108269" cy="400110"/>
          </a:xfrm>
          <a:prstGeom prst="rect">
            <a:avLst/>
          </a:prstGeom>
        </p:spPr>
        <p:txBody>
          <a:bodyPr wrap="none">
            <a:spAutoFit/>
          </a:bodyPr>
          <a:lstStyle/>
          <a:p>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reaction</a:t>
            </a:r>
            <a:r>
              <a:rPr lang="en-US" sz="2000" dirty="0">
                <a:solidFill>
                  <a:srgbClr val="333333"/>
                </a:solidFill>
                <a:latin typeface="STIXGeneral-Regular" pitchFamily="2" charset="2"/>
              </a:rPr>
              <a:t> + </a:t>
            </a:r>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water</a:t>
            </a:r>
            <a:r>
              <a:rPr lang="en-US" sz="2000" dirty="0">
                <a:solidFill>
                  <a:srgbClr val="333333"/>
                </a:solidFill>
                <a:latin typeface="STIXGeneral-Regular" pitchFamily="2" charset="2"/>
              </a:rPr>
              <a:t> = 0</a:t>
            </a:r>
            <a:endParaRPr lang="en-US" sz="2000" baseline="-25000" dirty="0">
              <a:latin typeface="Times New Roman" panose="02020603050405020304" pitchFamily="18" charset="0"/>
            </a:endParaRPr>
          </a:p>
        </p:txBody>
      </p:sp>
      <p:pic>
        <p:nvPicPr>
          <p:cNvPr id="17" name="Picture Placeholder 1" descr="CNX_Chem_05_02_Calorim.jpg">
            <a:extLst>
              <a:ext uri="{FF2B5EF4-FFF2-40B4-BE49-F238E27FC236}">
                <a16:creationId xmlns:a16="http://schemas.microsoft.com/office/drawing/2014/main" id="{29D469A2-7108-7442-9A18-35C970C689A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2540"/>
          <a:stretch/>
        </p:blipFill>
        <p:spPr>
          <a:xfrm>
            <a:off x="7217396" y="1812094"/>
            <a:ext cx="1645920" cy="3233812"/>
          </a:xfrm>
        </p:spPr>
      </p:pic>
      <p:sp>
        <p:nvSpPr>
          <p:cNvPr id="7" name="Rectangle 6">
            <a:extLst>
              <a:ext uri="{FF2B5EF4-FFF2-40B4-BE49-F238E27FC236}">
                <a16:creationId xmlns:a16="http://schemas.microsoft.com/office/drawing/2014/main" id="{8DD5044E-BE6E-9742-BA55-7667AFC8EF05}"/>
              </a:ext>
            </a:extLst>
          </p:cNvPr>
          <p:cNvSpPr/>
          <p:nvPr/>
        </p:nvSpPr>
        <p:spPr>
          <a:xfrm>
            <a:off x="457200" y="5516227"/>
            <a:ext cx="2638864" cy="369332"/>
          </a:xfrm>
          <a:prstGeom prst="rect">
            <a:avLst/>
          </a:prstGeom>
        </p:spPr>
        <p:txBody>
          <a:bodyPr wrap="none">
            <a:spAutoFit/>
          </a:bodyPr>
          <a:lstStyle/>
          <a:p>
            <a:r>
              <a:rPr lang="fr" dirty="0" err="1">
                <a:solidFill>
                  <a:srgbClr val="333333"/>
                </a:solidFill>
                <a:latin typeface="STIXGeneral-Italic" pitchFamily="2" charset="2"/>
              </a:rPr>
              <a:t>q</a:t>
            </a:r>
            <a:r>
              <a:rPr lang="fr" baseline="-25000" dirty="0" err="1">
                <a:solidFill>
                  <a:srgbClr val="333333"/>
                </a:solidFill>
                <a:latin typeface="STIXGeneral-Regular" pitchFamily="2" charset="2"/>
              </a:rPr>
              <a:t>solution</a:t>
            </a:r>
            <a:r>
              <a:rPr lang="fr" dirty="0">
                <a:solidFill>
                  <a:srgbClr val="333333"/>
                </a:solidFill>
                <a:latin typeface="STIXGeneral-Regular" pitchFamily="2" charset="2"/>
              </a:rPr>
              <a:t>=(</a:t>
            </a:r>
            <a:r>
              <a:rPr lang="fr" dirty="0">
                <a:solidFill>
                  <a:srgbClr val="333333"/>
                </a:solidFill>
                <a:latin typeface="STIXGeneral-Italic" pitchFamily="2" charset="2"/>
              </a:rPr>
              <a:t>c </a:t>
            </a:r>
            <a:r>
              <a:rPr lang="fr" dirty="0">
                <a:solidFill>
                  <a:srgbClr val="333333"/>
                </a:solidFill>
                <a:latin typeface="STIXGeneral-Regular" pitchFamily="2" charset="2"/>
              </a:rPr>
              <a:t>×</a:t>
            </a:r>
            <a:r>
              <a:rPr lang="fr" dirty="0">
                <a:solidFill>
                  <a:srgbClr val="333333"/>
                </a:solidFill>
                <a:latin typeface="STIXGeneral-Italic" pitchFamily="2" charset="2"/>
              </a:rPr>
              <a:t>m </a:t>
            </a:r>
            <a:r>
              <a:rPr lang="fr" dirty="0">
                <a:solidFill>
                  <a:srgbClr val="333333"/>
                </a:solidFill>
                <a:latin typeface="STIXGeneral-Regular" pitchFamily="2" charset="2"/>
              </a:rPr>
              <a:t>× Δ</a:t>
            </a:r>
            <a:r>
              <a:rPr lang="fr" dirty="0">
                <a:solidFill>
                  <a:srgbClr val="333333"/>
                </a:solidFill>
                <a:latin typeface="STIXGeneral-Italic" pitchFamily="2" charset="2"/>
              </a:rPr>
              <a:t>T</a:t>
            </a:r>
            <a:r>
              <a:rPr lang="fr" dirty="0">
                <a:solidFill>
                  <a:srgbClr val="333333"/>
                </a:solidFill>
                <a:latin typeface="STIXGeneral-Regular" pitchFamily="2" charset="2"/>
              </a:rPr>
              <a:t>)</a:t>
            </a:r>
            <a:r>
              <a:rPr lang="fr" baseline="-25000" dirty="0">
                <a:solidFill>
                  <a:srgbClr val="333333"/>
                </a:solidFill>
                <a:latin typeface="STIXGeneral-Regular" pitchFamily="2" charset="2"/>
              </a:rPr>
              <a:t>solution</a:t>
            </a:r>
            <a:endParaRPr lang="en-US" baseline="-25000" dirty="0">
              <a:latin typeface="Times New Roman" panose="02020603050405020304" pitchFamily="18" charset="0"/>
            </a:endParaRPr>
          </a:p>
        </p:txBody>
      </p:sp>
    </p:spTree>
    <p:extLst>
      <p:ext uri="{BB962C8B-B14F-4D97-AF65-F5344CB8AC3E}">
        <p14:creationId xmlns:p14="http://schemas.microsoft.com/office/powerpoint/2010/main" val="2753259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37680"/>
            <a:ext cx="8062912" cy="400520"/>
          </a:xfrm>
        </p:spPr>
        <p:txBody>
          <a:bodyPr>
            <a:normAutofit fontScale="90000"/>
          </a:bodyPr>
          <a:lstStyle/>
          <a:p>
            <a:r>
              <a:rPr lang="en-US" cap="none" dirty="0"/>
              <a:t>Heat Produced by an Exothermic Reaction , cont..</a:t>
            </a:r>
          </a:p>
        </p:txBody>
      </p:sp>
      <p:sp>
        <p:nvSpPr>
          <p:cNvPr id="2" name="Rectangle 1">
            <a:extLst>
              <a:ext uri="{FF2B5EF4-FFF2-40B4-BE49-F238E27FC236}">
                <a16:creationId xmlns:a16="http://schemas.microsoft.com/office/drawing/2014/main" id="{FC8FD512-F68D-8345-A378-90EB0A6B8C0F}"/>
              </a:ext>
            </a:extLst>
          </p:cNvPr>
          <p:cNvSpPr/>
          <p:nvPr/>
        </p:nvSpPr>
        <p:spPr>
          <a:xfrm>
            <a:off x="457200" y="1212701"/>
            <a:ext cx="4192173" cy="369332"/>
          </a:xfrm>
          <a:prstGeom prst="rect">
            <a:avLst/>
          </a:prstGeom>
        </p:spPr>
        <p:txBody>
          <a:bodyPr wrap="none">
            <a:spAutoFit/>
          </a:bodyPr>
          <a:lstStyle/>
          <a:p>
            <a:r>
              <a:rPr lang="pt" dirty="0" err="1">
                <a:latin typeface="Times New Roman" panose="02020603050405020304" pitchFamily="18" charset="0"/>
              </a:rPr>
              <a:t>HCl</a:t>
            </a:r>
            <a:r>
              <a:rPr lang="pt" dirty="0">
                <a:latin typeface="Times New Roman" panose="02020603050405020304" pitchFamily="18" charset="0"/>
              </a:rPr>
              <a:t>(</a:t>
            </a:r>
            <a:r>
              <a:rPr lang="pt" dirty="0" err="1">
                <a:latin typeface="Times New Roman" panose="02020603050405020304" pitchFamily="18" charset="0"/>
              </a:rPr>
              <a:t>aq</a:t>
            </a:r>
            <a:r>
              <a:rPr lang="pt" dirty="0">
                <a:latin typeface="Times New Roman" panose="02020603050405020304" pitchFamily="18" charset="0"/>
              </a:rPr>
              <a:t>) + </a:t>
            </a:r>
            <a:r>
              <a:rPr lang="pt" dirty="0" err="1">
                <a:latin typeface="Times New Roman" panose="02020603050405020304" pitchFamily="18" charset="0"/>
              </a:rPr>
              <a:t>NaOH</a:t>
            </a:r>
            <a:r>
              <a:rPr lang="pt" dirty="0">
                <a:latin typeface="Times New Roman" panose="02020603050405020304" pitchFamily="18" charset="0"/>
              </a:rPr>
              <a:t>(</a:t>
            </a:r>
            <a:r>
              <a:rPr lang="pt" dirty="0" err="1">
                <a:latin typeface="Times New Roman" panose="02020603050405020304" pitchFamily="18" charset="0"/>
              </a:rPr>
              <a:t>aq</a:t>
            </a:r>
            <a:r>
              <a:rPr lang="pt" dirty="0">
                <a:latin typeface="Times New Roman" panose="02020603050405020304" pitchFamily="18" charset="0"/>
              </a:rPr>
              <a:t>)⟶</a:t>
            </a:r>
            <a:r>
              <a:rPr lang="pt" dirty="0" err="1">
                <a:latin typeface="Times New Roman" panose="02020603050405020304" pitchFamily="18" charset="0"/>
              </a:rPr>
              <a:t>NaCl</a:t>
            </a:r>
            <a:r>
              <a:rPr lang="pt" dirty="0">
                <a:latin typeface="Times New Roman" panose="02020603050405020304" pitchFamily="18" charset="0"/>
              </a:rPr>
              <a:t>(</a:t>
            </a:r>
            <a:r>
              <a:rPr lang="pt" dirty="0" err="1">
                <a:latin typeface="Times New Roman" panose="02020603050405020304" pitchFamily="18" charset="0"/>
              </a:rPr>
              <a:t>aq</a:t>
            </a:r>
            <a:r>
              <a:rPr lang="pt" dirty="0">
                <a:latin typeface="Times New Roman" panose="02020603050405020304" pitchFamily="18" charset="0"/>
              </a:rPr>
              <a:t>) + H</a:t>
            </a:r>
            <a:r>
              <a:rPr lang="pt" baseline="-25000" dirty="0">
                <a:latin typeface="Times New Roman" panose="02020603050405020304" pitchFamily="18" charset="0"/>
              </a:rPr>
              <a:t>2</a:t>
            </a:r>
            <a:r>
              <a:rPr lang="pt" dirty="0">
                <a:latin typeface="Times New Roman" panose="02020603050405020304" pitchFamily="18" charset="0"/>
              </a:rPr>
              <a:t>O(l)</a:t>
            </a:r>
            <a:endParaRPr lang="en-US" dirty="0">
              <a:solidFill>
                <a:srgbClr val="555555"/>
              </a:solidFill>
              <a:latin typeface="Times New Roman" panose="02020603050405020304" pitchFamily="18" charset="0"/>
            </a:endParaRPr>
          </a:p>
        </p:txBody>
      </p:sp>
      <p:sp>
        <p:nvSpPr>
          <p:cNvPr id="15" name="Rectangle 14">
            <a:extLst>
              <a:ext uri="{FF2B5EF4-FFF2-40B4-BE49-F238E27FC236}">
                <a16:creationId xmlns:a16="http://schemas.microsoft.com/office/drawing/2014/main" id="{7CE2CD97-6B8B-C043-ABF1-F74160D02586}"/>
              </a:ext>
            </a:extLst>
          </p:cNvPr>
          <p:cNvSpPr/>
          <p:nvPr/>
        </p:nvSpPr>
        <p:spPr>
          <a:xfrm>
            <a:off x="2736241" y="1681795"/>
            <a:ext cx="1835759" cy="400110"/>
          </a:xfrm>
          <a:prstGeom prst="rect">
            <a:avLst/>
          </a:prstGeom>
        </p:spPr>
        <p:txBody>
          <a:bodyPr wrap="none">
            <a:spAutoFit/>
          </a:bodyPr>
          <a:lstStyle/>
          <a:p>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reaction</a:t>
            </a:r>
            <a:r>
              <a:rPr lang="en-US" sz="2000" dirty="0">
                <a:solidFill>
                  <a:srgbClr val="333333"/>
                </a:solidFill>
                <a:latin typeface="STIXGeneral-Regular" pitchFamily="2" charset="2"/>
              </a:rPr>
              <a:t> =−</a:t>
            </a:r>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water</a:t>
            </a:r>
            <a:endParaRPr lang="en-US" sz="2000" baseline="-25000" dirty="0">
              <a:latin typeface="Times New Roman" panose="02020603050405020304" pitchFamily="18" charset="0"/>
            </a:endParaRPr>
          </a:p>
        </p:txBody>
      </p:sp>
      <p:sp>
        <p:nvSpPr>
          <p:cNvPr id="16" name="Rectangle 15">
            <a:extLst>
              <a:ext uri="{FF2B5EF4-FFF2-40B4-BE49-F238E27FC236}">
                <a16:creationId xmlns:a16="http://schemas.microsoft.com/office/drawing/2014/main" id="{48706EEE-B684-1D49-BB47-23487F4DD25C}"/>
              </a:ext>
            </a:extLst>
          </p:cNvPr>
          <p:cNvSpPr/>
          <p:nvPr/>
        </p:nvSpPr>
        <p:spPr>
          <a:xfrm>
            <a:off x="508184" y="1698154"/>
            <a:ext cx="2108269" cy="400110"/>
          </a:xfrm>
          <a:prstGeom prst="rect">
            <a:avLst/>
          </a:prstGeom>
        </p:spPr>
        <p:txBody>
          <a:bodyPr wrap="none">
            <a:spAutoFit/>
          </a:bodyPr>
          <a:lstStyle/>
          <a:p>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reaction</a:t>
            </a:r>
            <a:r>
              <a:rPr lang="en-US" sz="2000" dirty="0">
                <a:solidFill>
                  <a:srgbClr val="333333"/>
                </a:solidFill>
                <a:latin typeface="STIXGeneral-Regular" pitchFamily="2" charset="2"/>
              </a:rPr>
              <a:t> + </a:t>
            </a:r>
            <a:r>
              <a:rPr lang="en-US" sz="2000" dirty="0" err="1">
                <a:solidFill>
                  <a:srgbClr val="333333"/>
                </a:solidFill>
                <a:latin typeface="STIXGeneral-Italic" pitchFamily="2" charset="2"/>
              </a:rPr>
              <a:t>q</a:t>
            </a:r>
            <a:r>
              <a:rPr lang="en-US" sz="2000" baseline="-25000" dirty="0" err="1">
                <a:solidFill>
                  <a:srgbClr val="333333"/>
                </a:solidFill>
                <a:latin typeface="STIXGeneral-Regular" pitchFamily="2" charset="2"/>
              </a:rPr>
              <a:t>water</a:t>
            </a:r>
            <a:r>
              <a:rPr lang="en-US" sz="2000" dirty="0">
                <a:solidFill>
                  <a:srgbClr val="333333"/>
                </a:solidFill>
                <a:latin typeface="STIXGeneral-Regular" pitchFamily="2" charset="2"/>
              </a:rPr>
              <a:t> = 0</a:t>
            </a:r>
            <a:endParaRPr lang="en-US" sz="2000" baseline="-25000" dirty="0">
              <a:latin typeface="Times New Roman" panose="02020603050405020304" pitchFamily="18" charset="0"/>
            </a:endParaRPr>
          </a:p>
        </p:txBody>
      </p:sp>
      <p:pic>
        <p:nvPicPr>
          <p:cNvPr id="17" name="Picture Placeholder 1" descr="CNX_Chem_05_02_Calorim.jpg">
            <a:extLst>
              <a:ext uri="{FF2B5EF4-FFF2-40B4-BE49-F238E27FC236}">
                <a16:creationId xmlns:a16="http://schemas.microsoft.com/office/drawing/2014/main" id="{29D469A2-7108-7442-9A18-35C970C689A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2540"/>
          <a:stretch/>
        </p:blipFill>
        <p:spPr>
          <a:xfrm>
            <a:off x="7414570" y="1070243"/>
            <a:ext cx="1645920" cy="3233812"/>
          </a:xfrm>
        </p:spPr>
      </p:pic>
      <p:sp>
        <p:nvSpPr>
          <p:cNvPr id="7" name="Rectangle 6">
            <a:extLst>
              <a:ext uri="{FF2B5EF4-FFF2-40B4-BE49-F238E27FC236}">
                <a16:creationId xmlns:a16="http://schemas.microsoft.com/office/drawing/2014/main" id="{8DD5044E-BE6E-9742-BA55-7667AFC8EF05}"/>
              </a:ext>
            </a:extLst>
          </p:cNvPr>
          <p:cNvSpPr/>
          <p:nvPr/>
        </p:nvSpPr>
        <p:spPr>
          <a:xfrm>
            <a:off x="508184" y="2198026"/>
            <a:ext cx="2638864" cy="369332"/>
          </a:xfrm>
          <a:prstGeom prst="rect">
            <a:avLst/>
          </a:prstGeom>
        </p:spPr>
        <p:txBody>
          <a:bodyPr wrap="none">
            <a:spAutoFit/>
          </a:bodyPr>
          <a:lstStyle/>
          <a:p>
            <a:r>
              <a:rPr lang="fr" dirty="0" err="1">
                <a:solidFill>
                  <a:srgbClr val="333333"/>
                </a:solidFill>
                <a:latin typeface="STIXGeneral-Italic" pitchFamily="2" charset="2"/>
              </a:rPr>
              <a:t>q</a:t>
            </a:r>
            <a:r>
              <a:rPr lang="fr" baseline="-25000" dirty="0" err="1">
                <a:solidFill>
                  <a:srgbClr val="333333"/>
                </a:solidFill>
                <a:latin typeface="STIXGeneral-Regular" pitchFamily="2" charset="2"/>
              </a:rPr>
              <a:t>solution</a:t>
            </a:r>
            <a:r>
              <a:rPr lang="fr" dirty="0">
                <a:solidFill>
                  <a:srgbClr val="333333"/>
                </a:solidFill>
                <a:latin typeface="STIXGeneral-Regular" pitchFamily="2" charset="2"/>
              </a:rPr>
              <a:t>=(</a:t>
            </a:r>
            <a:r>
              <a:rPr lang="fr" dirty="0">
                <a:solidFill>
                  <a:srgbClr val="333333"/>
                </a:solidFill>
                <a:latin typeface="STIXGeneral-Italic" pitchFamily="2" charset="2"/>
              </a:rPr>
              <a:t>c </a:t>
            </a:r>
            <a:r>
              <a:rPr lang="fr" dirty="0">
                <a:solidFill>
                  <a:srgbClr val="333333"/>
                </a:solidFill>
                <a:latin typeface="STIXGeneral-Regular" pitchFamily="2" charset="2"/>
              </a:rPr>
              <a:t>×</a:t>
            </a:r>
            <a:r>
              <a:rPr lang="fr" dirty="0">
                <a:solidFill>
                  <a:srgbClr val="333333"/>
                </a:solidFill>
                <a:latin typeface="STIXGeneral-Italic" pitchFamily="2" charset="2"/>
              </a:rPr>
              <a:t>m </a:t>
            </a:r>
            <a:r>
              <a:rPr lang="fr" dirty="0">
                <a:solidFill>
                  <a:srgbClr val="333333"/>
                </a:solidFill>
                <a:latin typeface="STIXGeneral-Regular" pitchFamily="2" charset="2"/>
              </a:rPr>
              <a:t>× Δ</a:t>
            </a:r>
            <a:r>
              <a:rPr lang="fr" dirty="0">
                <a:solidFill>
                  <a:srgbClr val="333333"/>
                </a:solidFill>
                <a:latin typeface="STIXGeneral-Italic" pitchFamily="2" charset="2"/>
              </a:rPr>
              <a:t>T</a:t>
            </a:r>
            <a:r>
              <a:rPr lang="fr" dirty="0">
                <a:solidFill>
                  <a:srgbClr val="333333"/>
                </a:solidFill>
                <a:latin typeface="STIXGeneral-Regular" pitchFamily="2" charset="2"/>
              </a:rPr>
              <a:t>)</a:t>
            </a:r>
            <a:r>
              <a:rPr lang="fr" baseline="-25000" dirty="0">
                <a:solidFill>
                  <a:srgbClr val="333333"/>
                </a:solidFill>
                <a:latin typeface="STIXGeneral-Regular" pitchFamily="2" charset="2"/>
              </a:rPr>
              <a:t>solution</a:t>
            </a:r>
            <a:endParaRPr lang="en-US" baseline="-25000" dirty="0">
              <a:latin typeface="Times New Roman" panose="02020603050405020304" pitchFamily="18" charset="0"/>
            </a:endParaRPr>
          </a:p>
        </p:txBody>
      </p:sp>
      <p:sp>
        <p:nvSpPr>
          <p:cNvPr id="8" name="Rectangle 7">
            <a:extLst>
              <a:ext uri="{FF2B5EF4-FFF2-40B4-BE49-F238E27FC236}">
                <a16:creationId xmlns:a16="http://schemas.microsoft.com/office/drawing/2014/main" id="{7C942A1A-C20E-9547-BBF9-30C9ED46A45F}"/>
              </a:ext>
            </a:extLst>
          </p:cNvPr>
          <p:cNvSpPr/>
          <p:nvPr/>
        </p:nvSpPr>
        <p:spPr>
          <a:xfrm>
            <a:off x="457200" y="2714257"/>
            <a:ext cx="7532172" cy="2031325"/>
          </a:xfrm>
          <a:prstGeom prst="rect">
            <a:avLst/>
          </a:prstGeom>
        </p:spPr>
        <p:txBody>
          <a:bodyPr wrap="square">
            <a:spAutoFit/>
          </a:bodyPr>
          <a:lstStyle/>
          <a:p>
            <a:r>
              <a:rPr lang="en-US" dirty="0">
                <a:solidFill>
                  <a:srgbClr val="555555"/>
                </a:solidFill>
                <a:latin typeface="Times New Roman" panose="02020603050405020304" pitchFamily="18" charset="0"/>
              </a:rPr>
              <a:t>reasonable assumptions :</a:t>
            </a:r>
          </a:p>
          <a:p>
            <a:r>
              <a:rPr lang="en-US" dirty="0">
                <a:solidFill>
                  <a:srgbClr val="555555"/>
                </a:solidFill>
                <a:latin typeface="Times New Roman" panose="02020603050405020304" pitchFamily="18" charset="0"/>
              </a:rPr>
              <a:t>Since the solution is aqueous, we can proceed as if it were water in terms of its specific heat and mass values. </a:t>
            </a:r>
          </a:p>
          <a:p>
            <a:r>
              <a:rPr lang="en-US" dirty="0">
                <a:solidFill>
                  <a:srgbClr val="555555"/>
                </a:solidFill>
                <a:latin typeface="Times New Roman" panose="02020603050405020304" pitchFamily="18" charset="0"/>
              </a:rPr>
              <a:t>The density of water is approximately 1.0 g/mL, so 100.0 mL has a mass of about 1.0 </a:t>
            </a:r>
            <a:r>
              <a:rPr lang="en-US" dirty="0">
                <a:solidFill>
                  <a:srgbClr val="555555"/>
                </a:solidFill>
                <a:latin typeface="STIXGeneral-Regular" pitchFamily="2" charset="2"/>
              </a:rPr>
              <a:t>×</a:t>
            </a:r>
            <a:r>
              <a:rPr lang="en-US" dirty="0">
                <a:solidFill>
                  <a:srgbClr val="555555"/>
                </a:solidFill>
                <a:latin typeface="Times New Roman" panose="02020603050405020304" pitchFamily="18" charset="0"/>
              </a:rPr>
              <a:t>× 10</a:t>
            </a:r>
            <a:r>
              <a:rPr lang="en-US" baseline="30000" dirty="0">
                <a:solidFill>
                  <a:srgbClr val="555555"/>
                </a:solidFill>
                <a:latin typeface="Times New Roman" panose="02020603050405020304" pitchFamily="18" charset="0"/>
              </a:rPr>
              <a:t>2</a:t>
            </a:r>
            <a:r>
              <a:rPr lang="en-US" dirty="0">
                <a:solidFill>
                  <a:srgbClr val="555555"/>
                </a:solidFill>
                <a:latin typeface="Times New Roman" panose="02020603050405020304" pitchFamily="18" charset="0"/>
              </a:rPr>
              <a:t> g (two significant figures). </a:t>
            </a:r>
          </a:p>
          <a:p>
            <a:r>
              <a:rPr lang="en-US" dirty="0">
                <a:solidFill>
                  <a:srgbClr val="555555"/>
                </a:solidFill>
                <a:latin typeface="Times New Roman" panose="02020603050405020304" pitchFamily="18" charset="0"/>
              </a:rPr>
              <a:t>The specific heat of water is approximately 4.184 J/g °C, so we use that for the specific heat of the solution.</a:t>
            </a:r>
            <a:endParaRPr lang="en-US" dirty="0">
              <a:latin typeface="Times New Roman" panose="02020603050405020304" pitchFamily="18" charset="0"/>
            </a:endParaRPr>
          </a:p>
        </p:txBody>
      </p:sp>
      <p:sp>
        <p:nvSpPr>
          <p:cNvPr id="6" name="Rectangle 5">
            <a:extLst>
              <a:ext uri="{FF2B5EF4-FFF2-40B4-BE49-F238E27FC236}">
                <a16:creationId xmlns:a16="http://schemas.microsoft.com/office/drawing/2014/main" id="{E353D939-048A-8049-A65D-6FE1885FD0EE}"/>
              </a:ext>
            </a:extLst>
          </p:cNvPr>
          <p:cNvSpPr/>
          <p:nvPr/>
        </p:nvSpPr>
        <p:spPr>
          <a:xfrm>
            <a:off x="365870" y="4834509"/>
            <a:ext cx="8320930" cy="369332"/>
          </a:xfrm>
          <a:prstGeom prst="rect">
            <a:avLst/>
          </a:prstGeom>
        </p:spPr>
        <p:txBody>
          <a:bodyPr wrap="square">
            <a:spAutoFit/>
          </a:bodyPr>
          <a:lstStyle/>
          <a:p>
            <a:r>
              <a:rPr lang="en-US" dirty="0" err="1">
                <a:solidFill>
                  <a:srgbClr val="333333"/>
                </a:solidFill>
                <a:latin typeface="STIXGeneral-Italic" pitchFamily="2" charset="2"/>
              </a:rPr>
              <a:t>q</a:t>
            </a:r>
            <a:r>
              <a:rPr lang="en-US" baseline="-25000" dirty="0" err="1">
                <a:solidFill>
                  <a:srgbClr val="333333"/>
                </a:solidFill>
                <a:latin typeface="STIXGeneral-Regular" pitchFamily="2" charset="2"/>
              </a:rPr>
              <a:t>solution</a:t>
            </a:r>
            <a:r>
              <a:rPr lang="en-US" dirty="0">
                <a:solidFill>
                  <a:srgbClr val="333333"/>
                </a:solidFill>
                <a:latin typeface="STIXGeneral-Regular" pitchFamily="2" charset="2"/>
              </a:rPr>
              <a:t>=(4.184 J/g °C)(1.0 × 10</a:t>
            </a:r>
            <a:r>
              <a:rPr lang="en-US" baseline="30000" dirty="0">
                <a:solidFill>
                  <a:srgbClr val="333333"/>
                </a:solidFill>
                <a:latin typeface="STIXGeneral-Regular" pitchFamily="2" charset="2"/>
              </a:rPr>
              <a:t>2</a:t>
            </a:r>
            <a:r>
              <a:rPr lang="en-US" dirty="0">
                <a:solidFill>
                  <a:srgbClr val="333333"/>
                </a:solidFill>
                <a:latin typeface="STIXGeneral-Regular" pitchFamily="2" charset="2"/>
              </a:rPr>
              <a:t> g) ( 28.9 °C − 22.0 °C)= 2.9 × 10</a:t>
            </a:r>
            <a:r>
              <a:rPr lang="en-US" baseline="30000" dirty="0">
                <a:solidFill>
                  <a:srgbClr val="333333"/>
                </a:solidFill>
                <a:latin typeface="STIXGeneral-Regular" pitchFamily="2" charset="2"/>
              </a:rPr>
              <a:t>3</a:t>
            </a:r>
            <a:r>
              <a:rPr lang="en-US" dirty="0">
                <a:solidFill>
                  <a:srgbClr val="333333"/>
                </a:solidFill>
                <a:latin typeface="STIXGeneral-Regular" pitchFamily="2" charset="2"/>
              </a:rPr>
              <a:t> J</a:t>
            </a:r>
            <a:endParaRPr lang="en-US" dirty="0">
              <a:latin typeface="Times New Roman" panose="02020603050405020304" pitchFamily="18" charset="0"/>
            </a:endParaRPr>
          </a:p>
        </p:txBody>
      </p:sp>
      <p:sp>
        <p:nvSpPr>
          <p:cNvPr id="9" name="Rectangle 8">
            <a:extLst>
              <a:ext uri="{FF2B5EF4-FFF2-40B4-BE49-F238E27FC236}">
                <a16:creationId xmlns:a16="http://schemas.microsoft.com/office/drawing/2014/main" id="{70A6BBB1-27D2-6F40-9CF6-B8ADF58FE3A4}"/>
              </a:ext>
            </a:extLst>
          </p:cNvPr>
          <p:cNvSpPr/>
          <p:nvPr/>
        </p:nvSpPr>
        <p:spPr>
          <a:xfrm>
            <a:off x="439518" y="5193268"/>
            <a:ext cx="3306674" cy="369332"/>
          </a:xfrm>
          <a:prstGeom prst="rect">
            <a:avLst/>
          </a:prstGeom>
        </p:spPr>
        <p:txBody>
          <a:bodyPr wrap="square">
            <a:spAutoFit/>
          </a:bodyPr>
          <a:lstStyle/>
          <a:p>
            <a:r>
              <a:rPr lang="en-US" dirty="0" err="1">
                <a:solidFill>
                  <a:srgbClr val="333333"/>
                </a:solidFill>
                <a:latin typeface="STIXGeneral-Italic" pitchFamily="2" charset="2"/>
              </a:rPr>
              <a:t>q</a:t>
            </a:r>
            <a:r>
              <a:rPr lang="en-US" baseline="-25000" dirty="0" err="1">
                <a:solidFill>
                  <a:srgbClr val="333333"/>
                </a:solidFill>
                <a:latin typeface="STIXGeneral-Regular" pitchFamily="2" charset="2"/>
              </a:rPr>
              <a:t>reaction</a:t>
            </a:r>
            <a:r>
              <a:rPr lang="en-US" dirty="0">
                <a:solidFill>
                  <a:srgbClr val="333333"/>
                </a:solidFill>
                <a:latin typeface="STIXGeneral-Regular" pitchFamily="2" charset="2"/>
              </a:rPr>
              <a:t>= −</a:t>
            </a:r>
            <a:r>
              <a:rPr lang="en-US" dirty="0" err="1">
                <a:solidFill>
                  <a:srgbClr val="333333"/>
                </a:solidFill>
                <a:latin typeface="STIXGeneral-Italic" pitchFamily="2" charset="2"/>
              </a:rPr>
              <a:t>q</a:t>
            </a:r>
            <a:r>
              <a:rPr lang="en-US" baseline="-25000" dirty="0" err="1">
                <a:solidFill>
                  <a:srgbClr val="333333"/>
                </a:solidFill>
                <a:latin typeface="STIXGeneral-Regular" pitchFamily="2" charset="2"/>
              </a:rPr>
              <a:t>solution</a:t>
            </a:r>
            <a:r>
              <a:rPr lang="en-US" dirty="0">
                <a:solidFill>
                  <a:srgbClr val="333333"/>
                </a:solidFill>
                <a:latin typeface="STIXGeneral-Regular" pitchFamily="2" charset="2"/>
              </a:rPr>
              <a:t> = −2.9 × 10</a:t>
            </a:r>
            <a:r>
              <a:rPr lang="en-US" baseline="30000" dirty="0">
                <a:solidFill>
                  <a:srgbClr val="333333"/>
                </a:solidFill>
                <a:latin typeface="STIXGeneral-Regular" pitchFamily="2" charset="2"/>
              </a:rPr>
              <a:t>3 </a:t>
            </a:r>
            <a:r>
              <a:rPr lang="en-US" dirty="0">
                <a:solidFill>
                  <a:srgbClr val="333333"/>
                </a:solidFill>
                <a:latin typeface="STIXGeneral-Regular" pitchFamily="2" charset="2"/>
              </a:rPr>
              <a:t>J</a:t>
            </a:r>
            <a:endParaRPr lang="en-US" dirty="0">
              <a:latin typeface="Times New Roman" panose="02020603050405020304" pitchFamily="18" charset="0"/>
            </a:endParaRPr>
          </a:p>
        </p:txBody>
      </p:sp>
      <p:sp>
        <p:nvSpPr>
          <p:cNvPr id="3" name="TextBox 2">
            <a:extLst>
              <a:ext uri="{FF2B5EF4-FFF2-40B4-BE49-F238E27FC236}">
                <a16:creationId xmlns:a16="http://schemas.microsoft.com/office/drawing/2014/main" id="{54566F96-11DE-8D49-9A85-984F7B8B543E}"/>
              </a:ext>
            </a:extLst>
          </p:cNvPr>
          <p:cNvSpPr txBox="1"/>
          <p:nvPr/>
        </p:nvSpPr>
        <p:spPr>
          <a:xfrm>
            <a:off x="7972671" y="129903"/>
            <a:ext cx="990600" cy="307777"/>
          </a:xfrm>
          <a:prstGeom prst="rect">
            <a:avLst/>
          </a:prstGeom>
          <a:noFill/>
        </p:spPr>
        <p:txBody>
          <a:bodyPr wrap="square" rtlCol="0">
            <a:spAutoFit/>
          </a:bodyPr>
          <a:lstStyle/>
          <a:p>
            <a:pPr algn="ctr"/>
            <a:r>
              <a:rPr lang="en-US" sz="1400" i="1" dirty="0">
                <a:solidFill>
                  <a:srgbClr val="FF0000"/>
                </a:solidFill>
              </a:rPr>
              <a:t>190123</a:t>
            </a:r>
          </a:p>
        </p:txBody>
      </p:sp>
    </p:spTree>
    <p:extLst>
      <p:ext uri="{BB962C8B-B14F-4D97-AF65-F5344CB8AC3E}">
        <p14:creationId xmlns:p14="http://schemas.microsoft.com/office/powerpoint/2010/main" val="44509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E36FE-046B-2742-8B47-1E9D613CBF29}"/>
              </a:ext>
            </a:extLst>
          </p:cNvPr>
          <p:cNvSpPr>
            <a:spLocks noGrp="1"/>
          </p:cNvSpPr>
          <p:nvPr>
            <p:ph type="title"/>
          </p:nvPr>
        </p:nvSpPr>
        <p:spPr/>
        <p:txBody>
          <a:bodyPr/>
          <a:lstStyle/>
          <a:p>
            <a:r>
              <a:rPr lang="en-US" cap="none"/>
              <a:t>The surroundings and the system’s boundary</a:t>
            </a:r>
          </a:p>
        </p:txBody>
      </p:sp>
      <p:sp>
        <p:nvSpPr>
          <p:cNvPr id="4" name="Text Placeholder 3">
            <a:extLst>
              <a:ext uri="{FF2B5EF4-FFF2-40B4-BE49-F238E27FC236}">
                <a16:creationId xmlns:a16="http://schemas.microsoft.com/office/drawing/2014/main" id="{E12376A2-8A95-0445-8C32-39D654F56856}"/>
              </a:ext>
            </a:extLst>
          </p:cNvPr>
          <p:cNvSpPr>
            <a:spLocks noGrp="1"/>
          </p:cNvSpPr>
          <p:nvPr>
            <p:ph type="body" sz="quarter" idx="14"/>
          </p:nvPr>
        </p:nvSpPr>
        <p:spPr>
          <a:xfrm>
            <a:off x="457200" y="1017776"/>
            <a:ext cx="8062912" cy="1176784"/>
          </a:xfrm>
        </p:spPr>
        <p:txBody>
          <a:bodyPr>
            <a:normAutofit/>
          </a:bodyPr>
          <a:lstStyle/>
          <a:p>
            <a:r>
              <a:rPr lang="en-US"/>
              <a:t>The</a:t>
            </a:r>
            <a:r>
              <a:rPr lang="en-US" b="1"/>
              <a:t> surroundings, </a:t>
            </a:r>
            <a:r>
              <a:rPr lang="en-US"/>
              <a:t>i.e. the region outside the system can exchange energy with the</a:t>
            </a:r>
            <a:r>
              <a:rPr lang="en-US" b="1"/>
              <a:t> system </a:t>
            </a:r>
            <a:r>
              <a:rPr lang="en-US"/>
              <a:t>depending on the nature of the</a:t>
            </a:r>
            <a:r>
              <a:rPr lang="en-US" b="1"/>
              <a:t> </a:t>
            </a:r>
            <a:r>
              <a:rPr lang="en-US"/>
              <a:t> </a:t>
            </a:r>
            <a:r>
              <a:rPr lang="en-US" b="1"/>
              <a:t>boundary</a:t>
            </a:r>
            <a:r>
              <a:rPr lang="en-US"/>
              <a:t> that separate the system for the surroundings.</a:t>
            </a:r>
          </a:p>
          <a:p>
            <a:endParaRPr lang="en-US" err="1"/>
          </a:p>
        </p:txBody>
      </p:sp>
      <p:sp>
        <p:nvSpPr>
          <p:cNvPr id="5" name="Text Placeholder 3">
            <a:extLst>
              <a:ext uri="{FF2B5EF4-FFF2-40B4-BE49-F238E27FC236}">
                <a16:creationId xmlns:a16="http://schemas.microsoft.com/office/drawing/2014/main" id="{FCCC6A05-23ED-964F-A3D1-23AB7F83E6DB}"/>
              </a:ext>
            </a:extLst>
          </p:cNvPr>
          <p:cNvSpPr txBox="1">
            <a:spLocks/>
          </p:cNvSpPr>
          <p:nvPr/>
        </p:nvSpPr>
        <p:spPr>
          <a:xfrm>
            <a:off x="457200" y="2203448"/>
            <a:ext cx="2798064" cy="1938992"/>
          </a:xfrm>
          <a:prstGeom prst="rect">
            <a:avLst/>
          </a:prstGeom>
        </p:spPr>
        <p:txBody>
          <a:bodyPr vert="horz" lIns="91440" tIns="45720" rIns="91440" bIns="45720" rtlCol="0">
            <a:sp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dirty="0">
                <a:latin typeface="Times New Roman" panose="02020603050405020304" pitchFamily="18" charset="0"/>
              </a:rPr>
              <a:t>If the boundary allows the transfer of both matter and energy between the system and the surroundings  we have an open system.</a:t>
            </a:r>
          </a:p>
        </p:txBody>
      </p:sp>
      <p:sp>
        <p:nvSpPr>
          <p:cNvPr id="6" name="Text Placeholder 3">
            <a:extLst>
              <a:ext uri="{FF2B5EF4-FFF2-40B4-BE49-F238E27FC236}">
                <a16:creationId xmlns:a16="http://schemas.microsoft.com/office/drawing/2014/main" id="{9FD522AB-C387-6D4D-A8C1-17CB7D9A318F}"/>
              </a:ext>
            </a:extLst>
          </p:cNvPr>
          <p:cNvSpPr txBox="1">
            <a:spLocks/>
          </p:cNvSpPr>
          <p:nvPr/>
        </p:nvSpPr>
        <p:spPr>
          <a:xfrm>
            <a:off x="3316224" y="2203447"/>
            <a:ext cx="2798064" cy="1631216"/>
          </a:xfrm>
          <a:prstGeom prst="rect">
            <a:avLst/>
          </a:prstGeom>
        </p:spPr>
        <p:txBody>
          <a:bodyPr vert="horz" lIns="91440" tIns="45720" rIns="91440" bIns="45720" rtlCol="0">
            <a:sp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dirty="0">
                <a:latin typeface="Times New Roman" panose="02020603050405020304" pitchFamily="18" charset="0"/>
              </a:rPr>
              <a:t>If the boundary does not allows the transfer of matter but </a:t>
            </a:r>
            <a:r>
              <a:rPr lang="en-US" dirty="0">
                <a:solidFill>
                  <a:schemeClr val="tx1"/>
                </a:solidFill>
                <a:latin typeface="Times New Roman" panose="02020603050405020304" pitchFamily="18" charset="0"/>
              </a:rPr>
              <a:t>allows  transfer of energy</a:t>
            </a:r>
            <a:r>
              <a:rPr lang="en-US" dirty="0">
                <a:latin typeface="Times New Roman" panose="02020603050405020304" pitchFamily="18" charset="0"/>
              </a:rPr>
              <a:t>,  we have an closed system.</a:t>
            </a:r>
          </a:p>
        </p:txBody>
      </p:sp>
      <p:sp>
        <p:nvSpPr>
          <p:cNvPr id="8" name="Text Placeholder 3">
            <a:extLst>
              <a:ext uri="{FF2B5EF4-FFF2-40B4-BE49-F238E27FC236}">
                <a16:creationId xmlns:a16="http://schemas.microsoft.com/office/drawing/2014/main" id="{B3B61B0A-D8C6-DF47-92D8-47593814CF8A}"/>
              </a:ext>
            </a:extLst>
          </p:cNvPr>
          <p:cNvSpPr txBox="1">
            <a:spLocks/>
          </p:cNvSpPr>
          <p:nvPr/>
        </p:nvSpPr>
        <p:spPr>
          <a:xfrm>
            <a:off x="6070568" y="2203447"/>
            <a:ext cx="2798064" cy="1631216"/>
          </a:xfrm>
          <a:prstGeom prst="rect">
            <a:avLst/>
          </a:prstGeom>
        </p:spPr>
        <p:txBody>
          <a:bodyPr vert="horz" lIns="91440" tIns="45720" rIns="91440" bIns="45720" rtlCol="0">
            <a:sp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dirty="0">
                <a:latin typeface="Times New Roman" panose="02020603050405020304" pitchFamily="18" charset="0"/>
              </a:rPr>
              <a:t>If the boundary does not allows neither the transfer of matter or </a:t>
            </a:r>
            <a:r>
              <a:rPr lang="en-US" dirty="0">
                <a:solidFill>
                  <a:schemeClr val="tx1"/>
                </a:solidFill>
                <a:latin typeface="Times New Roman" panose="02020603050405020304" pitchFamily="18" charset="0"/>
              </a:rPr>
              <a:t>energy</a:t>
            </a:r>
            <a:r>
              <a:rPr lang="en-US" dirty="0">
                <a:latin typeface="Times New Roman" panose="02020603050405020304" pitchFamily="18" charset="0"/>
              </a:rPr>
              <a:t>,  we have an isolated  system.</a:t>
            </a:r>
          </a:p>
        </p:txBody>
      </p:sp>
      <p:sp>
        <p:nvSpPr>
          <p:cNvPr id="9" name="Rectangle 8">
            <a:extLst>
              <a:ext uri="{FF2B5EF4-FFF2-40B4-BE49-F238E27FC236}">
                <a16:creationId xmlns:a16="http://schemas.microsoft.com/office/drawing/2014/main" id="{14A7C757-CD0F-2642-96E2-5A356CE9A16E}"/>
              </a:ext>
            </a:extLst>
          </p:cNvPr>
          <p:cNvSpPr/>
          <p:nvPr/>
        </p:nvSpPr>
        <p:spPr>
          <a:xfrm>
            <a:off x="294895" y="5010912"/>
            <a:ext cx="2616484" cy="1068296"/>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1" name="Up-Down Arrow 10">
            <a:extLst>
              <a:ext uri="{FF2B5EF4-FFF2-40B4-BE49-F238E27FC236}">
                <a16:creationId xmlns:a16="http://schemas.microsoft.com/office/drawing/2014/main" id="{7CADC918-855B-254D-B161-0993C4A046EE}"/>
              </a:ext>
            </a:extLst>
          </p:cNvPr>
          <p:cNvSpPr/>
          <p:nvPr/>
        </p:nvSpPr>
        <p:spPr>
          <a:xfrm>
            <a:off x="896112" y="4489704"/>
            <a:ext cx="548640" cy="1408176"/>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Times New Roman" panose="02020603050405020304" pitchFamily="18" charset="0"/>
              </a:rPr>
              <a:t>Matter</a:t>
            </a:r>
          </a:p>
        </p:txBody>
      </p:sp>
      <p:sp>
        <p:nvSpPr>
          <p:cNvPr id="12" name="Up-Down Arrow 11">
            <a:extLst>
              <a:ext uri="{FF2B5EF4-FFF2-40B4-BE49-F238E27FC236}">
                <a16:creationId xmlns:a16="http://schemas.microsoft.com/office/drawing/2014/main" id="{89E4BF94-A87C-1E42-976B-9A6D5425D984}"/>
              </a:ext>
            </a:extLst>
          </p:cNvPr>
          <p:cNvSpPr/>
          <p:nvPr/>
        </p:nvSpPr>
        <p:spPr>
          <a:xfrm>
            <a:off x="1673352" y="4495681"/>
            <a:ext cx="548640" cy="1408176"/>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Times New Roman" panose="02020603050405020304" pitchFamily="18" charset="0"/>
              </a:rPr>
              <a:t>Energy</a:t>
            </a:r>
          </a:p>
        </p:txBody>
      </p:sp>
      <p:sp>
        <p:nvSpPr>
          <p:cNvPr id="13" name="Rectangle 12">
            <a:extLst>
              <a:ext uri="{FF2B5EF4-FFF2-40B4-BE49-F238E27FC236}">
                <a16:creationId xmlns:a16="http://schemas.microsoft.com/office/drawing/2014/main" id="{EBDD96E8-C8C2-2D42-A800-C6A7D3730F4E}"/>
              </a:ext>
            </a:extLst>
          </p:cNvPr>
          <p:cNvSpPr/>
          <p:nvPr/>
        </p:nvSpPr>
        <p:spPr>
          <a:xfrm>
            <a:off x="3328416" y="4980825"/>
            <a:ext cx="2267712" cy="1097280"/>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5" name="Up-Down Arrow 14">
            <a:extLst>
              <a:ext uri="{FF2B5EF4-FFF2-40B4-BE49-F238E27FC236}">
                <a16:creationId xmlns:a16="http://schemas.microsoft.com/office/drawing/2014/main" id="{C0C50411-06AE-004F-9137-3F283E97B7B0}"/>
              </a:ext>
            </a:extLst>
          </p:cNvPr>
          <p:cNvSpPr/>
          <p:nvPr/>
        </p:nvSpPr>
        <p:spPr>
          <a:xfrm>
            <a:off x="4861560" y="4410730"/>
            <a:ext cx="548640" cy="1408176"/>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Times New Roman" panose="02020603050405020304" pitchFamily="18" charset="0"/>
              </a:rPr>
              <a:t>Energy</a:t>
            </a:r>
          </a:p>
        </p:txBody>
      </p:sp>
      <p:sp>
        <p:nvSpPr>
          <p:cNvPr id="29" name="Up Arrow 28">
            <a:extLst>
              <a:ext uri="{FF2B5EF4-FFF2-40B4-BE49-F238E27FC236}">
                <a16:creationId xmlns:a16="http://schemas.microsoft.com/office/drawing/2014/main" id="{E3FAA92C-2A04-574D-B768-C1C85855C6EE}"/>
              </a:ext>
            </a:extLst>
          </p:cNvPr>
          <p:cNvSpPr/>
          <p:nvPr/>
        </p:nvSpPr>
        <p:spPr>
          <a:xfrm rot="13457190">
            <a:off x="3479537" y="4974320"/>
            <a:ext cx="566928" cy="939348"/>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2" name="Rectangle 31">
            <a:extLst>
              <a:ext uri="{FF2B5EF4-FFF2-40B4-BE49-F238E27FC236}">
                <a16:creationId xmlns:a16="http://schemas.microsoft.com/office/drawing/2014/main" id="{FD1F0B66-C05D-B840-A7B3-44061A8A6541}"/>
              </a:ext>
            </a:extLst>
          </p:cNvPr>
          <p:cNvSpPr/>
          <p:nvPr/>
        </p:nvSpPr>
        <p:spPr>
          <a:xfrm rot="2508779">
            <a:off x="3788743" y="5259322"/>
            <a:ext cx="1005840" cy="3472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rPr>
              <a:t>Matter</a:t>
            </a:r>
          </a:p>
        </p:txBody>
      </p:sp>
      <p:sp>
        <p:nvSpPr>
          <p:cNvPr id="45" name="Rectangle 44">
            <a:extLst>
              <a:ext uri="{FF2B5EF4-FFF2-40B4-BE49-F238E27FC236}">
                <a16:creationId xmlns:a16="http://schemas.microsoft.com/office/drawing/2014/main" id="{C75E592A-1EEA-3E49-8E9C-5D06AD473643}"/>
              </a:ext>
            </a:extLst>
          </p:cNvPr>
          <p:cNvSpPr/>
          <p:nvPr/>
        </p:nvSpPr>
        <p:spPr>
          <a:xfrm>
            <a:off x="6051042" y="4968359"/>
            <a:ext cx="2798064" cy="1097280"/>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7" name="Up Arrow 46">
            <a:extLst>
              <a:ext uri="{FF2B5EF4-FFF2-40B4-BE49-F238E27FC236}">
                <a16:creationId xmlns:a16="http://schemas.microsoft.com/office/drawing/2014/main" id="{6AD0FDD7-DA05-5541-9651-F28AD65E7AF9}"/>
              </a:ext>
            </a:extLst>
          </p:cNvPr>
          <p:cNvSpPr/>
          <p:nvPr/>
        </p:nvSpPr>
        <p:spPr>
          <a:xfrm rot="13457190">
            <a:off x="6170010" y="4969855"/>
            <a:ext cx="566928" cy="88302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8" name="Rectangle 47">
            <a:extLst>
              <a:ext uri="{FF2B5EF4-FFF2-40B4-BE49-F238E27FC236}">
                <a16:creationId xmlns:a16="http://schemas.microsoft.com/office/drawing/2014/main" id="{A62EA418-FCAC-FA44-BAF7-5B4B236F662F}"/>
              </a:ext>
            </a:extLst>
          </p:cNvPr>
          <p:cNvSpPr/>
          <p:nvPr/>
        </p:nvSpPr>
        <p:spPr>
          <a:xfrm rot="2508779">
            <a:off x="6459553" y="5246856"/>
            <a:ext cx="1005840" cy="3472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rPr>
              <a:t>Matter</a:t>
            </a:r>
          </a:p>
        </p:txBody>
      </p:sp>
      <p:sp>
        <p:nvSpPr>
          <p:cNvPr id="49" name="Up Arrow 48">
            <a:extLst>
              <a:ext uri="{FF2B5EF4-FFF2-40B4-BE49-F238E27FC236}">
                <a16:creationId xmlns:a16="http://schemas.microsoft.com/office/drawing/2014/main" id="{0CB2ACE0-9B16-DE47-A013-C2FACA95038D}"/>
              </a:ext>
            </a:extLst>
          </p:cNvPr>
          <p:cNvSpPr/>
          <p:nvPr/>
        </p:nvSpPr>
        <p:spPr>
          <a:xfrm rot="13457190">
            <a:off x="7513173" y="4978114"/>
            <a:ext cx="566928" cy="883025"/>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0" name="Rectangle 49">
            <a:extLst>
              <a:ext uri="{FF2B5EF4-FFF2-40B4-BE49-F238E27FC236}">
                <a16:creationId xmlns:a16="http://schemas.microsoft.com/office/drawing/2014/main" id="{027D2937-E851-4742-A2DD-4631E8EBC7AC}"/>
              </a:ext>
            </a:extLst>
          </p:cNvPr>
          <p:cNvSpPr/>
          <p:nvPr/>
        </p:nvSpPr>
        <p:spPr>
          <a:xfrm rot="2508779">
            <a:off x="7802716" y="5255115"/>
            <a:ext cx="1005840" cy="347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rPr>
              <a:t>Energy</a:t>
            </a:r>
          </a:p>
        </p:txBody>
      </p:sp>
      <p:sp>
        <p:nvSpPr>
          <p:cNvPr id="51" name="Rectangle 50">
            <a:extLst>
              <a:ext uri="{FF2B5EF4-FFF2-40B4-BE49-F238E27FC236}">
                <a16:creationId xmlns:a16="http://schemas.microsoft.com/office/drawing/2014/main" id="{661C1612-54AA-DD41-9648-25F7BE4D6576}"/>
              </a:ext>
            </a:extLst>
          </p:cNvPr>
          <p:cNvSpPr/>
          <p:nvPr/>
        </p:nvSpPr>
        <p:spPr>
          <a:xfrm>
            <a:off x="805482" y="6125440"/>
            <a:ext cx="1332416" cy="369332"/>
          </a:xfrm>
          <a:prstGeom prst="rect">
            <a:avLst/>
          </a:prstGeom>
        </p:spPr>
        <p:txBody>
          <a:bodyPr wrap="none">
            <a:spAutoFit/>
          </a:bodyPr>
          <a:lstStyle/>
          <a:p>
            <a:r>
              <a:rPr lang="en-US" dirty="0">
                <a:latin typeface="Times New Roman" panose="02020603050405020304" pitchFamily="18" charset="0"/>
              </a:rPr>
              <a:t>open system</a:t>
            </a:r>
          </a:p>
        </p:txBody>
      </p:sp>
      <p:sp>
        <p:nvSpPr>
          <p:cNvPr id="53" name="Rectangle 52">
            <a:extLst>
              <a:ext uri="{FF2B5EF4-FFF2-40B4-BE49-F238E27FC236}">
                <a16:creationId xmlns:a16="http://schemas.microsoft.com/office/drawing/2014/main" id="{FDC58D4E-2A68-4647-9F89-AA0071652BD0}"/>
              </a:ext>
            </a:extLst>
          </p:cNvPr>
          <p:cNvSpPr/>
          <p:nvPr/>
        </p:nvSpPr>
        <p:spPr>
          <a:xfrm>
            <a:off x="3494008" y="6104713"/>
            <a:ext cx="1473480" cy="369332"/>
          </a:xfrm>
          <a:prstGeom prst="rect">
            <a:avLst/>
          </a:prstGeom>
        </p:spPr>
        <p:txBody>
          <a:bodyPr wrap="none">
            <a:spAutoFit/>
          </a:bodyPr>
          <a:lstStyle/>
          <a:p>
            <a:r>
              <a:rPr lang="en-US" dirty="0">
                <a:latin typeface="Times New Roman" panose="02020603050405020304" pitchFamily="18" charset="0"/>
              </a:rPr>
              <a:t>closed system</a:t>
            </a:r>
          </a:p>
        </p:txBody>
      </p:sp>
      <p:sp>
        <p:nvSpPr>
          <p:cNvPr id="55" name="Rectangle 54">
            <a:extLst>
              <a:ext uri="{FF2B5EF4-FFF2-40B4-BE49-F238E27FC236}">
                <a16:creationId xmlns:a16="http://schemas.microsoft.com/office/drawing/2014/main" id="{8936FC3B-EA95-F643-84AF-182758B6206E}"/>
              </a:ext>
            </a:extLst>
          </p:cNvPr>
          <p:cNvSpPr/>
          <p:nvPr/>
        </p:nvSpPr>
        <p:spPr>
          <a:xfrm>
            <a:off x="6377385" y="6118791"/>
            <a:ext cx="1601721" cy="369332"/>
          </a:xfrm>
          <a:prstGeom prst="rect">
            <a:avLst/>
          </a:prstGeom>
        </p:spPr>
        <p:txBody>
          <a:bodyPr wrap="none">
            <a:spAutoFit/>
          </a:bodyPr>
          <a:lstStyle/>
          <a:p>
            <a:r>
              <a:rPr lang="en-US" dirty="0">
                <a:latin typeface="Times New Roman" panose="02020603050405020304" pitchFamily="18" charset="0"/>
              </a:rPr>
              <a:t>isolated system</a:t>
            </a:r>
          </a:p>
        </p:txBody>
      </p:sp>
    </p:spTree>
    <p:extLst>
      <p:ext uri="{BB962C8B-B14F-4D97-AF65-F5344CB8AC3E}">
        <p14:creationId xmlns:p14="http://schemas.microsoft.com/office/powerpoint/2010/main" val="2731954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7"/>
            <a:ext cx="8062912" cy="482574"/>
          </a:xfrm>
        </p:spPr>
        <p:txBody>
          <a:bodyPr/>
          <a:lstStyle/>
          <a:p>
            <a:r>
              <a:rPr lang="en-US" cap="none" dirty="0"/>
              <a:t>Thermochemistry of hand warmers</a:t>
            </a:r>
          </a:p>
        </p:txBody>
      </p:sp>
      <p:pic>
        <p:nvPicPr>
          <p:cNvPr id="2" name="Picture Placeholder 1" descr="CNX_Chem_05_02_HandWarmer.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1307" b="-2243"/>
          <a:stretch/>
        </p:blipFill>
        <p:spPr>
          <a:xfrm>
            <a:off x="457200" y="3931160"/>
            <a:ext cx="6883401" cy="1479040"/>
          </a:xfrm>
        </p:spPr>
      </p:pic>
      <p:sp>
        <p:nvSpPr>
          <p:cNvPr id="7" name="Text Placeholder 6"/>
          <p:cNvSpPr>
            <a:spLocks noGrp="1"/>
          </p:cNvSpPr>
          <p:nvPr>
            <p:ph type="body" sz="quarter" idx="14"/>
          </p:nvPr>
        </p:nvSpPr>
        <p:spPr>
          <a:xfrm>
            <a:off x="457200" y="5409829"/>
            <a:ext cx="8151813" cy="830997"/>
          </a:xfrm>
        </p:spPr>
        <p:txBody>
          <a:bodyPr>
            <a:spAutoFit/>
          </a:bodyPr>
          <a:lstStyle/>
          <a:p>
            <a:r>
              <a:rPr lang="en-US" sz="1600" dirty="0"/>
              <a:t>Chemical hand warmers produce heat that warms your hand on a cold day. In this one, you can see the metal disc that initiates the exothermic precipitation reaction. (credit: modification of work by Science </a:t>
            </a:r>
            <a:r>
              <a:rPr lang="de-DE" sz="1600" dirty="0" err="1"/>
              <a:t>Buddies</a:t>
            </a:r>
            <a:r>
              <a:rPr lang="de-DE" sz="1600" dirty="0"/>
              <a:t> TV/YouTube)</a:t>
            </a:r>
            <a:endParaRPr lang="en-US" sz="1600"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C0732C7F-F658-9D4A-A63B-5E8EE29C219F}"/>
              </a:ext>
            </a:extLst>
          </p:cNvPr>
          <p:cNvSpPr/>
          <p:nvPr/>
        </p:nvSpPr>
        <p:spPr>
          <a:xfrm>
            <a:off x="457200" y="746879"/>
            <a:ext cx="8367220" cy="2862322"/>
          </a:xfrm>
          <a:prstGeom prst="rect">
            <a:avLst/>
          </a:prstGeom>
        </p:spPr>
        <p:txBody>
          <a:bodyPr wrap="square">
            <a:spAutoFit/>
          </a:bodyPr>
          <a:lstStyle/>
          <a:p>
            <a:r>
              <a:rPr lang="en-US" dirty="0">
                <a:latin typeface="Times New Roman" panose="02020603050405020304" pitchFamily="18" charset="0"/>
              </a:rPr>
              <a:t>Supersaturated solution (crystallization-type)</a:t>
            </a:r>
          </a:p>
          <a:p>
            <a:r>
              <a:rPr lang="en-US" dirty="0">
                <a:solidFill>
                  <a:srgbClr val="555555"/>
                </a:solidFill>
                <a:latin typeface="Times New Roman" panose="02020603050405020304" pitchFamily="18" charset="0"/>
              </a:rPr>
              <a:t>A reusable hand warmer contains a supersaturated solution of NaC</a:t>
            </a:r>
            <a:r>
              <a:rPr lang="en-US" baseline="-25000" dirty="0">
                <a:solidFill>
                  <a:srgbClr val="555555"/>
                </a:solidFill>
                <a:latin typeface="Times New Roman" panose="02020603050405020304" pitchFamily="18" charset="0"/>
              </a:rPr>
              <a:t>2</a:t>
            </a:r>
            <a:r>
              <a:rPr lang="en-US" dirty="0">
                <a:solidFill>
                  <a:srgbClr val="555555"/>
                </a:solidFill>
                <a:latin typeface="Times New Roman" panose="02020603050405020304" pitchFamily="18" charset="0"/>
              </a:rPr>
              <a:t>H</a:t>
            </a:r>
            <a:r>
              <a:rPr lang="en-US" baseline="-25000" dirty="0">
                <a:solidFill>
                  <a:srgbClr val="555555"/>
                </a:solidFill>
                <a:latin typeface="Times New Roman" panose="02020603050405020304" pitchFamily="18" charset="0"/>
              </a:rPr>
              <a:t>3</a:t>
            </a:r>
            <a:r>
              <a:rPr lang="en-US" dirty="0">
                <a:solidFill>
                  <a:srgbClr val="555555"/>
                </a:solidFill>
                <a:latin typeface="Times New Roman" panose="02020603050405020304" pitchFamily="18" charset="0"/>
              </a:rPr>
              <a:t>O</a:t>
            </a:r>
            <a:r>
              <a:rPr lang="en-US" baseline="-25000" dirty="0">
                <a:solidFill>
                  <a:srgbClr val="555555"/>
                </a:solidFill>
                <a:latin typeface="Times New Roman" panose="02020603050405020304" pitchFamily="18" charset="0"/>
              </a:rPr>
              <a:t>2</a:t>
            </a:r>
            <a:r>
              <a:rPr lang="en-US" dirty="0">
                <a:solidFill>
                  <a:srgbClr val="555555"/>
                </a:solidFill>
                <a:latin typeface="Times New Roman" panose="02020603050405020304" pitchFamily="18" charset="0"/>
              </a:rPr>
              <a:t> (sodium acetate) and a metal disc. Bending the disk creates nucleation sites around which the metastable NaC</a:t>
            </a:r>
            <a:r>
              <a:rPr lang="en-US" baseline="-25000" dirty="0">
                <a:solidFill>
                  <a:srgbClr val="555555"/>
                </a:solidFill>
                <a:latin typeface="Times New Roman" panose="02020603050405020304" pitchFamily="18" charset="0"/>
              </a:rPr>
              <a:t>2</a:t>
            </a:r>
            <a:r>
              <a:rPr lang="en-US" dirty="0">
                <a:solidFill>
                  <a:srgbClr val="555555"/>
                </a:solidFill>
                <a:latin typeface="Times New Roman" panose="02020603050405020304" pitchFamily="18" charset="0"/>
              </a:rPr>
              <a:t>H</a:t>
            </a:r>
            <a:r>
              <a:rPr lang="en-US" baseline="-25000" dirty="0">
                <a:solidFill>
                  <a:srgbClr val="555555"/>
                </a:solidFill>
                <a:latin typeface="Times New Roman" panose="02020603050405020304" pitchFamily="18" charset="0"/>
              </a:rPr>
              <a:t>3</a:t>
            </a:r>
            <a:r>
              <a:rPr lang="en-US" dirty="0">
                <a:solidFill>
                  <a:srgbClr val="555555"/>
                </a:solidFill>
                <a:latin typeface="Times New Roman" panose="02020603050405020304" pitchFamily="18" charset="0"/>
              </a:rPr>
              <a:t>O</a:t>
            </a:r>
            <a:r>
              <a:rPr lang="en-US" baseline="-25000" dirty="0">
                <a:solidFill>
                  <a:srgbClr val="555555"/>
                </a:solidFill>
                <a:latin typeface="Times New Roman" panose="02020603050405020304" pitchFamily="18" charset="0"/>
              </a:rPr>
              <a:t>2</a:t>
            </a:r>
            <a:r>
              <a:rPr lang="en-US" dirty="0">
                <a:solidFill>
                  <a:srgbClr val="555555"/>
                </a:solidFill>
                <a:latin typeface="Times New Roman" panose="02020603050405020304" pitchFamily="18" charset="0"/>
              </a:rPr>
              <a:t> quickly crystallizes (a later chapter on solutions will investigate saturation and supersaturation in more detail).</a:t>
            </a:r>
          </a:p>
          <a:p>
            <a:endParaRPr lang="en-US" dirty="0">
              <a:solidFill>
                <a:srgbClr val="555555"/>
              </a:solidFill>
              <a:latin typeface="Times New Roman" panose="02020603050405020304" pitchFamily="18" charset="0"/>
            </a:endParaRPr>
          </a:p>
          <a:p>
            <a:r>
              <a:rPr lang="en-US" dirty="0">
                <a:solidFill>
                  <a:srgbClr val="555555"/>
                </a:solidFill>
                <a:latin typeface="STIXGeneral-Regular" pitchFamily="2" charset="2"/>
              </a:rPr>
              <a:t>NaC</a:t>
            </a:r>
            <a:r>
              <a:rPr lang="en-US" baseline="-25000" dirty="0">
                <a:solidFill>
                  <a:srgbClr val="555555"/>
                </a:solidFill>
                <a:latin typeface="STIXGeneral-Regular" pitchFamily="2" charset="2"/>
              </a:rPr>
              <a:t>2</a:t>
            </a:r>
            <a:r>
              <a:rPr lang="en-US" dirty="0">
                <a:solidFill>
                  <a:srgbClr val="555555"/>
                </a:solidFill>
                <a:latin typeface="STIXGeneral-Regular" pitchFamily="2" charset="2"/>
              </a:rPr>
              <a:t>H</a:t>
            </a:r>
            <a:r>
              <a:rPr lang="en-US" baseline="-25000" dirty="0">
                <a:solidFill>
                  <a:srgbClr val="555555"/>
                </a:solidFill>
                <a:latin typeface="STIXGeneral-Regular" pitchFamily="2" charset="2"/>
              </a:rPr>
              <a:t>3</a:t>
            </a:r>
            <a:r>
              <a:rPr lang="en-US" dirty="0">
                <a:solidFill>
                  <a:srgbClr val="555555"/>
                </a:solidFill>
                <a:latin typeface="STIXGeneral-Regular" pitchFamily="2" charset="2"/>
              </a:rPr>
              <a:t>O</a:t>
            </a:r>
            <a:r>
              <a:rPr lang="en-US" baseline="-25000" dirty="0">
                <a:solidFill>
                  <a:srgbClr val="555555"/>
                </a:solidFill>
                <a:latin typeface="STIXGeneral-Regular" pitchFamily="2" charset="2"/>
              </a:rPr>
              <a:t>2</a:t>
            </a:r>
            <a:r>
              <a:rPr lang="en-US" dirty="0">
                <a:solidFill>
                  <a:srgbClr val="555555"/>
                </a:solidFill>
                <a:latin typeface="STIXGeneral-Regular" pitchFamily="2" charset="2"/>
              </a:rPr>
              <a:t>(</a:t>
            </a:r>
            <a:r>
              <a:rPr lang="en-US" dirty="0" err="1">
                <a:solidFill>
                  <a:srgbClr val="555555"/>
                </a:solidFill>
                <a:latin typeface="STIXGeneral-Italic" pitchFamily="2" charset="2"/>
              </a:rPr>
              <a:t>aq</a:t>
            </a:r>
            <a:r>
              <a:rPr lang="en-US" dirty="0">
                <a:solidFill>
                  <a:srgbClr val="555555"/>
                </a:solidFill>
                <a:latin typeface="STIXGeneral-Regular" pitchFamily="2" charset="2"/>
              </a:rPr>
              <a:t>)⟶NaC</a:t>
            </a:r>
            <a:r>
              <a:rPr lang="en-US" baseline="-25000" dirty="0">
                <a:solidFill>
                  <a:srgbClr val="555555"/>
                </a:solidFill>
                <a:latin typeface="STIXGeneral-Regular" pitchFamily="2" charset="2"/>
              </a:rPr>
              <a:t>2</a:t>
            </a:r>
            <a:r>
              <a:rPr lang="en-US" dirty="0">
                <a:solidFill>
                  <a:srgbClr val="555555"/>
                </a:solidFill>
                <a:latin typeface="STIXGeneral-Regular" pitchFamily="2" charset="2"/>
              </a:rPr>
              <a:t>H</a:t>
            </a:r>
            <a:r>
              <a:rPr lang="en-US" baseline="-25000" dirty="0">
                <a:solidFill>
                  <a:srgbClr val="555555"/>
                </a:solidFill>
                <a:latin typeface="STIXGeneral-Regular" pitchFamily="2" charset="2"/>
              </a:rPr>
              <a:t>3</a:t>
            </a:r>
            <a:r>
              <a:rPr lang="en-US" dirty="0">
                <a:solidFill>
                  <a:srgbClr val="555555"/>
                </a:solidFill>
                <a:latin typeface="STIXGeneral-Regular" pitchFamily="2" charset="2"/>
              </a:rPr>
              <a:t>O</a:t>
            </a:r>
            <a:r>
              <a:rPr lang="en-US" baseline="-25000" dirty="0">
                <a:solidFill>
                  <a:srgbClr val="555555"/>
                </a:solidFill>
                <a:latin typeface="STIXGeneral-Regular" pitchFamily="2" charset="2"/>
              </a:rPr>
              <a:t>2</a:t>
            </a:r>
            <a:r>
              <a:rPr lang="en-US" dirty="0">
                <a:solidFill>
                  <a:srgbClr val="555555"/>
                </a:solidFill>
                <a:latin typeface="STIXGeneral-Regular" pitchFamily="2" charset="2"/>
              </a:rPr>
              <a:t>(</a:t>
            </a:r>
            <a:r>
              <a:rPr lang="en-US" dirty="0">
                <a:solidFill>
                  <a:srgbClr val="555555"/>
                </a:solidFill>
                <a:latin typeface="STIXGeneral-Italic" pitchFamily="2" charset="2"/>
              </a:rPr>
              <a:t>s</a:t>
            </a:r>
            <a:r>
              <a:rPr lang="en-US" dirty="0">
                <a:solidFill>
                  <a:srgbClr val="555555"/>
                </a:solidFill>
                <a:latin typeface="STIXGeneral-Regular" pitchFamily="2" charset="2"/>
              </a:rPr>
              <a:t>)</a:t>
            </a:r>
            <a:r>
              <a:rPr lang="en-US" dirty="0">
                <a:solidFill>
                  <a:srgbClr val="555555"/>
                </a:solidFill>
                <a:latin typeface="Times New Roman" panose="02020603050405020304" pitchFamily="18" charset="0"/>
              </a:rPr>
              <a:t> exothermic reaction</a:t>
            </a:r>
          </a:p>
          <a:p>
            <a:endParaRPr lang="en-US" dirty="0">
              <a:solidFill>
                <a:srgbClr val="555555"/>
              </a:solidFill>
              <a:effectLst/>
              <a:latin typeface="Times New Roman" panose="02020603050405020304" pitchFamily="18" charset="0"/>
            </a:endParaRPr>
          </a:p>
          <a:p>
            <a:r>
              <a:rPr lang="en-US" dirty="0">
                <a:solidFill>
                  <a:srgbClr val="555555"/>
                </a:solidFill>
                <a:latin typeface="Times New Roman" panose="02020603050405020304" pitchFamily="18" charset="0"/>
              </a:rPr>
              <a:t>video : </a:t>
            </a:r>
          </a:p>
          <a:p>
            <a:r>
              <a:rPr lang="en-US" dirty="0">
                <a:latin typeface="Times New Roman" panose="02020603050405020304" pitchFamily="18" charset="0"/>
                <a:hlinkClick r:id="rId4"/>
              </a:rPr>
              <a:t>https://en.wikipedia.org/wiki/File:Hand_warmer_activation.webm#file</a:t>
            </a:r>
            <a:endParaRPr lang="en-US" dirty="0">
              <a:solidFill>
                <a:srgbClr val="555555"/>
              </a:solidFill>
              <a:latin typeface="Times New Roman" panose="02020603050405020304" pitchFamily="18" charset="0"/>
            </a:endParaRPr>
          </a:p>
        </p:txBody>
      </p:sp>
    </p:spTree>
    <p:extLst>
      <p:ext uri="{BB962C8B-B14F-4D97-AF65-F5344CB8AC3E}">
        <p14:creationId xmlns:p14="http://schemas.microsoft.com/office/powerpoint/2010/main" val="1870483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7"/>
            <a:ext cx="8062912" cy="482574"/>
          </a:xfrm>
        </p:spPr>
        <p:txBody>
          <a:bodyPr/>
          <a:lstStyle/>
          <a:p>
            <a:r>
              <a:rPr lang="en-US" cap="none" dirty="0"/>
              <a:t>Thermochemistry of hand warmers, cont..</a:t>
            </a:r>
          </a:p>
        </p:txBody>
      </p:sp>
      <p:sp>
        <p:nvSpPr>
          <p:cNvPr id="11" name="Rectangle 10">
            <a:extLst>
              <a:ext uri="{FF2B5EF4-FFF2-40B4-BE49-F238E27FC236}">
                <a16:creationId xmlns:a16="http://schemas.microsoft.com/office/drawing/2014/main" id="{8B3D6D4B-6248-A243-8599-85344B438A79}"/>
              </a:ext>
            </a:extLst>
          </p:cNvPr>
          <p:cNvSpPr/>
          <p:nvPr/>
        </p:nvSpPr>
        <p:spPr>
          <a:xfrm>
            <a:off x="457200" y="1155701"/>
            <a:ext cx="4572000" cy="3416320"/>
          </a:xfrm>
          <a:prstGeom prst="rect">
            <a:avLst/>
          </a:prstGeom>
        </p:spPr>
        <p:txBody>
          <a:bodyPr>
            <a:spAutoFit/>
          </a:bodyPr>
          <a:lstStyle/>
          <a:p>
            <a:r>
              <a:rPr lang="en-US" dirty="0">
                <a:solidFill>
                  <a:srgbClr val="555555"/>
                </a:solidFill>
                <a:latin typeface="Times New Roman" panose="02020603050405020304" pitchFamily="18" charset="0"/>
              </a:rPr>
              <a:t>Another common hand warmer produces heat when it is ripped open, exposing iron and water in the hand warmer to oxygen in the air. </a:t>
            </a:r>
          </a:p>
          <a:p>
            <a:endParaRPr lang="en-US" dirty="0">
              <a:solidFill>
                <a:srgbClr val="555555"/>
              </a:solidFill>
              <a:latin typeface="Times New Roman" panose="02020603050405020304" pitchFamily="18" charset="0"/>
            </a:endParaRPr>
          </a:p>
          <a:p>
            <a:r>
              <a:rPr lang="en-US" dirty="0">
                <a:solidFill>
                  <a:srgbClr val="555555"/>
                </a:solidFill>
                <a:latin typeface="Times New Roman" panose="02020603050405020304" pitchFamily="18" charset="0"/>
              </a:rPr>
              <a:t>One simplified version of this exothermic reaction</a:t>
            </a:r>
          </a:p>
          <a:p>
            <a:r>
              <a:rPr lang="en-US" dirty="0">
                <a:solidFill>
                  <a:srgbClr val="555555"/>
                </a:solidFill>
                <a:latin typeface="STIXGeneral-Regular" pitchFamily="2" charset="2"/>
              </a:rPr>
              <a:t>4 Fe(</a:t>
            </a:r>
            <a:r>
              <a:rPr lang="en-US" dirty="0">
                <a:solidFill>
                  <a:srgbClr val="555555"/>
                </a:solidFill>
                <a:latin typeface="STIXGeneral-Italic" pitchFamily="2" charset="2"/>
              </a:rPr>
              <a:t>s</a:t>
            </a:r>
            <a:r>
              <a:rPr lang="en-US" dirty="0">
                <a:solidFill>
                  <a:srgbClr val="555555"/>
                </a:solidFill>
                <a:latin typeface="STIXGeneral-Regular" pitchFamily="2" charset="2"/>
              </a:rPr>
              <a:t>)+6 O</a:t>
            </a:r>
            <a:r>
              <a:rPr lang="en-US" baseline="-25000" dirty="0">
                <a:solidFill>
                  <a:srgbClr val="555555"/>
                </a:solidFill>
                <a:latin typeface="STIXGeneral-Regular" pitchFamily="2" charset="2"/>
              </a:rPr>
              <a:t>2</a:t>
            </a:r>
            <a:r>
              <a:rPr lang="en-US" dirty="0">
                <a:solidFill>
                  <a:srgbClr val="555555"/>
                </a:solidFill>
                <a:latin typeface="STIXGeneral-Regular" pitchFamily="2" charset="2"/>
              </a:rPr>
              <a:t>(</a:t>
            </a:r>
            <a:r>
              <a:rPr lang="en-US" dirty="0">
                <a:solidFill>
                  <a:srgbClr val="555555"/>
                </a:solidFill>
                <a:latin typeface="STIXGeneral-Italic" pitchFamily="2" charset="2"/>
              </a:rPr>
              <a:t>g</a:t>
            </a:r>
            <a:r>
              <a:rPr lang="en-US" dirty="0">
                <a:solidFill>
                  <a:srgbClr val="555555"/>
                </a:solidFill>
                <a:latin typeface="STIXGeneral-Regular" pitchFamily="2" charset="2"/>
              </a:rPr>
              <a:t>)⟶ 2 Fe2O3(</a:t>
            </a:r>
            <a:r>
              <a:rPr lang="en-US" dirty="0">
                <a:solidFill>
                  <a:srgbClr val="555555"/>
                </a:solidFill>
                <a:latin typeface="STIXGeneral-Italic" pitchFamily="2" charset="2"/>
              </a:rPr>
              <a:t>s</a:t>
            </a:r>
            <a:r>
              <a:rPr lang="en-US" dirty="0">
                <a:solidFill>
                  <a:srgbClr val="555555"/>
                </a:solidFill>
                <a:latin typeface="STIXGeneral-Regular" pitchFamily="2" charset="2"/>
              </a:rPr>
              <a:t>)</a:t>
            </a:r>
          </a:p>
          <a:p>
            <a:r>
              <a:rPr lang="en-US" dirty="0">
                <a:solidFill>
                  <a:srgbClr val="555555"/>
                </a:solidFill>
                <a:latin typeface="Times New Roman" panose="02020603050405020304" pitchFamily="18" charset="0"/>
              </a:rPr>
              <a:t> </a:t>
            </a:r>
          </a:p>
          <a:p>
            <a:r>
              <a:rPr lang="en-US" dirty="0">
                <a:solidFill>
                  <a:srgbClr val="555555"/>
                </a:solidFill>
                <a:latin typeface="Times New Roman" panose="02020603050405020304" pitchFamily="18" charset="0"/>
              </a:rPr>
              <a:t>Salt in the hand warmer catalyzes the reaction, so it produces heat more rapidly; cellulose, vermiculite, and activated carbon help distribute the heat evenly. </a:t>
            </a:r>
            <a:endParaRPr lang="en-US" dirty="0">
              <a:latin typeface="Times New Roman" panose="02020603050405020304" pitchFamily="18" charset="0"/>
            </a:endParaRPr>
          </a:p>
        </p:txBody>
      </p:sp>
      <p:pic>
        <p:nvPicPr>
          <p:cNvPr id="12" name="Picture 11">
            <a:extLst>
              <a:ext uri="{FF2B5EF4-FFF2-40B4-BE49-F238E27FC236}">
                <a16:creationId xmlns:a16="http://schemas.microsoft.com/office/drawing/2014/main" id="{F776C087-7A6E-1443-AF48-EB3C2E81DB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14980" y="1155701"/>
            <a:ext cx="3171820" cy="2794000"/>
          </a:xfrm>
          <a:prstGeom prst="rect">
            <a:avLst/>
          </a:prstGeom>
        </p:spPr>
      </p:pic>
      <p:sp>
        <p:nvSpPr>
          <p:cNvPr id="14" name="Rectangle 13">
            <a:extLst>
              <a:ext uri="{FF2B5EF4-FFF2-40B4-BE49-F238E27FC236}">
                <a16:creationId xmlns:a16="http://schemas.microsoft.com/office/drawing/2014/main" id="{8FDB394D-ADF1-8848-AAA7-8F132CE136C8}"/>
              </a:ext>
            </a:extLst>
          </p:cNvPr>
          <p:cNvSpPr/>
          <p:nvPr/>
        </p:nvSpPr>
        <p:spPr>
          <a:xfrm>
            <a:off x="5514980" y="3949701"/>
            <a:ext cx="3171820" cy="400110"/>
          </a:xfrm>
          <a:prstGeom prst="rect">
            <a:avLst/>
          </a:prstGeom>
        </p:spPr>
        <p:txBody>
          <a:bodyPr wrap="square">
            <a:spAutoFit/>
          </a:bodyPr>
          <a:lstStyle/>
          <a:p>
            <a:r>
              <a:rPr lang="en-US" sz="1000" dirty="0">
                <a:solidFill>
                  <a:srgbClr val="0432FF"/>
                </a:solidFill>
                <a:latin typeface="Times New Roman" panose="02020603050405020304" pitchFamily="18" charset="0"/>
              </a:rPr>
              <a:t>https://</a:t>
            </a:r>
            <a:r>
              <a:rPr lang="en-US" sz="1000" dirty="0" err="1">
                <a:solidFill>
                  <a:srgbClr val="0432FF"/>
                </a:solidFill>
                <a:latin typeface="Times New Roman" panose="02020603050405020304" pitchFamily="18" charset="0"/>
              </a:rPr>
              <a:t>commons.wikimedia.org</a:t>
            </a:r>
            <a:r>
              <a:rPr lang="en-US" sz="1000" dirty="0">
                <a:solidFill>
                  <a:srgbClr val="0432FF"/>
                </a:solidFill>
                <a:latin typeface="Times New Roman" panose="02020603050405020304" pitchFamily="18" charset="0"/>
              </a:rPr>
              <a:t>/wiki/</a:t>
            </a:r>
            <a:r>
              <a:rPr lang="en-US" sz="1000" dirty="0" err="1">
                <a:solidFill>
                  <a:srgbClr val="0432FF"/>
                </a:solidFill>
                <a:latin typeface="Times New Roman" panose="02020603050405020304" pitchFamily="18" charset="0"/>
              </a:rPr>
              <a:t>File:Handwarmers.JPG</a:t>
            </a:r>
            <a:endParaRPr lang="en-US" sz="1000" dirty="0">
              <a:solidFill>
                <a:srgbClr val="0432FF"/>
              </a:solidFill>
              <a:latin typeface="Times New Roman" panose="02020603050405020304" pitchFamily="18" charset="0"/>
            </a:endParaRPr>
          </a:p>
        </p:txBody>
      </p:sp>
    </p:spTree>
    <p:extLst>
      <p:ext uri="{BB962C8B-B14F-4D97-AF65-F5344CB8AC3E}">
        <p14:creationId xmlns:p14="http://schemas.microsoft.com/office/powerpoint/2010/main" val="348210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dirty="0"/>
              <a:t>Thermochemistry of cold pack</a:t>
            </a:r>
          </a:p>
        </p:txBody>
      </p:sp>
      <p:pic>
        <p:nvPicPr>
          <p:cNvPr id="2" name="Picture Placeholder 1" descr="CNX_Chem_05_02_IcePack.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490" r="-230"/>
          <a:stretch/>
        </p:blipFill>
        <p:spPr>
          <a:xfrm>
            <a:off x="4381500" y="1085514"/>
            <a:ext cx="4318000" cy="3500071"/>
          </a:xfrm>
        </p:spPr>
      </p:pic>
      <p:sp>
        <p:nvSpPr>
          <p:cNvPr id="7" name="Text Placeholder 6"/>
          <p:cNvSpPr>
            <a:spLocks noGrp="1"/>
          </p:cNvSpPr>
          <p:nvPr>
            <p:ph type="body" sz="quarter" idx="14"/>
          </p:nvPr>
        </p:nvSpPr>
        <p:spPr>
          <a:xfrm>
            <a:off x="382909" y="993032"/>
            <a:ext cx="3642991" cy="3592545"/>
          </a:xfrm>
        </p:spPr>
        <p:txBody>
          <a:bodyPr>
            <a:normAutofit/>
          </a:bodyPr>
          <a:lstStyle/>
          <a:p>
            <a:r>
              <a:rPr lang="en-US" sz="1600" dirty="0"/>
              <a:t>An instant cold pack consists of a bag containing solid ammonium nitrate and a second bag of water. When the bag of water is broken, the pack becomes cold because the dissolution of ammonium nitrate is an endothermic process that removes thermal energy from the water. The cold pack then removes thermal energy from your body.</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8" name="TextBox 7">
            <a:extLst>
              <a:ext uri="{FF2B5EF4-FFF2-40B4-BE49-F238E27FC236}">
                <a16:creationId xmlns:a16="http://schemas.microsoft.com/office/drawing/2014/main" id="{4E88A847-A51B-2846-B049-43515DA88D44}"/>
              </a:ext>
            </a:extLst>
          </p:cNvPr>
          <p:cNvSpPr txBox="1"/>
          <p:nvPr/>
        </p:nvSpPr>
        <p:spPr>
          <a:xfrm>
            <a:off x="1014793" y="4770230"/>
            <a:ext cx="3011107" cy="369332"/>
          </a:xfrm>
          <a:prstGeom prst="rect">
            <a:avLst/>
          </a:prstGeom>
          <a:noFill/>
        </p:spPr>
        <p:txBody>
          <a:bodyPr wrap="square" rtlCol="0">
            <a:spAutoFit/>
          </a:bodyPr>
          <a:lstStyle/>
          <a:p>
            <a:pPr algn="ctr"/>
            <a:r>
              <a:rPr lang="en-US" dirty="0">
                <a:latin typeface="Times New Roman" panose="02020603050405020304" pitchFamily="18" charset="0"/>
              </a:rPr>
              <a:t>NH</a:t>
            </a:r>
            <a:r>
              <a:rPr lang="en-US" baseline="-25000" dirty="0">
                <a:latin typeface="Times New Roman" panose="02020603050405020304" pitchFamily="18" charset="0"/>
              </a:rPr>
              <a:t>4</a:t>
            </a:r>
            <a:r>
              <a:rPr lang="en-US" dirty="0">
                <a:latin typeface="Times New Roman" panose="02020603050405020304" pitchFamily="18" charset="0"/>
              </a:rPr>
              <a:t>NO</a:t>
            </a:r>
            <a:r>
              <a:rPr lang="en-US" baseline="-25000" dirty="0">
                <a:latin typeface="Times New Roman" panose="02020603050405020304" pitchFamily="18" charset="0"/>
              </a:rPr>
              <a:t>3 </a:t>
            </a:r>
            <a:r>
              <a:rPr lang="en-US" dirty="0">
                <a:latin typeface="Times New Roman" panose="02020603050405020304" pitchFamily="18" charset="0"/>
              </a:rPr>
              <a:t>(s) +  H</a:t>
            </a:r>
            <a:r>
              <a:rPr lang="en-US" baseline="-25000" dirty="0">
                <a:latin typeface="Times New Roman" panose="02020603050405020304" pitchFamily="18" charset="0"/>
              </a:rPr>
              <a:t>2</a:t>
            </a:r>
            <a:r>
              <a:rPr lang="en-US" dirty="0">
                <a:latin typeface="Times New Roman" panose="02020603050405020304" pitchFamily="18" charset="0"/>
              </a:rPr>
              <a:t>O + Heat</a:t>
            </a:r>
            <a:endParaRPr lang="en-US" baseline="-25000" dirty="0">
              <a:latin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8B32F696-D75A-DF45-ADEA-27F612B041A6}"/>
              </a:ext>
            </a:extLst>
          </p:cNvPr>
          <p:cNvCxnSpPr>
            <a:cxnSpLocks/>
            <a:stCxn id="8" idx="3"/>
            <a:endCxn id="10" idx="1"/>
          </p:cNvCxnSpPr>
          <p:nvPr/>
        </p:nvCxnSpPr>
        <p:spPr>
          <a:xfrm>
            <a:off x="4025900" y="4954896"/>
            <a:ext cx="12454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9D76755-0573-4E45-9A12-F9CB8A7A9B63}"/>
              </a:ext>
            </a:extLst>
          </p:cNvPr>
          <p:cNvSpPr txBox="1"/>
          <p:nvPr/>
        </p:nvSpPr>
        <p:spPr>
          <a:xfrm>
            <a:off x="5271377" y="4770230"/>
            <a:ext cx="2396252" cy="369332"/>
          </a:xfrm>
          <a:prstGeom prst="rect">
            <a:avLst/>
          </a:prstGeom>
          <a:noFill/>
        </p:spPr>
        <p:txBody>
          <a:bodyPr wrap="square" rtlCol="0">
            <a:spAutoFit/>
          </a:bodyPr>
          <a:lstStyle/>
          <a:p>
            <a:pPr algn="ctr"/>
            <a:r>
              <a:rPr lang="en-US" dirty="0">
                <a:latin typeface="Times New Roman" panose="02020603050405020304" pitchFamily="18" charset="0"/>
              </a:rPr>
              <a:t>NH</a:t>
            </a:r>
            <a:r>
              <a:rPr lang="en-US" baseline="-25000" dirty="0">
                <a:latin typeface="Times New Roman" panose="02020603050405020304" pitchFamily="18" charset="0"/>
              </a:rPr>
              <a:t>4</a:t>
            </a:r>
            <a:r>
              <a:rPr lang="en-US" baseline="30000" dirty="0">
                <a:latin typeface="Times New Roman" panose="02020603050405020304" pitchFamily="18" charset="0"/>
              </a:rPr>
              <a:t>+</a:t>
            </a:r>
            <a:r>
              <a:rPr lang="en-US" dirty="0">
                <a:latin typeface="Times New Roman" panose="02020603050405020304" pitchFamily="18" charset="0"/>
              </a:rPr>
              <a:t>(</a:t>
            </a:r>
            <a:r>
              <a:rPr lang="en-US" dirty="0" err="1">
                <a:latin typeface="Times New Roman" panose="02020603050405020304" pitchFamily="18" charset="0"/>
              </a:rPr>
              <a:t>aq</a:t>
            </a:r>
            <a:r>
              <a:rPr lang="en-US" dirty="0">
                <a:latin typeface="Times New Roman" panose="02020603050405020304" pitchFamily="18" charset="0"/>
              </a:rPr>
              <a:t>) + NO</a:t>
            </a:r>
            <a:r>
              <a:rPr lang="en-US" baseline="-25000" dirty="0">
                <a:latin typeface="Times New Roman" panose="02020603050405020304" pitchFamily="18" charset="0"/>
              </a:rPr>
              <a:t>3</a:t>
            </a:r>
            <a:r>
              <a:rPr lang="en-US" baseline="30000" dirty="0">
                <a:latin typeface="Times New Roman" panose="02020603050405020304" pitchFamily="18" charset="0"/>
              </a:rPr>
              <a:t>-</a:t>
            </a:r>
            <a:r>
              <a:rPr lang="en-US" dirty="0">
                <a:latin typeface="Times New Roman" panose="02020603050405020304" pitchFamily="18" charset="0"/>
              </a:rPr>
              <a:t>(</a:t>
            </a:r>
            <a:r>
              <a:rPr lang="en-US" dirty="0" err="1">
                <a:latin typeface="Times New Roman" panose="02020603050405020304" pitchFamily="18" charset="0"/>
              </a:rPr>
              <a:t>aq</a:t>
            </a:r>
            <a:r>
              <a:rPr lang="en-US" dirty="0">
                <a:latin typeface="Times New Roman" panose="02020603050405020304" pitchFamily="18" charset="0"/>
              </a:rPr>
              <a:t>)</a:t>
            </a:r>
            <a:endParaRPr lang="en-US" baseline="-25000" dirty="0">
              <a:latin typeface="Times New Roman" panose="02020603050405020304" pitchFamily="18" charset="0"/>
            </a:endParaRPr>
          </a:p>
        </p:txBody>
      </p:sp>
    </p:spTree>
    <p:extLst>
      <p:ext uri="{BB962C8B-B14F-4D97-AF65-F5344CB8AC3E}">
        <p14:creationId xmlns:p14="http://schemas.microsoft.com/office/powerpoint/2010/main" val="1432569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bomb calorimeter</a:t>
            </a:r>
          </a:p>
        </p:txBody>
      </p:sp>
      <p:pic>
        <p:nvPicPr>
          <p:cNvPr id="2" name="Picture Placeholder 1" descr="CNX_Chem_05_02_BombCalor.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202" r="-1500"/>
          <a:stretch/>
        </p:blipFill>
        <p:spPr>
          <a:xfrm>
            <a:off x="1554480" y="2526480"/>
            <a:ext cx="6035040" cy="2980708"/>
          </a:xfrm>
        </p:spPr>
      </p:pic>
      <p:sp>
        <p:nvSpPr>
          <p:cNvPr id="7" name="Text Placeholder 6"/>
          <p:cNvSpPr>
            <a:spLocks noGrp="1"/>
          </p:cNvSpPr>
          <p:nvPr>
            <p:ph type="body" sz="quarter" idx="14"/>
          </p:nvPr>
        </p:nvSpPr>
        <p:spPr>
          <a:xfrm>
            <a:off x="457200" y="5431863"/>
            <a:ext cx="8062912" cy="923330"/>
          </a:xfrm>
        </p:spPr>
        <p:txBody>
          <a:bodyPr>
            <a:spAutoFit/>
          </a:bodyPr>
          <a:lstStyle/>
          <a:p>
            <a:r>
              <a:rPr lang="en-US" sz="1800" dirty="0"/>
              <a:t>The reactants are contained in the gas-tight “bomb,” which is submerged in water and surrounded by insulating materials. (credit a: modification of work by “Harbor1”/Wikimedia commons)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EEF2C27E-B37A-6645-B54C-95733D2E4AB2}"/>
              </a:ext>
            </a:extLst>
          </p:cNvPr>
          <p:cNvSpPr/>
          <p:nvPr/>
        </p:nvSpPr>
        <p:spPr>
          <a:xfrm>
            <a:off x="457200" y="960252"/>
            <a:ext cx="8166100" cy="1200329"/>
          </a:xfrm>
          <a:prstGeom prst="rect">
            <a:avLst/>
          </a:prstGeom>
        </p:spPr>
        <p:txBody>
          <a:bodyPr wrap="square">
            <a:spAutoFit/>
          </a:bodyPr>
          <a:lstStyle/>
          <a:p>
            <a:r>
              <a:rPr lang="en-US" dirty="0">
                <a:latin typeface="Times New Roman" panose="02020603050405020304" pitchFamily="18" charset="0"/>
              </a:rPr>
              <a:t>bomb calorimeter, is used to measure the energy produced by reactions that yield large amounts of heat and gaseous products, such as combustion reactions. (The term “bomb” comes from the observation that these reactions can be vigorous enough to resemble explosions that would damage other calorimeters.) </a:t>
            </a:r>
          </a:p>
        </p:txBody>
      </p:sp>
    </p:spTree>
    <p:extLst>
      <p:ext uri="{BB962C8B-B14F-4D97-AF65-F5344CB8AC3E}">
        <p14:creationId xmlns:p14="http://schemas.microsoft.com/office/powerpoint/2010/main" val="422256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dirty="0"/>
              <a:t>Measuring nutritional calories</a:t>
            </a:r>
          </a:p>
        </p:txBody>
      </p:sp>
      <p:pic>
        <p:nvPicPr>
          <p:cNvPr id="2" name="Picture Placeholder 1" descr="CNX_Chem_05_02_FoodLabel.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316" r="-753"/>
          <a:stretch/>
        </p:blipFill>
        <p:spPr>
          <a:xfrm>
            <a:off x="613127" y="980201"/>
            <a:ext cx="5345875" cy="2740900"/>
          </a:xfrm>
        </p:spPr>
      </p:pic>
      <p:sp>
        <p:nvSpPr>
          <p:cNvPr id="7" name="Text Placeholder 6"/>
          <p:cNvSpPr>
            <a:spLocks noGrp="1"/>
          </p:cNvSpPr>
          <p:nvPr>
            <p:ph type="body" sz="quarter" idx="14"/>
          </p:nvPr>
        </p:nvSpPr>
        <p:spPr>
          <a:xfrm>
            <a:off x="446439" y="5445971"/>
            <a:ext cx="8062912" cy="919079"/>
          </a:xfrm>
        </p:spPr>
        <p:txBody>
          <a:bodyPr>
            <a:normAutofit/>
          </a:bodyPr>
          <a:lstStyle/>
          <a:p>
            <a:r>
              <a:rPr lang="en-US" sz="1600" dirty="0"/>
              <a:t>The food’s nutritional information is shown on the package label. In the US, the energy content is given in Calories (per serving); the rest of the world usually uses kilojoules. (credit a: modification of work by “Rex Roof”/Flickr)</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74EF238F-FFD8-424A-A284-78A1DCED7444}"/>
              </a:ext>
            </a:extLst>
          </p:cNvPr>
          <p:cNvSpPr/>
          <p:nvPr/>
        </p:nvSpPr>
        <p:spPr>
          <a:xfrm>
            <a:off x="457200" y="3968643"/>
            <a:ext cx="8073673" cy="1200329"/>
          </a:xfrm>
          <a:prstGeom prst="rect">
            <a:avLst/>
          </a:prstGeom>
        </p:spPr>
        <p:txBody>
          <a:bodyPr wrap="square">
            <a:spAutoFit/>
          </a:bodyPr>
          <a:lstStyle/>
          <a:p>
            <a:r>
              <a:rPr lang="en-US" u="sng" dirty="0">
                <a:solidFill>
                  <a:srgbClr val="555555"/>
                </a:solidFill>
                <a:latin typeface="Times New Roman" panose="02020603050405020304" pitchFamily="18" charset="0"/>
              </a:rPr>
              <a:t>C</a:t>
            </a:r>
            <a:r>
              <a:rPr lang="en-US" dirty="0">
                <a:solidFill>
                  <a:srgbClr val="555555"/>
                </a:solidFill>
                <a:latin typeface="Times New Roman" panose="02020603050405020304" pitchFamily="18" charset="0"/>
              </a:rPr>
              <a:t>alories, or nutritional calories, are used to quantify the amount of energy in foods. </a:t>
            </a:r>
          </a:p>
          <a:p>
            <a:r>
              <a:rPr lang="en-US" dirty="0">
                <a:solidFill>
                  <a:srgbClr val="555555"/>
                </a:solidFill>
                <a:latin typeface="Times New Roman" panose="02020603050405020304" pitchFamily="18" charset="0"/>
              </a:rPr>
              <a:t>One calorie (</a:t>
            </a:r>
            <a:r>
              <a:rPr lang="en-US" dirty="0" err="1">
                <a:solidFill>
                  <a:srgbClr val="555555"/>
                </a:solidFill>
                <a:latin typeface="Times New Roman" panose="02020603050405020304" pitchFamily="18" charset="0"/>
              </a:rPr>
              <a:t>cal</a:t>
            </a:r>
            <a:r>
              <a:rPr lang="en-US" dirty="0">
                <a:solidFill>
                  <a:srgbClr val="555555"/>
                </a:solidFill>
                <a:latin typeface="Times New Roman" panose="02020603050405020304" pitchFamily="18" charset="0"/>
              </a:rPr>
              <a:t>) = exactly 4.184 joules, and one </a:t>
            </a:r>
            <a:r>
              <a:rPr lang="en-US" u="sng" dirty="0">
                <a:solidFill>
                  <a:srgbClr val="555555"/>
                </a:solidFill>
                <a:latin typeface="Times New Roman" panose="02020603050405020304" pitchFamily="18" charset="0"/>
              </a:rPr>
              <a:t>C</a:t>
            </a:r>
            <a:r>
              <a:rPr lang="en-US" dirty="0">
                <a:solidFill>
                  <a:srgbClr val="555555"/>
                </a:solidFill>
                <a:latin typeface="Times New Roman" panose="02020603050405020304" pitchFamily="18" charset="0"/>
              </a:rPr>
              <a:t>alorie (note the capitalization) = 1000 </a:t>
            </a:r>
            <a:r>
              <a:rPr lang="en-US" dirty="0" err="1">
                <a:solidFill>
                  <a:srgbClr val="555555"/>
                </a:solidFill>
                <a:latin typeface="Times New Roman" panose="02020603050405020304" pitchFamily="18" charset="0"/>
              </a:rPr>
              <a:t>cal</a:t>
            </a:r>
            <a:r>
              <a:rPr lang="en-US" dirty="0">
                <a:solidFill>
                  <a:srgbClr val="555555"/>
                </a:solidFill>
                <a:latin typeface="Times New Roman" panose="02020603050405020304" pitchFamily="18" charset="0"/>
              </a:rPr>
              <a:t>, or 1 kcal. (This is approximately the amount of energy needed to heat 1 kg of water by 1 °C.)</a:t>
            </a:r>
            <a:endParaRPr lang="en-US" dirty="0">
              <a:latin typeface="Times New Roman" panose="02020603050405020304" pitchFamily="18" charset="0"/>
            </a:endParaRPr>
          </a:p>
        </p:txBody>
      </p:sp>
      <p:sp>
        <p:nvSpPr>
          <p:cNvPr id="4" name="Oval 3">
            <a:extLst>
              <a:ext uri="{FF2B5EF4-FFF2-40B4-BE49-F238E27FC236}">
                <a16:creationId xmlns:a16="http://schemas.microsoft.com/office/drawing/2014/main" id="{67EEB35C-73F5-6E4F-9EA5-FCC1297B4F2D}"/>
              </a:ext>
            </a:extLst>
          </p:cNvPr>
          <p:cNvSpPr/>
          <p:nvPr/>
        </p:nvSpPr>
        <p:spPr>
          <a:xfrm>
            <a:off x="4030431" y="1512513"/>
            <a:ext cx="1247553" cy="2713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B539DBF1-0952-8B4B-A0E5-39DBFB32D4C4}"/>
              </a:ext>
            </a:extLst>
          </p:cNvPr>
          <p:cNvCxnSpPr>
            <a:cxnSpLocks/>
            <a:stCxn id="4" idx="7"/>
            <a:endCxn id="12" idx="1"/>
          </p:cNvCxnSpPr>
          <p:nvPr/>
        </p:nvCxnSpPr>
        <p:spPr>
          <a:xfrm flipV="1">
            <a:off x="5095284" y="1506825"/>
            <a:ext cx="863718" cy="45423"/>
          </a:xfrm>
          <a:prstGeom prst="straightConnector1">
            <a:avLst/>
          </a:prstGeom>
          <a:ln w="34925">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E93BF839-7F83-874A-8D45-345DA5474E29}"/>
              </a:ext>
            </a:extLst>
          </p:cNvPr>
          <p:cNvSpPr txBox="1"/>
          <p:nvPr/>
        </p:nvSpPr>
        <p:spPr>
          <a:xfrm>
            <a:off x="5959002" y="1183659"/>
            <a:ext cx="2652103" cy="646331"/>
          </a:xfrm>
          <a:prstGeom prst="rect">
            <a:avLst/>
          </a:prstGeom>
          <a:noFill/>
        </p:spPr>
        <p:txBody>
          <a:bodyPr wrap="square" rtlCol="0">
            <a:spAutoFit/>
          </a:bodyPr>
          <a:lstStyle/>
          <a:p>
            <a:r>
              <a:rPr lang="en-US" dirty="0" err="1">
                <a:latin typeface="Times New Roman" panose="02020603050405020304" pitchFamily="18" charset="0"/>
              </a:rPr>
              <a:t>Amaunt</a:t>
            </a:r>
            <a:r>
              <a:rPr lang="en-US" dirty="0">
                <a:latin typeface="Times New Roman" panose="02020603050405020304" pitchFamily="18" charset="0"/>
              </a:rPr>
              <a:t> per serving Calories 250</a:t>
            </a:r>
          </a:p>
        </p:txBody>
      </p:sp>
    </p:spTree>
    <p:extLst>
      <p:ext uri="{BB962C8B-B14F-4D97-AF65-F5344CB8AC3E}">
        <p14:creationId xmlns:p14="http://schemas.microsoft.com/office/powerpoint/2010/main" val="1998886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55FBC5B-0487-6B40-BF40-6FE64C1905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1" y="1363225"/>
            <a:ext cx="3352800" cy="1546014"/>
          </a:xfrm>
          <a:prstGeom prst="rect">
            <a:avLst/>
          </a:prstGeom>
        </p:spPr>
      </p:pic>
      <p:sp>
        <p:nvSpPr>
          <p:cNvPr id="5" name="Title 4"/>
          <p:cNvSpPr>
            <a:spLocks noGrp="1"/>
          </p:cNvSpPr>
          <p:nvPr>
            <p:ph type="title"/>
          </p:nvPr>
        </p:nvSpPr>
        <p:spPr>
          <a:xfrm>
            <a:off x="457200" y="241326"/>
            <a:ext cx="3200400" cy="493011"/>
          </a:xfrm>
        </p:spPr>
        <p:txBody>
          <a:bodyPr/>
          <a:lstStyle/>
          <a:p>
            <a:r>
              <a:rPr lang="en-US" cap="none" dirty="0"/>
              <a:t>Internal energy </a:t>
            </a:r>
            <a:r>
              <a:rPr lang="en-US" dirty="0"/>
              <a:t>(U)</a:t>
            </a:r>
          </a:p>
        </p:txBody>
      </p:sp>
      <p:sp>
        <p:nvSpPr>
          <p:cNvPr id="4" name="Rectangle 3">
            <a:extLst>
              <a:ext uri="{FF2B5EF4-FFF2-40B4-BE49-F238E27FC236}">
                <a16:creationId xmlns:a16="http://schemas.microsoft.com/office/drawing/2014/main" id="{2DB06280-EEC0-734C-9786-9FE127F66C06}"/>
              </a:ext>
            </a:extLst>
          </p:cNvPr>
          <p:cNvSpPr/>
          <p:nvPr/>
        </p:nvSpPr>
        <p:spPr>
          <a:xfrm>
            <a:off x="457199" y="684961"/>
            <a:ext cx="8062912" cy="923330"/>
          </a:xfrm>
          <a:prstGeom prst="rect">
            <a:avLst/>
          </a:prstGeom>
        </p:spPr>
        <p:txBody>
          <a:bodyPr wrap="square">
            <a:spAutoFit/>
          </a:bodyPr>
          <a:lstStyle/>
          <a:p>
            <a:r>
              <a:rPr lang="en-US" dirty="0">
                <a:solidFill>
                  <a:srgbClr val="555555"/>
                </a:solidFill>
                <a:latin typeface="Times New Roman" panose="02020603050405020304" pitchFamily="18" charset="0"/>
              </a:rPr>
              <a:t>The internal energy (U), sometimes symbolized as E,  is the sum of the potential energy  and kinetic energy of the atoms, molecules, or ions that constitute the system. </a:t>
            </a:r>
          </a:p>
          <a:p>
            <a:r>
              <a:rPr lang="en-US" dirty="0">
                <a:solidFill>
                  <a:srgbClr val="555555"/>
                </a:solidFill>
                <a:latin typeface="Times New Roman" panose="02020603050405020304" pitchFamily="18" charset="0"/>
              </a:rPr>
              <a:t>U= </a:t>
            </a:r>
            <a:r>
              <a:rPr lang="en-US" dirty="0" err="1">
                <a:solidFill>
                  <a:srgbClr val="555555"/>
                </a:solidFill>
                <a:latin typeface="Times New Roman" panose="02020603050405020304" pitchFamily="18" charset="0"/>
              </a:rPr>
              <a:t>U</a:t>
            </a:r>
            <a:r>
              <a:rPr lang="en-US" baseline="-25000" dirty="0" err="1">
                <a:solidFill>
                  <a:srgbClr val="555555"/>
                </a:solidFill>
                <a:latin typeface="Times New Roman" panose="02020603050405020304" pitchFamily="18" charset="0"/>
              </a:rPr>
              <a:t>potential</a:t>
            </a:r>
            <a:r>
              <a:rPr lang="en-US" baseline="-25000" dirty="0">
                <a:solidFill>
                  <a:srgbClr val="555555"/>
                </a:solidFill>
                <a:latin typeface="Times New Roman" panose="02020603050405020304" pitchFamily="18" charset="0"/>
              </a:rPr>
              <a:t> </a:t>
            </a:r>
            <a:r>
              <a:rPr lang="en-US" dirty="0">
                <a:solidFill>
                  <a:srgbClr val="555555"/>
                </a:solidFill>
                <a:latin typeface="Times New Roman" panose="02020603050405020304" pitchFamily="18" charset="0"/>
              </a:rPr>
              <a:t>+ </a:t>
            </a:r>
            <a:r>
              <a:rPr lang="en-US" dirty="0" err="1">
                <a:solidFill>
                  <a:srgbClr val="555555"/>
                </a:solidFill>
                <a:latin typeface="Times New Roman" panose="02020603050405020304" pitchFamily="18" charset="0"/>
              </a:rPr>
              <a:t>U</a:t>
            </a:r>
            <a:r>
              <a:rPr lang="en-US" baseline="-25000" dirty="0" err="1">
                <a:solidFill>
                  <a:srgbClr val="555555"/>
                </a:solidFill>
                <a:latin typeface="Times New Roman" panose="02020603050405020304" pitchFamily="18" charset="0"/>
              </a:rPr>
              <a:t>kinetic</a:t>
            </a:r>
            <a:endParaRPr lang="en-US" baseline="-25000" dirty="0">
              <a:solidFill>
                <a:srgbClr val="555555"/>
              </a:solidFill>
              <a:latin typeface="Times New Roman" panose="02020603050405020304" pitchFamily="18" charset="0"/>
            </a:endParaRPr>
          </a:p>
        </p:txBody>
      </p:sp>
      <p:sp>
        <p:nvSpPr>
          <p:cNvPr id="15" name="Rectangle 14">
            <a:extLst>
              <a:ext uri="{FF2B5EF4-FFF2-40B4-BE49-F238E27FC236}">
                <a16:creationId xmlns:a16="http://schemas.microsoft.com/office/drawing/2014/main" id="{6680C5F3-944B-EC49-9537-13F8D89BEE20}"/>
              </a:ext>
            </a:extLst>
          </p:cNvPr>
          <p:cNvSpPr/>
          <p:nvPr/>
        </p:nvSpPr>
        <p:spPr>
          <a:xfrm>
            <a:off x="457199" y="1941257"/>
            <a:ext cx="4252420" cy="646331"/>
          </a:xfrm>
          <a:prstGeom prst="rect">
            <a:avLst/>
          </a:prstGeom>
        </p:spPr>
        <p:txBody>
          <a:bodyPr wrap="square">
            <a:spAutoFit/>
          </a:bodyPr>
          <a:lstStyle/>
          <a:p>
            <a:r>
              <a:rPr lang="en-US" dirty="0">
                <a:solidFill>
                  <a:srgbClr val="555555"/>
                </a:solidFill>
                <a:latin typeface="Times New Roman" panose="02020603050405020304" pitchFamily="18" charset="0"/>
              </a:rPr>
              <a:t>Let’s consider a water in the three phases, solid, liquid and gas.</a:t>
            </a:r>
          </a:p>
        </p:txBody>
      </p:sp>
      <p:sp>
        <p:nvSpPr>
          <p:cNvPr id="16" name="Rectangle 15">
            <a:extLst>
              <a:ext uri="{FF2B5EF4-FFF2-40B4-BE49-F238E27FC236}">
                <a16:creationId xmlns:a16="http://schemas.microsoft.com/office/drawing/2014/main" id="{97C0F5AD-3A0D-A24F-866E-69938665D0B5}"/>
              </a:ext>
            </a:extLst>
          </p:cNvPr>
          <p:cNvSpPr/>
          <p:nvPr/>
        </p:nvSpPr>
        <p:spPr>
          <a:xfrm>
            <a:off x="388389" y="2902031"/>
            <a:ext cx="8260310" cy="2585323"/>
          </a:xfrm>
          <a:prstGeom prst="rect">
            <a:avLst/>
          </a:prstGeom>
        </p:spPr>
        <p:txBody>
          <a:bodyPr wrap="square">
            <a:spAutoFit/>
          </a:bodyPr>
          <a:lstStyle/>
          <a:p>
            <a:r>
              <a:rPr lang="en-US" dirty="0">
                <a:latin typeface="Times New Roman" panose="02020603050405020304" pitchFamily="18" charset="0"/>
              </a:rPr>
              <a:t>Internal potential energy includes, but it is not limited to, the energy of the chemical bonds holding together H and O in the H</a:t>
            </a:r>
            <a:r>
              <a:rPr lang="en-US" baseline="-25000" dirty="0">
                <a:latin typeface="Times New Roman" panose="02020603050405020304" pitchFamily="18" charset="0"/>
              </a:rPr>
              <a:t>2</a:t>
            </a:r>
            <a:r>
              <a:rPr lang="en-US" dirty="0">
                <a:latin typeface="Times New Roman" panose="02020603050405020304" pitchFamily="18" charset="0"/>
              </a:rPr>
              <a:t>O molecule,  molecule-molecule interaction between H</a:t>
            </a:r>
            <a:r>
              <a:rPr lang="en-US" baseline="-25000" dirty="0">
                <a:latin typeface="Times New Roman" panose="02020603050405020304" pitchFamily="18" charset="0"/>
              </a:rPr>
              <a:t>2</a:t>
            </a:r>
            <a:r>
              <a:rPr lang="en-US" dirty="0">
                <a:latin typeface="Times New Roman" panose="02020603050405020304" pitchFamily="18" charset="0"/>
              </a:rPr>
              <a:t>O molecules, the energy that hold together the subatomic particles in the O and H atoms, </a:t>
            </a:r>
            <a:r>
              <a:rPr lang="en-US" dirty="0" err="1">
                <a:latin typeface="Times New Roman" panose="02020603050405020304" pitchFamily="18" charset="0"/>
              </a:rPr>
              <a:t>etc</a:t>
            </a:r>
            <a:r>
              <a:rPr lang="en-US" dirty="0">
                <a:latin typeface="Times New Roman" panose="02020603050405020304" pitchFamily="18" charset="0"/>
              </a:rPr>
              <a:t>…</a:t>
            </a:r>
          </a:p>
          <a:p>
            <a:endParaRPr lang="en-US" dirty="0">
              <a:solidFill>
                <a:srgbClr val="555555"/>
              </a:solidFill>
              <a:latin typeface="Times New Roman" panose="02020603050405020304" pitchFamily="18" charset="0"/>
            </a:endParaRPr>
          </a:p>
          <a:p>
            <a:r>
              <a:rPr lang="en-US" dirty="0">
                <a:latin typeface="Times New Roman" panose="02020603050405020304" pitchFamily="18" charset="0"/>
              </a:rPr>
              <a:t>Internal kinetic energy is the sum of the energy due the motions of all the system's particles with respect to the center-of-mass of the system its self: transitional movement of the molecules, vibrations between molecules hold together by molecule-molecule interaction, vibration of the H and O hold together by a chemical bonds </a:t>
            </a:r>
            <a:r>
              <a:rPr lang="en-US" dirty="0" err="1">
                <a:latin typeface="Times New Roman" panose="02020603050405020304" pitchFamily="18" charset="0"/>
              </a:rPr>
              <a:t>etc</a:t>
            </a:r>
            <a:r>
              <a:rPr lang="en-US" dirty="0">
                <a:latin typeface="Times New Roman" panose="02020603050405020304" pitchFamily="18" charset="0"/>
              </a:rPr>
              <a:t>…</a:t>
            </a:r>
            <a:endParaRPr lang="en-US" dirty="0">
              <a:solidFill>
                <a:srgbClr val="555555"/>
              </a:solidFill>
              <a:latin typeface="Times New Roman" panose="02020603050405020304" pitchFamily="18" charset="0"/>
            </a:endParaRPr>
          </a:p>
        </p:txBody>
      </p:sp>
      <p:sp>
        <p:nvSpPr>
          <p:cNvPr id="17" name="TextBox 16">
            <a:extLst>
              <a:ext uri="{FF2B5EF4-FFF2-40B4-BE49-F238E27FC236}">
                <a16:creationId xmlns:a16="http://schemas.microsoft.com/office/drawing/2014/main" id="{B0D47DC5-64AD-7D4C-856B-E1013D78075D}"/>
              </a:ext>
            </a:extLst>
          </p:cNvPr>
          <p:cNvSpPr txBox="1"/>
          <p:nvPr/>
        </p:nvSpPr>
        <p:spPr>
          <a:xfrm>
            <a:off x="388389" y="5849873"/>
            <a:ext cx="8131721" cy="646331"/>
          </a:xfrm>
          <a:prstGeom prst="rect">
            <a:avLst/>
          </a:prstGeom>
          <a:noFill/>
        </p:spPr>
        <p:txBody>
          <a:bodyPr wrap="square" rtlCol="0">
            <a:spAutoFit/>
          </a:bodyPr>
          <a:lstStyle/>
          <a:p>
            <a:r>
              <a:rPr lang="en-US" dirty="0">
                <a:latin typeface="Times New Roman" panose="02020603050405020304" pitchFamily="18" charset="0"/>
              </a:rPr>
              <a:t>Can you discuss the changes in internal potential and kinetic energy moving form ice (crystalline solid), to liquid, to gas in the above picture?</a:t>
            </a:r>
          </a:p>
        </p:txBody>
      </p:sp>
      <p:sp>
        <p:nvSpPr>
          <p:cNvPr id="18" name="Rectangle 17">
            <a:extLst>
              <a:ext uri="{FF2B5EF4-FFF2-40B4-BE49-F238E27FC236}">
                <a16:creationId xmlns:a16="http://schemas.microsoft.com/office/drawing/2014/main" id="{058ACA6D-D555-4B45-822C-810AD4FDDDB1}"/>
              </a:ext>
            </a:extLst>
          </p:cNvPr>
          <p:cNvSpPr/>
          <p:nvPr/>
        </p:nvSpPr>
        <p:spPr>
          <a:xfrm>
            <a:off x="3880889" y="187995"/>
            <a:ext cx="4805911" cy="523220"/>
          </a:xfrm>
          <a:prstGeom prst="rect">
            <a:avLst/>
          </a:prstGeom>
        </p:spPr>
        <p:txBody>
          <a:bodyPr wrap="square">
            <a:spAutoFit/>
          </a:bodyPr>
          <a:lstStyle/>
          <a:p>
            <a:r>
              <a:rPr lang="en-US" sz="1400" dirty="0">
                <a:solidFill>
                  <a:srgbClr val="C00000"/>
                </a:solidFill>
                <a:latin typeface="Times New Roman" panose="02020603050405020304" pitchFamily="18" charset="0"/>
              </a:rPr>
              <a:t>This slide contains important information not clearly mentioned in your textbook</a:t>
            </a:r>
          </a:p>
        </p:txBody>
      </p:sp>
    </p:spTree>
    <p:extLst>
      <p:ext uri="{BB962C8B-B14F-4D97-AF65-F5344CB8AC3E}">
        <p14:creationId xmlns:p14="http://schemas.microsoft.com/office/powerpoint/2010/main" val="305384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55FBC5B-0487-6B40-BF40-6FE64C1905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9770" y="2077433"/>
            <a:ext cx="888999" cy="1415689"/>
          </a:xfrm>
          <a:prstGeom prst="rect">
            <a:avLst/>
          </a:prstGeom>
        </p:spPr>
      </p:pic>
      <p:sp>
        <p:nvSpPr>
          <p:cNvPr id="5" name="Title 4"/>
          <p:cNvSpPr>
            <a:spLocks noGrp="1"/>
          </p:cNvSpPr>
          <p:nvPr>
            <p:ph type="title"/>
          </p:nvPr>
        </p:nvSpPr>
        <p:spPr>
          <a:xfrm>
            <a:off x="457200" y="241326"/>
            <a:ext cx="8062912" cy="493011"/>
          </a:xfrm>
        </p:spPr>
        <p:txBody>
          <a:bodyPr/>
          <a:lstStyle/>
          <a:p>
            <a:r>
              <a:rPr lang="en-US" cap="none" dirty="0"/>
              <a:t>What it is not internal energy</a:t>
            </a:r>
            <a:endParaRPr lang="en-US" dirty="0"/>
          </a:p>
        </p:txBody>
      </p:sp>
      <p:sp>
        <p:nvSpPr>
          <p:cNvPr id="4" name="Rectangle 3">
            <a:extLst>
              <a:ext uri="{FF2B5EF4-FFF2-40B4-BE49-F238E27FC236}">
                <a16:creationId xmlns:a16="http://schemas.microsoft.com/office/drawing/2014/main" id="{2DB06280-EEC0-734C-9786-9FE127F66C06}"/>
              </a:ext>
            </a:extLst>
          </p:cNvPr>
          <p:cNvSpPr/>
          <p:nvPr/>
        </p:nvSpPr>
        <p:spPr>
          <a:xfrm>
            <a:off x="457200" y="824661"/>
            <a:ext cx="8062912" cy="923330"/>
          </a:xfrm>
          <a:prstGeom prst="rect">
            <a:avLst/>
          </a:prstGeom>
        </p:spPr>
        <p:txBody>
          <a:bodyPr wrap="square">
            <a:spAutoFit/>
          </a:bodyPr>
          <a:lstStyle/>
          <a:p>
            <a:r>
              <a:rPr lang="en-US" b="1" i="1" dirty="0">
                <a:solidFill>
                  <a:srgbClr val="555555"/>
                </a:solidFill>
                <a:latin typeface="Times New Roman" panose="02020603050405020304" pitchFamily="18" charset="0"/>
                <a:cs typeface="Times New Roman" panose="02020603050405020304" pitchFamily="18" charset="0"/>
              </a:rPr>
              <a:t>U</a:t>
            </a:r>
            <a:r>
              <a:rPr lang="en-US" b="1" dirty="0">
                <a:solidFill>
                  <a:srgbClr val="555555"/>
                </a:solidFill>
                <a:latin typeface="Times New Roman" panose="02020603050405020304" pitchFamily="18" charset="0"/>
                <a:cs typeface="Times New Roman" panose="02020603050405020304" pitchFamily="18" charset="0"/>
              </a:rPr>
              <a:t> does not include:</a:t>
            </a:r>
          </a:p>
          <a:p>
            <a:r>
              <a:rPr lang="en-US" dirty="0">
                <a:solidFill>
                  <a:srgbClr val="555555"/>
                </a:solidFill>
                <a:latin typeface="Times New Roman" panose="02020603050405020304" pitchFamily="18" charset="0"/>
                <a:cs typeface="Times New Roman" panose="02020603050405020304" pitchFamily="18" charset="0"/>
              </a:rPr>
              <a:t>kinetic energy due to the </a:t>
            </a:r>
            <a:r>
              <a:rPr lang="en-US" b="1" dirty="0">
                <a:solidFill>
                  <a:srgbClr val="555555"/>
                </a:solidFill>
                <a:latin typeface="Times New Roman" panose="02020603050405020304" pitchFamily="18" charset="0"/>
                <a:cs typeface="Times New Roman" panose="02020603050405020304" pitchFamily="18" charset="0"/>
              </a:rPr>
              <a:t>motion of the system as a whole</a:t>
            </a:r>
            <a:endParaRPr lang="en-US" dirty="0">
              <a:solidFill>
                <a:srgbClr val="555555"/>
              </a:solidFill>
              <a:latin typeface="Times New Roman" panose="02020603050405020304" pitchFamily="18" charset="0"/>
              <a:cs typeface="Times New Roman" panose="02020603050405020304" pitchFamily="18" charset="0"/>
            </a:endParaRPr>
          </a:p>
          <a:p>
            <a:r>
              <a:rPr lang="en-US" dirty="0">
                <a:solidFill>
                  <a:srgbClr val="555555"/>
                </a:solidFill>
                <a:latin typeface="Times New Roman" panose="02020603050405020304" pitchFamily="18" charset="0"/>
                <a:cs typeface="Times New Roman" panose="02020603050405020304" pitchFamily="18" charset="0"/>
              </a:rPr>
              <a:t>potential energy due the </a:t>
            </a:r>
            <a:r>
              <a:rPr lang="en-US" b="1" dirty="0">
                <a:solidFill>
                  <a:srgbClr val="555555"/>
                </a:solidFill>
                <a:latin typeface="Times New Roman" panose="02020603050405020304" pitchFamily="18" charset="0"/>
                <a:cs typeface="Times New Roman" panose="02020603050405020304" pitchFamily="18" charset="0"/>
              </a:rPr>
              <a:t>location of the system</a:t>
            </a:r>
            <a:endParaRPr lang="en-US" i="1" baseline="-25000" dirty="0">
              <a:solidFill>
                <a:srgbClr val="555555"/>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D3AC3337-A11D-4E4E-A804-0C418EC9E09C}"/>
              </a:ext>
            </a:extLst>
          </p:cNvPr>
          <p:cNvCxnSpPr>
            <a:cxnSpLocks/>
          </p:cNvCxnSpPr>
          <p:nvPr/>
        </p:nvCxnSpPr>
        <p:spPr>
          <a:xfrm>
            <a:off x="1935268" y="2751639"/>
            <a:ext cx="1193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9231AA5-25C6-F14E-8251-047150A1B847}"/>
                  </a:ext>
                </a:extLst>
              </p:cNvPr>
              <p:cNvSpPr txBox="1"/>
              <p:nvPr/>
            </p:nvSpPr>
            <p:spPr>
              <a:xfrm>
                <a:off x="2307726" y="2393591"/>
                <a:ext cx="1958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𝑣</m:t>
                          </m:r>
                        </m:e>
                      </m:acc>
                    </m:oMath>
                  </m:oMathPara>
                </a14:m>
                <a:endParaRPr lang="en-US"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39231AA5-25C6-F14E-8251-047150A1B847}"/>
                  </a:ext>
                </a:extLst>
              </p:cNvPr>
              <p:cNvSpPr txBox="1">
                <a:spLocks noRot="1" noChangeAspect="1" noMove="1" noResize="1" noEditPoints="1" noAdjustHandles="1" noChangeArrowheads="1" noChangeShapeType="1" noTextEdit="1"/>
              </p:cNvSpPr>
              <p:nvPr/>
            </p:nvSpPr>
            <p:spPr>
              <a:xfrm>
                <a:off x="2307726" y="2393591"/>
                <a:ext cx="195886" cy="276999"/>
              </a:xfrm>
              <a:prstGeom prst="rect">
                <a:avLst/>
              </a:prstGeom>
              <a:blipFill>
                <a:blip r:embed="rId3"/>
                <a:stretch>
                  <a:fillRect l="-12500" t="-26087" r="-6250"/>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4944067-FDBB-3D44-A548-9A3438223A7D}"/>
              </a:ext>
            </a:extLst>
          </p:cNvPr>
          <p:cNvPicPr>
            <a:picLocks noChangeAspect="1"/>
          </p:cNvPicPr>
          <p:nvPr/>
        </p:nvPicPr>
        <p:blipFill>
          <a:blip r:embed="rId4"/>
          <a:stretch>
            <a:fillRect/>
          </a:stretch>
        </p:blipFill>
        <p:spPr>
          <a:xfrm>
            <a:off x="1935268" y="2896818"/>
            <a:ext cx="1193800" cy="355600"/>
          </a:xfrm>
          <a:prstGeom prst="rect">
            <a:avLst/>
          </a:prstGeom>
        </p:spPr>
      </p:pic>
      <p:sp>
        <p:nvSpPr>
          <p:cNvPr id="13" name="Rectangle 12">
            <a:extLst>
              <a:ext uri="{FF2B5EF4-FFF2-40B4-BE49-F238E27FC236}">
                <a16:creationId xmlns:a16="http://schemas.microsoft.com/office/drawing/2014/main" id="{3CCD6F5C-0299-FA4D-8EA9-581B663993DA}"/>
              </a:ext>
            </a:extLst>
          </p:cNvPr>
          <p:cNvSpPr/>
          <p:nvPr/>
        </p:nvSpPr>
        <p:spPr>
          <a:xfrm>
            <a:off x="5321031" y="4086975"/>
            <a:ext cx="2790613" cy="182880"/>
          </a:xfrm>
          <a:prstGeom prst="rect">
            <a:avLst/>
          </a:prstGeom>
          <a:pattFill prst="wdUpDiag">
            <a:fgClr>
              <a:schemeClr val="accent1"/>
            </a:fgClr>
            <a:bgClr>
              <a:schemeClr val="bg1"/>
            </a:bgClr>
          </a:patt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BD9ABD6F-C4C9-6D43-AAB1-BA8534D5E8FF}"/>
              </a:ext>
            </a:extLst>
          </p:cNvPr>
          <p:cNvCxnSpPr>
            <a:cxnSpLocks/>
          </p:cNvCxnSpPr>
          <p:nvPr/>
        </p:nvCxnSpPr>
        <p:spPr>
          <a:xfrm>
            <a:off x="6014933" y="2726871"/>
            <a:ext cx="0" cy="136010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F02815C-A86E-1740-AE71-9A1741C9F17E}"/>
              </a:ext>
            </a:extLst>
          </p:cNvPr>
          <p:cNvSpPr txBox="1"/>
          <p:nvPr/>
        </p:nvSpPr>
        <p:spPr>
          <a:xfrm>
            <a:off x="5860840" y="3200283"/>
            <a:ext cx="365760" cy="369332"/>
          </a:xfrm>
          <a:prstGeom prst="rect">
            <a:avLst/>
          </a:prstGeom>
          <a:solidFill>
            <a:schemeClr val="bg1"/>
          </a:solidFill>
        </p:spPr>
        <p:txBody>
          <a:bodyPr wrap="square" rtlCol="0">
            <a:spAutoFit/>
          </a:bodyPr>
          <a:lstStyle/>
          <a:p>
            <a:r>
              <a:rPr lang="en-US" i="1" dirty="0">
                <a:latin typeface="Times New Roman" panose="02020603050405020304" pitchFamily="18" charset="0"/>
                <a:cs typeface="Times New Roman" panose="02020603050405020304" pitchFamily="18" charset="0"/>
              </a:rPr>
              <a:t>h</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F551A11-8165-3E42-BF6E-97AE73491533}"/>
                  </a:ext>
                </a:extLst>
              </p:cNvPr>
              <p:cNvSpPr txBox="1"/>
              <p:nvPr/>
            </p:nvSpPr>
            <p:spPr>
              <a:xfrm>
                <a:off x="6324216" y="3144516"/>
                <a:ext cx="1192571"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𝑔</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h</m:t>
                      </m:r>
                    </m:oMath>
                  </m:oMathPara>
                </a14:m>
                <a:endParaRPr lang="en-US" dirty="0">
                  <a:latin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9F551A11-8165-3E42-BF6E-97AE73491533}"/>
                  </a:ext>
                </a:extLst>
              </p:cNvPr>
              <p:cNvSpPr txBox="1">
                <a:spLocks noRot="1" noChangeAspect="1" noMove="1" noResize="1" noEditPoints="1" noAdjustHandles="1" noChangeArrowheads="1" noChangeShapeType="1" noTextEdit="1"/>
              </p:cNvSpPr>
              <p:nvPr/>
            </p:nvSpPr>
            <p:spPr>
              <a:xfrm>
                <a:off x="6324216" y="3144516"/>
                <a:ext cx="1192571" cy="298415"/>
              </a:xfrm>
              <a:prstGeom prst="rect">
                <a:avLst/>
              </a:prstGeom>
              <a:blipFill>
                <a:blip r:embed="rId5"/>
                <a:stretch>
                  <a:fillRect l="-3158" t="-8333" r="-3158" b="-25000"/>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B317646E-1B3C-4C4D-A375-A0DEEEE99C1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40613" y="1809240"/>
            <a:ext cx="548640" cy="873683"/>
          </a:xfrm>
          <a:prstGeom prst="rect">
            <a:avLst/>
          </a:prstGeom>
        </p:spPr>
      </p:pic>
      <p:sp>
        <p:nvSpPr>
          <p:cNvPr id="23" name="Rectangle 22">
            <a:extLst>
              <a:ext uri="{FF2B5EF4-FFF2-40B4-BE49-F238E27FC236}">
                <a16:creationId xmlns:a16="http://schemas.microsoft.com/office/drawing/2014/main" id="{4BFA8B66-4840-A04B-A18A-167D5ED4E584}"/>
              </a:ext>
            </a:extLst>
          </p:cNvPr>
          <p:cNvSpPr/>
          <p:nvPr/>
        </p:nvSpPr>
        <p:spPr>
          <a:xfrm>
            <a:off x="457200" y="3697898"/>
            <a:ext cx="3098797" cy="2585323"/>
          </a:xfrm>
          <a:prstGeom prst="rect">
            <a:avLst/>
          </a:prstGeom>
        </p:spPr>
        <p:txBody>
          <a:bodyPr wrap="square">
            <a:spAutoFit/>
          </a:bodyPr>
          <a:lstStyle/>
          <a:p>
            <a:r>
              <a:rPr lang="en-US" i="1" dirty="0">
                <a:solidFill>
                  <a:srgbClr val="555555"/>
                </a:solidFill>
                <a:latin typeface="Times New Roman" panose="02020603050405020304" pitchFamily="18" charset="0"/>
                <a:cs typeface="Times New Roman" panose="02020603050405020304" pitchFamily="18" charset="0"/>
              </a:rPr>
              <a:t>If a flask containing a crystalline solid is being transported from a laboratory facility to another facility, in a car traveling at velocity v, the internal energy of the crystallize solid is not influenced by the traveling velocity v of the car</a:t>
            </a:r>
            <a:endParaRPr lang="en-US" i="1" baseline="-25000" dirty="0">
              <a:solidFill>
                <a:srgbClr val="555555"/>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ECC17145-49AC-2B4D-821A-C112ACB8E03E}"/>
              </a:ext>
            </a:extLst>
          </p:cNvPr>
          <p:cNvSpPr/>
          <p:nvPr/>
        </p:nvSpPr>
        <p:spPr>
          <a:xfrm>
            <a:off x="5040901" y="4421742"/>
            <a:ext cx="3759199" cy="1200329"/>
          </a:xfrm>
          <a:prstGeom prst="rect">
            <a:avLst/>
          </a:prstGeom>
        </p:spPr>
        <p:txBody>
          <a:bodyPr wrap="square">
            <a:spAutoFit/>
          </a:bodyPr>
          <a:lstStyle/>
          <a:p>
            <a:r>
              <a:rPr lang="en-US" i="1" dirty="0">
                <a:solidFill>
                  <a:srgbClr val="555555"/>
                </a:solidFill>
                <a:latin typeface="Times New Roman" panose="02020603050405020304" pitchFamily="18" charset="0"/>
                <a:cs typeface="Times New Roman" panose="02020603050405020304" pitchFamily="18" charset="0"/>
              </a:rPr>
              <a:t>If a flask containing a crystalline solid is raised at a height h form the counter, it internal energy does not change</a:t>
            </a:r>
            <a:endParaRPr lang="en-US" i="1" baseline="-25000" dirty="0">
              <a:solidFill>
                <a:srgbClr val="555555"/>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1189097A-1713-B54E-BD6D-6C41CCEC07CA}"/>
              </a:ext>
            </a:extLst>
          </p:cNvPr>
          <p:cNvSpPr/>
          <p:nvPr/>
        </p:nvSpPr>
        <p:spPr>
          <a:xfrm>
            <a:off x="1781754" y="3212930"/>
            <a:ext cx="2320346" cy="369332"/>
          </a:xfrm>
          <a:prstGeom prst="rect">
            <a:avLst/>
          </a:prstGeom>
        </p:spPr>
        <p:txBody>
          <a:bodyPr wrap="square">
            <a:spAutoFit/>
          </a:bodyPr>
          <a:lstStyle/>
          <a:p>
            <a:r>
              <a:rPr lang="en-US" i="1" dirty="0">
                <a:solidFill>
                  <a:srgbClr val="555555"/>
                </a:solidFill>
                <a:latin typeface="Times New Roman" panose="02020603050405020304" pitchFamily="18" charset="0"/>
                <a:cs typeface="Times New Roman" panose="02020603050405020304" pitchFamily="18" charset="0"/>
              </a:rPr>
              <a:t>Not Internal Energy</a:t>
            </a:r>
            <a:endParaRPr lang="en-US" i="1" baseline="-25000" dirty="0">
              <a:solidFill>
                <a:srgbClr val="555555"/>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74EA78E8-8A72-6E42-B0E2-0A4DA6E665E9}"/>
              </a:ext>
            </a:extLst>
          </p:cNvPr>
          <p:cNvSpPr/>
          <p:nvPr/>
        </p:nvSpPr>
        <p:spPr>
          <a:xfrm>
            <a:off x="6202073" y="3503118"/>
            <a:ext cx="2320346" cy="369332"/>
          </a:xfrm>
          <a:prstGeom prst="rect">
            <a:avLst/>
          </a:prstGeom>
        </p:spPr>
        <p:txBody>
          <a:bodyPr wrap="square">
            <a:spAutoFit/>
          </a:bodyPr>
          <a:lstStyle/>
          <a:p>
            <a:r>
              <a:rPr lang="en-US" i="1" dirty="0">
                <a:solidFill>
                  <a:srgbClr val="555555"/>
                </a:solidFill>
                <a:latin typeface="Times New Roman" panose="02020603050405020304" pitchFamily="18" charset="0"/>
                <a:cs typeface="Times New Roman" panose="02020603050405020304" pitchFamily="18" charset="0"/>
              </a:rPr>
              <a:t>Not Internal Energy</a:t>
            </a:r>
            <a:endParaRPr lang="en-US" i="1" baseline="-25000" dirty="0">
              <a:solidFill>
                <a:srgbClr val="555555"/>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EDDCB85D-972D-B94E-B83C-9C8808EB1DD0}"/>
              </a:ext>
            </a:extLst>
          </p:cNvPr>
          <p:cNvSpPr/>
          <p:nvPr/>
        </p:nvSpPr>
        <p:spPr>
          <a:xfrm>
            <a:off x="6014933" y="307301"/>
            <a:ext cx="2671867" cy="738664"/>
          </a:xfrm>
          <a:prstGeom prst="rect">
            <a:avLst/>
          </a:prstGeom>
        </p:spPr>
        <p:txBody>
          <a:bodyPr wrap="square">
            <a:spAutoFit/>
          </a:bodyPr>
          <a:lstStyle/>
          <a:p>
            <a:r>
              <a:rPr lang="en-US" sz="1400" dirty="0">
                <a:solidFill>
                  <a:srgbClr val="C00000"/>
                </a:solidFill>
                <a:latin typeface="Times New Roman" panose="02020603050405020304" pitchFamily="18" charset="0"/>
              </a:rPr>
              <a:t>This slide contains important information not clearly mentioned in your textbook</a:t>
            </a:r>
          </a:p>
        </p:txBody>
      </p:sp>
    </p:spTree>
    <p:extLst>
      <p:ext uri="{BB962C8B-B14F-4D97-AF65-F5344CB8AC3E}">
        <p14:creationId xmlns:p14="http://schemas.microsoft.com/office/powerpoint/2010/main" val="1789752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356895"/>
          </a:xfrm>
        </p:spPr>
        <p:txBody>
          <a:bodyPr>
            <a:normAutofit fontScale="90000"/>
          </a:bodyPr>
          <a:lstStyle/>
          <a:p>
            <a:r>
              <a:rPr lang="en-US" cap="none" dirty="0"/>
              <a:t>First law of thermodynamics</a:t>
            </a:r>
            <a:endParaRPr lang="en-US" dirty="0"/>
          </a:p>
        </p:txBody>
      </p:sp>
      <p:pic>
        <p:nvPicPr>
          <p:cNvPr id="2" name="Picture Placeholder 1" descr="CNX_Chem_05_03_Systemqw.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329" r="-220"/>
          <a:stretch/>
        </p:blipFill>
        <p:spPr>
          <a:xfrm>
            <a:off x="457200" y="900861"/>
            <a:ext cx="4369211" cy="2743200"/>
          </a:xfrm>
        </p:spPr>
      </p:pic>
      <p:sp>
        <p:nvSpPr>
          <p:cNvPr id="7" name="Text Placeholder 6"/>
          <p:cNvSpPr>
            <a:spLocks noGrp="1"/>
          </p:cNvSpPr>
          <p:nvPr>
            <p:ph type="body" sz="quarter" idx="14"/>
          </p:nvPr>
        </p:nvSpPr>
        <p:spPr>
          <a:xfrm>
            <a:off x="457200" y="3644061"/>
            <a:ext cx="4369211" cy="2743200"/>
          </a:xfrm>
        </p:spPr>
        <p:txBody>
          <a:bodyPr>
            <a:normAutofit/>
          </a:bodyPr>
          <a:lstStyle/>
          <a:p>
            <a:r>
              <a:rPr lang="en-US" sz="1800" dirty="0"/>
              <a:t>The internal energy, </a:t>
            </a:r>
            <a:r>
              <a:rPr lang="en-US" sz="1800" b="1" i="1" dirty="0"/>
              <a:t>U</a:t>
            </a:r>
            <a:r>
              <a:rPr lang="en-US" sz="1800" dirty="0"/>
              <a:t>, of a system can be changed by </a:t>
            </a:r>
            <a:r>
              <a:rPr lang="en-US" sz="1800" b="1" dirty="0"/>
              <a:t>q</a:t>
            </a:r>
            <a:r>
              <a:rPr lang="en-US" sz="1800" dirty="0"/>
              <a:t> flow and </a:t>
            </a:r>
            <a:r>
              <a:rPr lang="en-US" sz="1800" b="1" dirty="0"/>
              <a:t>w</a:t>
            </a:r>
            <a:r>
              <a:rPr lang="en-US" sz="1800" dirty="0"/>
              <a:t>. </a:t>
            </a:r>
          </a:p>
          <a:p>
            <a:r>
              <a:rPr lang="en-US" sz="1800" dirty="0"/>
              <a:t>If heat flows into the system, </a:t>
            </a:r>
            <a:r>
              <a:rPr lang="en-US" sz="1800" i="1" dirty="0" err="1"/>
              <a:t>q</a:t>
            </a:r>
            <a:r>
              <a:rPr lang="en-US" sz="1800" baseline="-25000" dirty="0" err="1"/>
              <a:t>in</a:t>
            </a:r>
            <a:r>
              <a:rPr lang="en-US" sz="1800" dirty="0"/>
              <a:t>, or work is done on the system, </a:t>
            </a:r>
            <a:r>
              <a:rPr lang="en-US" sz="1800" i="1" dirty="0"/>
              <a:t>w</a:t>
            </a:r>
            <a:r>
              <a:rPr lang="en-US" sz="1800" baseline="-25000" dirty="0"/>
              <a:t>on</a:t>
            </a:r>
            <a:r>
              <a:rPr lang="en-US" sz="1800" dirty="0"/>
              <a:t>, its internal energy increases, Δ</a:t>
            </a:r>
            <a:r>
              <a:rPr lang="en-US" sz="1800" i="1" dirty="0"/>
              <a:t>U </a:t>
            </a:r>
            <a:r>
              <a:rPr lang="en-US" sz="1800" dirty="0"/>
              <a:t>&lt; 0. </a:t>
            </a:r>
          </a:p>
          <a:p>
            <a:r>
              <a:rPr lang="en-US" sz="1800" dirty="0"/>
              <a:t>If heat flows out of the system, </a:t>
            </a:r>
            <a:r>
              <a:rPr lang="en-US" sz="1800" i="1" dirty="0" err="1"/>
              <a:t>q</a:t>
            </a:r>
            <a:r>
              <a:rPr lang="en-US" sz="1800" baseline="-25000" dirty="0" err="1"/>
              <a:t>out</a:t>
            </a:r>
            <a:r>
              <a:rPr lang="en-US" sz="1800" dirty="0"/>
              <a:t>, or work is done by the system, </a:t>
            </a:r>
            <a:r>
              <a:rPr lang="en-US" sz="1800" i="1" dirty="0" err="1"/>
              <a:t>w</a:t>
            </a:r>
            <a:r>
              <a:rPr lang="en-US" sz="1800" baseline="-25000" dirty="0" err="1"/>
              <a:t>by</a:t>
            </a:r>
            <a:r>
              <a:rPr lang="en-US" sz="1800" dirty="0"/>
              <a:t>, its internal energy decreases, Δ</a:t>
            </a:r>
            <a:r>
              <a:rPr lang="en-US" sz="1800" i="1" dirty="0"/>
              <a:t>U </a:t>
            </a:r>
            <a:r>
              <a:rPr lang="en-US" sz="1800" dirty="0"/>
              <a:t>&gt; 0.</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5CBFA2FA-E157-0043-88A0-FF7F2FBB7817}"/>
              </a:ext>
            </a:extLst>
          </p:cNvPr>
          <p:cNvSpPr/>
          <p:nvPr/>
        </p:nvSpPr>
        <p:spPr>
          <a:xfrm>
            <a:off x="5067711" y="1061800"/>
            <a:ext cx="3619089" cy="2031325"/>
          </a:xfrm>
          <a:prstGeom prst="rect">
            <a:avLst/>
          </a:prstGeom>
        </p:spPr>
        <p:txBody>
          <a:bodyPr wrap="square">
            <a:spAutoFit/>
          </a:bodyPr>
          <a:lstStyle/>
          <a:p>
            <a:r>
              <a:rPr lang="en-US" b="1" dirty="0">
                <a:latin typeface="+mj-lt"/>
              </a:rPr>
              <a:t>first law of thermodynamics:</a:t>
            </a:r>
            <a:r>
              <a:rPr lang="en-US" dirty="0">
                <a:latin typeface="+mj-lt"/>
              </a:rPr>
              <a:t> the internal energy of a system changes through </a:t>
            </a:r>
            <a:r>
              <a:rPr lang="en-US" b="1" dirty="0">
                <a:latin typeface="+mj-lt"/>
              </a:rPr>
              <a:t>heat</a:t>
            </a:r>
            <a:r>
              <a:rPr lang="en-US" dirty="0">
                <a:latin typeface="+mj-lt"/>
              </a:rPr>
              <a:t> </a:t>
            </a:r>
            <a:r>
              <a:rPr lang="en-US" b="1" dirty="0">
                <a:latin typeface="+mj-lt"/>
              </a:rPr>
              <a:t>into or out </a:t>
            </a:r>
            <a:r>
              <a:rPr lang="en-US" dirty="0">
                <a:latin typeface="+mj-lt"/>
              </a:rPr>
              <a:t>of the </a:t>
            </a:r>
            <a:r>
              <a:rPr lang="en-US" b="1" dirty="0">
                <a:latin typeface="+mj-lt"/>
              </a:rPr>
              <a:t>system</a:t>
            </a:r>
            <a:r>
              <a:rPr lang="en-US" dirty="0">
                <a:latin typeface="+mj-lt"/>
              </a:rPr>
              <a:t> </a:t>
            </a:r>
          </a:p>
          <a:p>
            <a:r>
              <a:rPr lang="en-US" dirty="0">
                <a:latin typeface="+mj-lt"/>
              </a:rPr>
              <a:t>or </a:t>
            </a:r>
          </a:p>
          <a:p>
            <a:r>
              <a:rPr lang="en-US" b="1" dirty="0">
                <a:latin typeface="+mj-lt"/>
              </a:rPr>
              <a:t>work</a:t>
            </a:r>
            <a:r>
              <a:rPr lang="en-US" dirty="0">
                <a:latin typeface="+mj-lt"/>
              </a:rPr>
              <a:t> </a:t>
            </a:r>
            <a:r>
              <a:rPr lang="en-US" b="1" dirty="0">
                <a:latin typeface="+mj-lt"/>
              </a:rPr>
              <a:t>done on or by </a:t>
            </a:r>
            <a:r>
              <a:rPr lang="en-US" dirty="0">
                <a:latin typeface="+mj-lt"/>
              </a:rPr>
              <a:t>the system. </a:t>
            </a:r>
            <a:br>
              <a:rPr lang="en-US" dirty="0">
                <a:latin typeface="+mj-lt"/>
              </a:rPr>
            </a:br>
            <a:endParaRPr lang="en-US" dirty="0">
              <a:latin typeface="+mj-lt"/>
            </a:endParaRPr>
          </a:p>
        </p:txBody>
      </p:sp>
      <p:sp>
        <p:nvSpPr>
          <p:cNvPr id="8" name="Rectangle 7">
            <a:extLst>
              <a:ext uri="{FF2B5EF4-FFF2-40B4-BE49-F238E27FC236}">
                <a16:creationId xmlns:a16="http://schemas.microsoft.com/office/drawing/2014/main" id="{E2CB091A-7ABC-7546-94C0-F3E62E94E4C5}"/>
              </a:ext>
            </a:extLst>
          </p:cNvPr>
          <p:cNvSpPr/>
          <p:nvPr/>
        </p:nvSpPr>
        <p:spPr>
          <a:xfrm>
            <a:off x="6191305" y="2995655"/>
            <a:ext cx="1401346" cy="400110"/>
          </a:xfrm>
          <a:prstGeom prst="rect">
            <a:avLst/>
          </a:prstGeom>
        </p:spPr>
        <p:txBody>
          <a:bodyPr wrap="none">
            <a:spAutoFit/>
          </a:bodyPr>
          <a:lstStyle/>
          <a:p>
            <a:r>
              <a:rPr lang="el-GR" sz="2000" dirty="0">
                <a:solidFill>
                  <a:srgbClr val="333333"/>
                </a:solidFill>
                <a:latin typeface="STIXGeneral-Regular" pitchFamily="2" charset="2"/>
              </a:rPr>
              <a:t>Δ</a:t>
            </a:r>
            <a:r>
              <a:rPr lang="en-US" sz="2000" dirty="0">
                <a:solidFill>
                  <a:srgbClr val="333333"/>
                </a:solidFill>
                <a:latin typeface="STIXGeneral-Italic" pitchFamily="2" charset="2"/>
              </a:rPr>
              <a:t>U</a:t>
            </a:r>
            <a:r>
              <a:rPr lang="en-US" sz="2000" dirty="0">
                <a:solidFill>
                  <a:srgbClr val="333333"/>
                </a:solidFill>
                <a:latin typeface="STIXGeneral-Regular" pitchFamily="2" charset="2"/>
              </a:rPr>
              <a:t>= </a:t>
            </a:r>
            <a:r>
              <a:rPr lang="en-US" sz="2000" dirty="0">
                <a:solidFill>
                  <a:srgbClr val="333333"/>
                </a:solidFill>
                <a:latin typeface="STIXGeneral-Italic" pitchFamily="2" charset="2"/>
              </a:rPr>
              <a:t>q </a:t>
            </a:r>
            <a:r>
              <a:rPr lang="en-US" sz="2000" dirty="0">
                <a:solidFill>
                  <a:srgbClr val="333333"/>
                </a:solidFill>
                <a:latin typeface="STIXGeneral-Regular" pitchFamily="2" charset="2"/>
              </a:rPr>
              <a:t>+ </a:t>
            </a:r>
            <a:r>
              <a:rPr lang="en-US" sz="2000" dirty="0">
                <a:solidFill>
                  <a:srgbClr val="333333"/>
                </a:solidFill>
                <a:latin typeface="STIXGeneral-Italic" pitchFamily="2" charset="2"/>
              </a:rPr>
              <a:t>w</a:t>
            </a:r>
            <a:endParaRPr lang="en-US" sz="2000" dirty="0">
              <a:latin typeface="Times New Roman" panose="02020603050405020304" pitchFamily="18" charset="0"/>
            </a:endParaRPr>
          </a:p>
        </p:txBody>
      </p:sp>
      <p:sp>
        <p:nvSpPr>
          <p:cNvPr id="9" name="TextBox 8">
            <a:extLst>
              <a:ext uri="{FF2B5EF4-FFF2-40B4-BE49-F238E27FC236}">
                <a16:creationId xmlns:a16="http://schemas.microsoft.com/office/drawing/2014/main" id="{2F3A0676-925D-2442-99A8-99DA0B72DBCB}"/>
              </a:ext>
            </a:extLst>
          </p:cNvPr>
          <p:cNvSpPr txBox="1"/>
          <p:nvPr/>
        </p:nvSpPr>
        <p:spPr>
          <a:xfrm>
            <a:off x="5257800" y="3644061"/>
            <a:ext cx="3566620" cy="923330"/>
          </a:xfrm>
          <a:prstGeom prst="rect">
            <a:avLst/>
          </a:prstGeom>
          <a:noFill/>
        </p:spPr>
        <p:txBody>
          <a:bodyPr wrap="square" rtlCol="0">
            <a:spAutoFit/>
          </a:bodyPr>
          <a:lstStyle/>
          <a:p>
            <a:r>
              <a:rPr lang="en-US" dirty="0">
                <a:latin typeface="+mj-lt"/>
              </a:rPr>
              <a:t>If the system is isolated from the surrounding, the internal energy of the system is constant</a:t>
            </a:r>
          </a:p>
        </p:txBody>
      </p:sp>
    </p:spTree>
    <p:extLst>
      <p:ext uri="{BB962C8B-B14F-4D97-AF65-F5344CB8AC3E}">
        <p14:creationId xmlns:p14="http://schemas.microsoft.com/office/powerpoint/2010/main" val="4097323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7"/>
            <a:ext cx="8062912" cy="433702"/>
          </a:xfrm>
        </p:spPr>
        <p:txBody>
          <a:bodyPr>
            <a:normAutofit fontScale="90000"/>
          </a:bodyPr>
          <a:lstStyle/>
          <a:p>
            <a:r>
              <a:rPr lang="en-US" cap="none" dirty="0"/>
              <a:t>First law of thermodynamics, the car engine</a:t>
            </a:r>
            <a:endParaRPr lang="en-US" dirty="0"/>
          </a:p>
        </p:txBody>
      </p:sp>
      <p:sp>
        <p:nvSpPr>
          <p:cNvPr id="11" name="Rectangle 10">
            <a:extLst>
              <a:ext uri="{FF2B5EF4-FFF2-40B4-BE49-F238E27FC236}">
                <a16:creationId xmlns:a16="http://schemas.microsoft.com/office/drawing/2014/main" id="{EF458206-028D-B04E-AB37-9E30031F7BC6}"/>
              </a:ext>
            </a:extLst>
          </p:cNvPr>
          <p:cNvSpPr/>
          <p:nvPr/>
        </p:nvSpPr>
        <p:spPr>
          <a:xfrm>
            <a:off x="1065175" y="3705441"/>
            <a:ext cx="5790996" cy="261610"/>
          </a:xfrm>
          <a:prstGeom prst="rect">
            <a:avLst/>
          </a:prstGeom>
        </p:spPr>
        <p:txBody>
          <a:bodyPr wrap="square">
            <a:spAutoFit/>
          </a:bodyPr>
          <a:lstStyle/>
          <a:p>
            <a:r>
              <a:rPr lang="en-US" sz="1100" dirty="0">
                <a:latin typeface="Times New Roman" panose="02020603050405020304" pitchFamily="18" charset="0"/>
                <a:hlinkClick r:id="rId2"/>
              </a:rPr>
              <a:t>https://upload.wikimedia.org/wikipedia/commons/d/dc/4StrokeEngine_Ortho_3D_Small.gif</a:t>
            </a:r>
            <a:r>
              <a:rPr lang="en-US" sz="1100" dirty="0">
                <a:latin typeface="Times New Roman" panose="02020603050405020304" pitchFamily="18" charset="0"/>
              </a:rPr>
              <a:t> </a:t>
            </a:r>
          </a:p>
        </p:txBody>
      </p:sp>
      <p:grpSp>
        <p:nvGrpSpPr>
          <p:cNvPr id="28" name="Group 27">
            <a:extLst>
              <a:ext uri="{FF2B5EF4-FFF2-40B4-BE49-F238E27FC236}">
                <a16:creationId xmlns:a16="http://schemas.microsoft.com/office/drawing/2014/main" id="{A82A1C94-3E41-E14A-A1E3-AF32F7A02556}"/>
              </a:ext>
            </a:extLst>
          </p:cNvPr>
          <p:cNvGrpSpPr/>
          <p:nvPr/>
        </p:nvGrpSpPr>
        <p:grpSpPr>
          <a:xfrm>
            <a:off x="888307" y="1045133"/>
            <a:ext cx="6972095" cy="2100968"/>
            <a:chOff x="355805" y="1094600"/>
            <a:chExt cx="7577517" cy="2517031"/>
          </a:xfrm>
        </p:grpSpPr>
        <p:pic>
          <p:nvPicPr>
            <p:cNvPr id="13" name="Picture 12">
              <a:extLst>
                <a:ext uri="{FF2B5EF4-FFF2-40B4-BE49-F238E27FC236}">
                  <a16:creationId xmlns:a16="http://schemas.microsoft.com/office/drawing/2014/main" id="{04B3109D-D367-894F-9CF1-7AB0F6C4CF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67"/>
            <a:stretch/>
          </p:blipFill>
          <p:spPr>
            <a:xfrm>
              <a:off x="3538097" y="1177810"/>
              <a:ext cx="1371600" cy="2433821"/>
            </a:xfrm>
            <a:prstGeom prst="rect">
              <a:avLst/>
            </a:prstGeom>
          </p:spPr>
        </p:pic>
        <p:pic>
          <p:nvPicPr>
            <p:cNvPr id="15" name="Picture 14">
              <a:extLst>
                <a:ext uri="{FF2B5EF4-FFF2-40B4-BE49-F238E27FC236}">
                  <a16:creationId xmlns:a16="http://schemas.microsoft.com/office/drawing/2014/main" id="{C47C1B04-5B42-4F4D-97C3-FF666F45C1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55306" y="1122508"/>
              <a:ext cx="1331083" cy="2468880"/>
            </a:xfrm>
            <a:prstGeom prst="rect">
              <a:avLst/>
            </a:prstGeom>
          </p:spPr>
        </p:pic>
        <p:pic>
          <p:nvPicPr>
            <p:cNvPr id="17" name="Picture 16">
              <a:extLst>
                <a:ext uri="{FF2B5EF4-FFF2-40B4-BE49-F238E27FC236}">
                  <a16:creationId xmlns:a16="http://schemas.microsoft.com/office/drawing/2014/main" id="{AFA150F2-6472-0C45-BA4D-FE374703EB1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18480" y="1127009"/>
              <a:ext cx="1554480" cy="2473254"/>
            </a:xfrm>
            <a:prstGeom prst="rect">
              <a:avLst/>
            </a:prstGeom>
          </p:spPr>
        </p:pic>
        <p:pic>
          <p:nvPicPr>
            <p:cNvPr id="19" name="Picture 18">
              <a:extLst>
                <a:ext uri="{FF2B5EF4-FFF2-40B4-BE49-F238E27FC236}">
                  <a16:creationId xmlns:a16="http://schemas.microsoft.com/office/drawing/2014/main" id="{B889172D-CB93-8B4F-AA06-6661843EB85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5805" y="1177810"/>
              <a:ext cx="1554480" cy="2388775"/>
            </a:xfrm>
            <a:prstGeom prst="rect">
              <a:avLst/>
            </a:prstGeom>
          </p:spPr>
        </p:pic>
        <p:pic>
          <p:nvPicPr>
            <p:cNvPr id="23" name="Picture 22">
              <a:extLst>
                <a:ext uri="{FF2B5EF4-FFF2-40B4-BE49-F238E27FC236}">
                  <a16:creationId xmlns:a16="http://schemas.microsoft.com/office/drawing/2014/main" id="{252FB4CD-7189-F342-8825-9D5ABA869CF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561722" y="1094600"/>
              <a:ext cx="1371600" cy="2457130"/>
            </a:xfrm>
            <a:prstGeom prst="rect">
              <a:avLst/>
            </a:prstGeom>
          </p:spPr>
        </p:pic>
      </p:grpSp>
      <p:sp>
        <p:nvSpPr>
          <p:cNvPr id="27" name="Rectangle 26">
            <a:extLst>
              <a:ext uri="{FF2B5EF4-FFF2-40B4-BE49-F238E27FC236}">
                <a16:creationId xmlns:a16="http://schemas.microsoft.com/office/drawing/2014/main" id="{C70B7BC2-AE51-5540-98D5-674F8AAC0C40}"/>
              </a:ext>
            </a:extLst>
          </p:cNvPr>
          <p:cNvSpPr/>
          <p:nvPr/>
        </p:nvSpPr>
        <p:spPr>
          <a:xfrm>
            <a:off x="412038" y="4008789"/>
            <a:ext cx="8389117" cy="1200329"/>
          </a:xfrm>
          <a:prstGeom prst="rect">
            <a:avLst/>
          </a:prstGeom>
        </p:spPr>
        <p:txBody>
          <a:bodyPr wrap="square">
            <a:spAutoFit/>
          </a:bodyPr>
          <a:lstStyle/>
          <a:p>
            <a:r>
              <a:rPr lang="en-US" i="1" dirty="0">
                <a:latin typeface="Times New Roman" panose="02020603050405020304" pitchFamily="18" charset="0"/>
                <a:cs typeface="Times New Roman" panose="02020603050405020304" pitchFamily="18" charset="0"/>
              </a:rPr>
              <a:t>The reaction of gasoline and O</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is exothermic. In the car engine some of the change in internal energy of the system (combustion of gasoline) is given off as </a:t>
            </a:r>
            <a:r>
              <a:rPr lang="en-US" b="1" i="1" dirty="0">
                <a:latin typeface="Times New Roman" panose="02020603050405020304" pitchFamily="18" charset="0"/>
                <a:cs typeface="Times New Roman" panose="02020603050405020304" pitchFamily="18" charset="0"/>
              </a:rPr>
              <a:t>q</a:t>
            </a:r>
            <a:r>
              <a:rPr lang="en-US" i="1" dirty="0">
                <a:latin typeface="Times New Roman" panose="02020603050405020304" pitchFamily="18" charset="0"/>
                <a:cs typeface="Times New Roman" panose="02020603050405020304" pitchFamily="18" charset="0"/>
              </a:rPr>
              <a:t>, and some does </a:t>
            </a:r>
            <a:r>
              <a:rPr lang="en-US" b="1" i="1" dirty="0">
                <a:latin typeface="Times New Roman" panose="02020603050405020304" pitchFamily="18" charset="0"/>
                <a:cs typeface="Times New Roman" panose="02020603050405020304" pitchFamily="18" charset="0"/>
              </a:rPr>
              <a:t>w</a:t>
            </a:r>
            <a:r>
              <a:rPr lang="en-US" i="1" dirty="0">
                <a:latin typeface="Times New Roman" panose="02020603050405020304" pitchFamily="18" charset="0"/>
                <a:cs typeface="Times New Roman" panose="02020603050405020304" pitchFamily="18" charset="0"/>
              </a:rPr>
              <a:t> pushing the piston in the cylinder</a:t>
            </a:r>
            <a:r>
              <a:rPr lang="en-US" dirty="0">
                <a:latin typeface="Times New Roman" panose="02020603050405020304" pitchFamily="18" charset="0"/>
                <a:cs typeface="Times New Roman" panose="02020603050405020304" pitchFamily="18" charset="0"/>
              </a:rPr>
              <a:t>. </a:t>
            </a:r>
          </a:p>
          <a:p>
            <a:r>
              <a:rPr lang="el-GR" i="1" dirty="0">
                <a:latin typeface="Times New Roman" panose="02020603050405020304" pitchFamily="18" charset="0"/>
                <a:cs typeface="Times New Roman" panose="02020603050405020304" pitchFamily="18" charset="0"/>
              </a:rPr>
              <a:t>Δ</a:t>
            </a:r>
            <a:r>
              <a:rPr lang="en-US" i="1" dirty="0">
                <a:latin typeface="Times New Roman" panose="02020603050405020304" pitchFamily="18" charset="0"/>
                <a:cs typeface="Times New Roman" panose="02020603050405020304" pitchFamily="18" charset="0"/>
              </a:rPr>
              <a:t>U = </a:t>
            </a:r>
            <a:r>
              <a:rPr lang="en-US" i="1" dirty="0" err="1">
                <a:latin typeface="Times New Roman" panose="02020603050405020304" pitchFamily="18" charset="0"/>
                <a:cs typeface="Times New Roman" panose="02020603050405020304" pitchFamily="18" charset="0"/>
              </a:rPr>
              <a:t>U</a:t>
            </a:r>
            <a:r>
              <a:rPr lang="en-US" i="1" baseline="-25000" dirty="0" err="1">
                <a:latin typeface="Times New Roman" panose="02020603050405020304" pitchFamily="18" charset="0"/>
                <a:cs typeface="Times New Roman" panose="02020603050405020304" pitchFamily="18" charset="0"/>
              </a:rPr>
              <a:t>products</a:t>
            </a:r>
            <a:r>
              <a:rPr lang="en-US" i="1"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U</a:t>
            </a:r>
            <a:r>
              <a:rPr lang="en-US" i="1" baseline="-25000" dirty="0" err="1">
                <a:latin typeface="Times New Roman" panose="02020603050405020304" pitchFamily="18" charset="0"/>
                <a:cs typeface="Times New Roman" panose="02020603050405020304" pitchFamily="18" charset="0"/>
              </a:rPr>
              <a:t>reagents</a:t>
            </a:r>
            <a:r>
              <a:rPr lang="en-US" i="1" dirty="0">
                <a:latin typeface="Times New Roman" panose="02020603050405020304" pitchFamily="18" charset="0"/>
                <a:cs typeface="Times New Roman" panose="02020603050405020304" pitchFamily="18" charset="0"/>
              </a:rPr>
              <a:t> = q + w</a:t>
            </a:r>
          </a:p>
        </p:txBody>
      </p:sp>
      <p:sp>
        <p:nvSpPr>
          <p:cNvPr id="29" name="Rectangle 28">
            <a:extLst>
              <a:ext uri="{FF2B5EF4-FFF2-40B4-BE49-F238E27FC236}">
                <a16:creationId xmlns:a16="http://schemas.microsoft.com/office/drawing/2014/main" id="{7B9C7C66-92DD-D245-96E8-E062BFA29945}"/>
              </a:ext>
            </a:extLst>
          </p:cNvPr>
          <p:cNvSpPr/>
          <p:nvPr/>
        </p:nvSpPr>
        <p:spPr>
          <a:xfrm>
            <a:off x="6653681" y="3136612"/>
            <a:ext cx="1430281" cy="584775"/>
          </a:xfrm>
          <a:prstGeom prst="rect">
            <a:avLst/>
          </a:prstGeom>
        </p:spPr>
        <p:txBody>
          <a:bodyPr wrap="square">
            <a:spAutoFit/>
          </a:bodyPr>
          <a:lstStyle/>
          <a:p>
            <a:pPr algn="ctr"/>
            <a:r>
              <a:rPr lang="en-US" sz="1600" dirty="0">
                <a:solidFill>
                  <a:srgbClr val="222222"/>
                </a:solidFill>
                <a:latin typeface="Times New Roman" panose="02020603050405020304" pitchFamily="18" charset="0"/>
              </a:rPr>
              <a:t>Emission </a:t>
            </a:r>
          </a:p>
          <a:p>
            <a:pPr algn="ctr"/>
            <a:r>
              <a:rPr lang="en-US" sz="1600" dirty="0">
                <a:solidFill>
                  <a:srgbClr val="222222"/>
                </a:solidFill>
                <a:latin typeface="Times New Roman" panose="02020603050405020304" pitchFamily="18" charset="0"/>
              </a:rPr>
              <a:t>(Exhaust out)</a:t>
            </a:r>
            <a:endParaRPr lang="en-US" sz="1600" dirty="0">
              <a:solidFill>
                <a:srgbClr val="222222"/>
              </a:solidFill>
              <a:effectLst/>
              <a:latin typeface="Times New Roman" panose="02020603050405020304" pitchFamily="18" charset="0"/>
            </a:endParaRPr>
          </a:p>
        </p:txBody>
      </p:sp>
      <p:sp>
        <p:nvSpPr>
          <p:cNvPr id="30" name="Rectangle 29">
            <a:extLst>
              <a:ext uri="{FF2B5EF4-FFF2-40B4-BE49-F238E27FC236}">
                <a16:creationId xmlns:a16="http://schemas.microsoft.com/office/drawing/2014/main" id="{5087B07C-38BB-5E4D-9E87-C03D33C349C2}"/>
              </a:ext>
            </a:extLst>
          </p:cNvPr>
          <p:cNvSpPr/>
          <p:nvPr/>
        </p:nvSpPr>
        <p:spPr>
          <a:xfrm>
            <a:off x="909809" y="3136611"/>
            <a:ext cx="1387275" cy="584775"/>
          </a:xfrm>
          <a:prstGeom prst="rect">
            <a:avLst/>
          </a:prstGeom>
        </p:spPr>
        <p:txBody>
          <a:bodyPr wrap="square">
            <a:spAutoFit/>
          </a:bodyPr>
          <a:lstStyle/>
          <a:p>
            <a:pPr algn="ctr"/>
            <a:r>
              <a:rPr lang="en-US" sz="1600" dirty="0">
                <a:solidFill>
                  <a:srgbClr val="222222"/>
                </a:solidFill>
                <a:latin typeface="Times New Roman" panose="02020603050405020304" pitchFamily="18" charset="0"/>
              </a:rPr>
              <a:t>Induction</a:t>
            </a:r>
          </a:p>
          <a:p>
            <a:pPr algn="ctr"/>
            <a:r>
              <a:rPr lang="en-US" sz="1600" dirty="0">
                <a:solidFill>
                  <a:srgbClr val="222222"/>
                </a:solidFill>
                <a:latin typeface="Times New Roman" panose="02020603050405020304" pitchFamily="18" charset="0"/>
              </a:rPr>
              <a:t>(Fuel enters)</a:t>
            </a:r>
            <a:endParaRPr lang="en-US" sz="1600" dirty="0">
              <a:solidFill>
                <a:srgbClr val="222222"/>
              </a:solidFill>
              <a:effectLst/>
              <a:latin typeface="Times New Roman" panose="02020603050405020304" pitchFamily="18" charset="0"/>
            </a:endParaRPr>
          </a:p>
        </p:txBody>
      </p:sp>
      <p:sp>
        <p:nvSpPr>
          <p:cNvPr id="31" name="Rectangle 30">
            <a:extLst>
              <a:ext uri="{FF2B5EF4-FFF2-40B4-BE49-F238E27FC236}">
                <a16:creationId xmlns:a16="http://schemas.microsoft.com/office/drawing/2014/main" id="{3593D247-B252-C144-AEFE-AAC6D2A8A2A1}"/>
              </a:ext>
            </a:extLst>
          </p:cNvPr>
          <p:cNvSpPr/>
          <p:nvPr/>
        </p:nvSpPr>
        <p:spPr>
          <a:xfrm>
            <a:off x="2418139" y="3160975"/>
            <a:ext cx="1430281" cy="338554"/>
          </a:xfrm>
          <a:prstGeom prst="rect">
            <a:avLst/>
          </a:prstGeom>
        </p:spPr>
        <p:txBody>
          <a:bodyPr wrap="square">
            <a:spAutoFit/>
          </a:bodyPr>
          <a:lstStyle/>
          <a:p>
            <a:r>
              <a:rPr lang="en-US" sz="1600" dirty="0">
                <a:solidFill>
                  <a:srgbClr val="222222"/>
                </a:solidFill>
                <a:latin typeface="Times New Roman" panose="02020603050405020304" pitchFamily="18" charset="0"/>
              </a:rPr>
              <a:t>Compression</a:t>
            </a:r>
            <a:endParaRPr lang="en-US" sz="1600" dirty="0">
              <a:solidFill>
                <a:srgbClr val="222222"/>
              </a:solidFill>
              <a:effectLst/>
              <a:latin typeface="Times New Roman" panose="02020603050405020304" pitchFamily="18" charset="0"/>
            </a:endParaRPr>
          </a:p>
        </p:txBody>
      </p:sp>
      <p:sp>
        <p:nvSpPr>
          <p:cNvPr id="32" name="Rectangle 31">
            <a:extLst>
              <a:ext uri="{FF2B5EF4-FFF2-40B4-BE49-F238E27FC236}">
                <a16:creationId xmlns:a16="http://schemas.microsoft.com/office/drawing/2014/main" id="{F76D050A-7525-5A4C-92B8-3FAB767065F5}"/>
              </a:ext>
            </a:extLst>
          </p:cNvPr>
          <p:cNvSpPr/>
          <p:nvPr/>
        </p:nvSpPr>
        <p:spPr>
          <a:xfrm>
            <a:off x="3900665" y="3189375"/>
            <a:ext cx="2563635" cy="338554"/>
          </a:xfrm>
          <a:prstGeom prst="rect">
            <a:avLst/>
          </a:prstGeom>
        </p:spPr>
        <p:txBody>
          <a:bodyPr wrap="square">
            <a:spAutoFit/>
          </a:bodyPr>
          <a:lstStyle/>
          <a:p>
            <a:pPr algn="ctr"/>
            <a:r>
              <a:rPr lang="en-US" sz="1600" dirty="0">
                <a:solidFill>
                  <a:srgbClr val="222222"/>
                </a:solidFill>
                <a:latin typeface="Times New Roman" panose="02020603050405020304" pitchFamily="18" charset="0"/>
              </a:rPr>
              <a:t>Ignition (Fuel is burnt)</a:t>
            </a:r>
            <a:endParaRPr lang="en-US" sz="1600" dirty="0">
              <a:solidFill>
                <a:srgbClr val="222222"/>
              </a:solidFill>
              <a:effectLst/>
              <a:latin typeface="Times New Roman" panose="02020603050405020304" pitchFamily="18" charset="0"/>
            </a:endParaRPr>
          </a:p>
        </p:txBody>
      </p:sp>
      <p:sp>
        <p:nvSpPr>
          <p:cNvPr id="33" name="Left Brace 32">
            <a:extLst>
              <a:ext uri="{FF2B5EF4-FFF2-40B4-BE49-F238E27FC236}">
                <a16:creationId xmlns:a16="http://schemas.microsoft.com/office/drawing/2014/main" id="{EB3E23AD-D509-3A4D-BBAE-578036FABF10}"/>
              </a:ext>
            </a:extLst>
          </p:cNvPr>
          <p:cNvSpPr/>
          <p:nvPr/>
        </p:nvSpPr>
        <p:spPr>
          <a:xfrm rot="16200000">
            <a:off x="4989938" y="1921608"/>
            <a:ext cx="338554" cy="2397083"/>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panose="02020603050405020304" pitchFamily="18" charset="0"/>
            </a:endParaRPr>
          </a:p>
        </p:txBody>
      </p:sp>
      <p:sp>
        <p:nvSpPr>
          <p:cNvPr id="34" name="TextBox 33">
            <a:extLst>
              <a:ext uri="{FF2B5EF4-FFF2-40B4-BE49-F238E27FC236}">
                <a16:creationId xmlns:a16="http://schemas.microsoft.com/office/drawing/2014/main" id="{44AC846B-0762-7A49-86AA-D331916A51AA}"/>
              </a:ext>
            </a:extLst>
          </p:cNvPr>
          <p:cNvSpPr txBox="1"/>
          <p:nvPr/>
        </p:nvSpPr>
        <p:spPr>
          <a:xfrm>
            <a:off x="3536106" y="5435521"/>
            <a:ext cx="2071788" cy="369332"/>
          </a:xfrm>
          <a:prstGeom prst="rect">
            <a:avLst/>
          </a:prstGeom>
          <a:noFill/>
        </p:spPr>
        <p:txBody>
          <a:bodyPr wrap="square" rtlCol="0">
            <a:spAutoFit/>
          </a:bodyPr>
          <a:lstStyle/>
          <a:p>
            <a:pPr algn="ctr"/>
            <a:r>
              <a:rPr lang="en-US" dirty="0">
                <a:latin typeface="Times New Roman" panose="02020603050405020304" pitchFamily="18" charset="0"/>
              </a:rPr>
              <a:t>2 C</a:t>
            </a:r>
            <a:r>
              <a:rPr lang="en-US" baseline="-25000" dirty="0">
                <a:latin typeface="Times New Roman" panose="02020603050405020304" pitchFamily="18" charset="0"/>
              </a:rPr>
              <a:t>8</a:t>
            </a:r>
            <a:r>
              <a:rPr lang="en-US" dirty="0">
                <a:latin typeface="Times New Roman" panose="02020603050405020304" pitchFamily="18" charset="0"/>
              </a:rPr>
              <a:t>H</a:t>
            </a:r>
            <a:r>
              <a:rPr lang="en-US" baseline="-25000" dirty="0">
                <a:latin typeface="Times New Roman" panose="02020603050405020304" pitchFamily="18" charset="0"/>
              </a:rPr>
              <a:t>18</a:t>
            </a:r>
            <a:r>
              <a:rPr lang="en-US" dirty="0">
                <a:latin typeface="Times New Roman" panose="02020603050405020304" pitchFamily="18" charset="0"/>
              </a:rPr>
              <a:t> + 25 O</a:t>
            </a:r>
            <a:r>
              <a:rPr lang="en-US" baseline="-25000" dirty="0">
                <a:latin typeface="Times New Roman" panose="02020603050405020304" pitchFamily="18" charset="0"/>
              </a:rPr>
              <a:t>2</a:t>
            </a:r>
          </a:p>
        </p:txBody>
      </p:sp>
      <p:cxnSp>
        <p:nvCxnSpPr>
          <p:cNvPr id="35" name="Straight Arrow Connector 34">
            <a:extLst>
              <a:ext uri="{FF2B5EF4-FFF2-40B4-BE49-F238E27FC236}">
                <a16:creationId xmlns:a16="http://schemas.microsoft.com/office/drawing/2014/main" id="{F63A5236-9C44-3643-8BE8-9EA20BE037BF}"/>
              </a:ext>
            </a:extLst>
          </p:cNvPr>
          <p:cNvCxnSpPr>
            <a:cxnSpLocks/>
            <a:stCxn id="34" idx="3"/>
          </p:cNvCxnSpPr>
          <p:nvPr/>
        </p:nvCxnSpPr>
        <p:spPr>
          <a:xfrm>
            <a:off x="5607894" y="5620187"/>
            <a:ext cx="578733" cy="2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9DE5268-D308-1040-93DC-E11B42EF289D}"/>
              </a:ext>
            </a:extLst>
          </p:cNvPr>
          <p:cNvSpPr txBox="1"/>
          <p:nvPr/>
        </p:nvSpPr>
        <p:spPr>
          <a:xfrm>
            <a:off x="6186627" y="5435521"/>
            <a:ext cx="2071788" cy="369332"/>
          </a:xfrm>
          <a:prstGeom prst="rect">
            <a:avLst/>
          </a:prstGeom>
          <a:noFill/>
        </p:spPr>
        <p:txBody>
          <a:bodyPr wrap="square" rtlCol="0">
            <a:spAutoFit/>
          </a:bodyPr>
          <a:lstStyle/>
          <a:p>
            <a:pPr algn="ctr"/>
            <a:r>
              <a:rPr lang="en-US" dirty="0">
                <a:latin typeface="Times New Roman" panose="02020603050405020304" pitchFamily="18" charset="0"/>
              </a:rPr>
              <a:t>16 CO</a:t>
            </a:r>
            <a:r>
              <a:rPr lang="en-US" baseline="-25000" dirty="0">
                <a:latin typeface="Times New Roman" panose="02020603050405020304" pitchFamily="18" charset="0"/>
              </a:rPr>
              <a:t>2</a:t>
            </a:r>
            <a:r>
              <a:rPr lang="en-US" dirty="0">
                <a:latin typeface="Times New Roman" panose="02020603050405020304" pitchFamily="18" charset="0"/>
              </a:rPr>
              <a:t> + 18 H</a:t>
            </a:r>
            <a:r>
              <a:rPr lang="en-US" baseline="-25000" dirty="0">
                <a:latin typeface="Times New Roman" panose="02020603050405020304" pitchFamily="18" charset="0"/>
              </a:rPr>
              <a:t>2</a:t>
            </a:r>
            <a:r>
              <a:rPr lang="en-US" dirty="0">
                <a:latin typeface="Times New Roman" panose="02020603050405020304" pitchFamily="18" charset="0"/>
              </a:rPr>
              <a:t>O</a:t>
            </a:r>
            <a:endParaRPr lang="en-US" baseline="-25000" dirty="0">
              <a:latin typeface="Times New Roman" panose="02020603050405020304" pitchFamily="18" charset="0"/>
            </a:endParaRPr>
          </a:p>
        </p:txBody>
      </p:sp>
      <p:sp>
        <p:nvSpPr>
          <p:cNvPr id="37" name="Rectangle 36">
            <a:extLst>
              <a:ext uri="{FF2B5EF4-FFF2-40B4-BE49-F238E27FC236}">
                <a16:creationId xmlns:a16="http://schemas.microsoft.com/office/drawing/2014/main" id="{67A0EB5E-98E2-C947-A12C-D889F5F2BD49}"/>
              </a:ext>
            </a:extLst>
          </p:cNvPr>
          <p:cNvSpPr/>
          <p:nvPr/>
        </p:nvSpPr>
        <p:spPr>
          <a:xfrm>
            <a:off x="377441" y="5467925"/>
            <a:ext cx="3005950" cy="369332"/>
          </a:xfrm>
          <a:prstGeom prst="rect">
            <a:avLst/>
          </a:prstGeom>
        </p:spPr>
        <p:txBody>
          <a:bodyPr wrap="square">
            <a:spAutoFit/>
          </a:bodyPr>
          <a:lstStyle/>
          <a:p>
            <a:r>
              <a:rPr lang="en-US" b="1" dirty="0">
                <a:latin typeface="+mj-lt"/>
              </a:rPr>
              <a:t>System: </a:t>
            </a:r>
            <a:r>
              <a:rPr lang="en-US" dirty="0">
                <a:latin typeface="+mj-lt"/>
              </a:rPr>
              <a:t>chemical reaction</a:t>
            </a:r>
          </a:p>
        </p:txBody>
      </p:sp>
      <p:sp>
        <p:nvSpPr>
          <p:cNvPr id="38" name="Rectangle 37">
            <a:extLst>
              <a:ext uri="{FF2B5EF4-FFF2-40B4-BE49-F238E27FC236}">
                <a16:creationId xmlns:a16="http://schemas.microsoft.com/office/drawing/2014/main" id="{9D5373F0-0186-9E47-BC33-0C47C817FC19}"/>
              </a:ext>
            </a:extLst>
          </p:cNvPr>
          <p:cNvSpPr/>
          <p:nvPr/>
        </p:nvSpPr>
        <p:spPr>
          <a:xfrm>
            <a:off x="412038" y="6159616"/>
            <a:ext cx="6878336" cy="369332"/>
          </a:xfrm>
          <a:prstGeom prst="rect">
            <a:avLst/>
          </a:prstGeom>
        </p:spPr>
        <p:txBody>
          <a:bodyPr wrap="square">
            <a:spAutoFit/>
          </a:bodyPr>
          <a:lstStyle/>
          <a:p>
            <a:r>
              <a:rPr lang="en-US" b="1" dirty="0">
                <a:latin typeface="+mj-lt"/>
              </a:rPr>
              <a:t>Surroundings: </a:t>
            </a:r>
            <a:r>
              <a:rPr lang="en-US" dirty="0">
                <a:latin typeface="+mj-lt"/>
              </a:rPr>
              <a:t>engine and the rest of the universe. </a:t>
            </a:r>
          </a:p>
        </p:txBody>
      </p:sp>
    </p:spTree>
    <p:extLst>
      <p:ext uri="{BB962C8B-B14F-4D97-AF65-F5344CB8AC3E}">
        <p14:creationId xmlns:p14="http://schemas.microsoft.com/office/powerpoint/2010/main" val="1586639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7"/>
            <a:ext cx="8062912" cy="566066"/>
          </a:xfrm>
        </p:spPr>
        <p:txBody>
          <a:bodyPr>
            <a:normAutofit/>
          </a:bodyPr>
          <a:lstStyle/>
          <a:p>
            <a:r>
              <a:rPr lang="en-US" dirty="0"/>
              <a:t>State functions</a:t>
            </a:r>
            <a:endParaRPr lang="en-US" cap="none" dirty="0"/>
          </a:p>
        </p:txBody>
      </p:sp>
      <p:pic>
        <p:nvPicPr>
          <p:cNvPr id="2" name="Picture Placeholder 1" descr="CNX_Chem_05_03_Summit.jpg"/>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457200" y="876986"/>
            <a:ext cx="3149600" cy="1995062"/>
          </a:xfrm>
        </p:spPr>
      </p:pic>
      <p:sp>
        <p:nvSpPr>
          <p:cNvPr id="7" name="Text Placeholder 6"/>
          <p:cNvSpPr>
            <a:spLocks noGrp="1"/>
          </p:cNvSpPr>
          <p:nvPr>
            <p:ph type="body" sz="quarter" idx="14"/>
          </p:nvPr>
        </p:nvSpPr>
        <p:spPr>
          <a:xfrm>
            <a:off x="457200" y="2941642"/>
            <a:ext cx="3149600" cy="3693319"/>
          </a:xfrm>
        </p:spPr>
        <p:txBody>
          <a:bodyPr>
            <a:spAutoFit/>
          </a:bodyPr>
          <a:lstStyle/>
          <a:p>
            <a:r>
              <a:rPr lang="en-US" sz="1800" dirty="0">
                <a:solidFill>
                  <a:schemeClr val="tx1"/>
                </a:solidFill>
              </a:rPr>
              <a:t>Paths X and Y represent two different routes to the summit of Mt. Kilimanjaro. Both have the same change in elevation (elevation on a mountain is a state function; it does not depend on path), but they have very different distances traveled (distance walked is not a state function; it depends on the path). (credit: modification of work by Paul </a:t>
            </a:r>
            <a:r>
              <a:rPr lang="en-US" sz="1800" dirty="0" err="1">
                <a:solidFill>
                  <a:schemeClr val="tx1"/>
                </a:solidFill>
              </a:rPr>
              <a:t>Shaffner</a:t>
            </a:r>
            <a:r>
              <a:rPr lang="en-US" sz="1800" dirty="0">
                <a:solidFill>
                  <a:schemeClr val="tx1"/>
                </a:solidFill>
              </a:rPr>
              <a:t>)</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5FB074E3-7D2D-2C48-A23F-03409FD8854E}"/>
              </a:ext>
            </a:extLst>
          </p:cNvPr>
          <p:cNvSpPr/>
          <p:nvPr/>
        </p:nvSpPr>
        <p:spPr>
          <a:xfrm>
            <a:off x="3948112" y="705063"/>
            <a:ext cx="4876308" cy="1831271"/>
          </a:xfrm>
          <a:prstGeom prst="rect">
            <a:avLst/>
          </a:prstGeom>
        </p:spPr>
        <p:txBody>
          <a:bodyPr wrap="square">
            <a:spAutoFit/>
          </a:bodyPr>
          <a:lstStyle/>
          <a:p>
            <a:pPr>
              <a:spcAft>
                <a:spcPts val="300"/>
              </a:spcAft>
            </a:pPr>
            <a:r>
              <a:rPr lang="en-US" i="1" dirty="0">
                <a:latin typeface="+mj-lt"/>
              </a:rPr>
              <a:t>U</a:t>
            </a:r>
            <a:r>
              <a:rPr lang="en-US" dirty="0">
                <a:latin typeface="+mj-lt"/>
              </a:rPr>
              <a:t> is a type of quantity known as a </a:t>
            </a:r>
            <a:r>
              <a:rPr lang="en-US" b="1" dirty="0">
                <a:latin typeface="+mj-lt"/>
              </a:rPr>
              <a:t>state function</a:t>
            </a:r>
            <a:r>
              <a:rPr lang="en-US" dirty="0">
                <a:latin typeface="+mj-lt"/>
              </a:rPr>
              <a:t> (or state variable). </a:t>
            </a:r>
          </a:p>
          <a:p>
            <a:pPr>
              <a:spcAft>
                <a:spcPts val="300"/>
              </a:spcAft>
            </a:pPr>
            <a:r>
              <a:rPr lang="en-US" dirty="0">
                <a:latin typeface="+mj-lt"/>
              </a:rPr>
              <a:t>The value of </a:t>
            </a:r>
            <a:r>
              <a:rPr lang="en-US" i="1" dirty="0">
                <a:latin typeface="+mj-lt"/>
              </a:rPr>
              <a:t>U</a:t>
            </a:r>
            <a:r>
              <a:rPr lang="en-US" dirty="0">
                <a:latin typeface="+mj-lt"/>
              </a:rPr>
              <a:t>  depends only on the state that a system is in, and not on how that state is reached. </a:t>
            </a:r>
          </a:p>
          <a:p>
            <a:pPr>
              <a:spcAft>
                <a:spcPts val="300"/>
              </a:spcAft>
            </a:pPr>
            <a:r>
              <a:rPr lang="en-US" b="1" i="1" dirty="0">
                <a:latin typeface="+mj-lt"/>
              </a:rPr>
              <a:t>q</a:t>
            </a:r>
            <a:r>
              <a:rPr lang="en-US" b="1" dirty="0">
                <a:latin typeface="+mj-lt"/>
              </a:rPr>
              <a:t> </a:t>
            </a:r>
            <a:r>
              <a:rPr lang="en-US" dirty="0">
                <a:latin typeface="+mj-lt"/>
              </a:rPr>
              <a:t>and </a:t>
            </a:r>
            <a:r>
              <a:rPr lang="en-US" b="1" i="1" dirty="0">
                <a:latin typeface="+mj-lt"/>
              </a:rPr>
              <a:t>w</a:t>
            </a:r>
            <a:r>
              <a:rPr lang="en-US" dirty="0">
                <a:latin typeface="+mj-lt"/>
              </a:rPr>
              <a:t> are not state functions but are path dependent, therefore called </a:t>
            </a:r>
            <a:r>
              <a:rPr lang="en-US" b="1" dirty="0">
                <a:latin typeface="+mj-lt"/>
              </a:rPr>
              <a:t>path functions</a:t>
            </a:r>
            <a:r>
              <a:rPr lang="en-US" dirty="0">
                <a:latin typeface="+mj-lt"/>
              </a:rPr>
              <a:t>. </a:t>
            </a:r>
          </a:p>
        </p:txBody>
      </p:sp>
      <p:grpSp>
        <p:nvGrpSpPr>
          <p:cNvPr id="4" name="Group 3">
            <a:extLst>
              <a:ext uri="{FF2B5EF4-FFF2-40B4-BE49-F238E27FC236}">
                <a16:creationId xmlns:a16="http://schemas.microsoft.com/office/drawing/2014/main" id="{B2A151C2-1B67-D14D-BF1C-EB6584EF6A53}"/>
              </a:ext>
            </a:extLst>
          </p:cNvPr>
          <p:cNvGrpSpPr/>
          <p:nvPr/>
        </p:nvGrpSpPr>
        <p:grpSpPr>
          <a:xfrm>
            <a:off x="3929062" y="2882282"/>
            <a:ext cx="4722309" cy="369332"/>
            <a:chOff x="3762361" y="3763994"/>
            <a:chExt cx="4722309" cy="369332"/>
          </a:xfrm>
        </p:grpSpPr>
        <p:sp>
          <p:nvSpPr>
            <p:cNvPr id="8" name="TextBox 7">
              <a:extLst>
                <a:ext uri="{FF2B5EF4-FFF2-40B4-BE49-F238E27FC236}">
                  <a16:creationId xmlns:a16="http://schemas.microsoft.com/office/drawing/2014/main" id="{88E4F37E-EAEA-CA4B-854B-910078160AB3}"/>
                </a:ext>
              </a:extLst>
            </p:cNvPr>
            <p:cNvSpPr txBox="1"/>
            <p:nvPr/>
          </p:nvSpPr>
          <p:spPr>
            <a:xfrm>
              <a:off x="3762361" y="3763994"/>
              <a:ext cx="2071788" cy="369332"/>
            </a:xfrm>
            <a:prstGeom prst="rect">
              <a:avLst/>
            </a:prstGeom>
            <a:noFill/>
          </p:spPr>
          <p:txBody>
            <a:bodyPr wrap="square" rtlCol="0">
              <a:spAutoFit/>
            </a:bodyPr>
            <a:lstStyle/>
            <a:p>
              <a:pPr algn="ctr"/>
              <a:r>
                <a:rPr lang="en-US" dirty="0">
                  <a:latin typeface="Times New Roman" panose="02020603050405020304" pitchFamily="18" charset="0"/>
                </a:rPr>
                <a:t>2 C</a:t>
              </a:r>
              <a:r>
                <a:rPr lang="en-US" baseline="-25000" dirty="0">
                  <a:latin typeface="Times New Roman" panose="02020603050405020304" pitchFamily="18" charset="0"/>
                </a:rPr>
                <a:t>8</a:t>
              </a:r>
              <a:r>
                <a:rPr lang="en-US" dirty="0">
                  <a:latin typeface="Times New Roman" panose="02020603050405020304" pitchFamily="18" charset="0"/>
                </a:rPr>
                <a:t>H</a:t>
              </a:r>
              <a:r>
                <a:rPr lang="en-US" baseline="-25000" dirty="0">
                  <a:latin typeface="Times New Roman" panose="02020603050405020304" pitchFamily="18" charset="0"/>
                </a:rPr>
                <a:t>18</a:t>
              </a:r>
              <a:r>
                <a:rPr lang="en-US" dirty="0">
                  <a:latin typeface="Times New Roman" panose="02020603050405020304" pitchFamily="18" charset="0"/>
                </a:rPr>
                <a:t> + 25 O</a:t>
              </a:r>
              <a:r>
                <a:rPr lang="en-US" baseline="-25000" dirty="0">
                  <a:latin typeface="Times New Roman" panose="02020603050405020304" pitchFamily="18" charset="0"/>
                </a:rPr>
                <a:t>2</a:t>
              </a:r>
            </a:p>
          </p:txBody>
        </p:sp>
        <p:cxnSp>
          <p:nvCxnSpPr>
            <p:cNvPr id="9" name="Straight Arrow Connector 8">
              <a:extLst>
                <a:ext uri="{FF2B5EF4-FFF2-40B4-BE49-F238E27FC236}">
                  <a16:creationId xmlns:a16="http://schemas.microsoft.com/office/drawing/2014/main" id="{F29EE11D-72F4-7643-BE18-CFECA2139E9D}"/>
                </a:ext>
              </a:extLst>
            </p:cNvPr>
            <p:cNvCxnSpPr>
              <a:cxnSpLocks/>
              <a:stCxn id="8" idx="3"/>
            </p:cNvCxnSpPr>
            <p:nvPr/>
          </p:nvCxnSpPr>
          <p:spPr>
            <a:xfrm>
              <a:off x="5834149" y="3948660"/>
              <a:ext cx="578733" cy="2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2CD4B80-D34F-8848-8B29-B7A79209338D}"/>
                </a:ext>
              </a:extLst>
            </p:cNvPr>
            <p:cNvSpPr txBox="1"/>
            <p:nvPr/>
          </p:nvSpPr>
          <p:spPr>
            <a:xfrm>
              <a:off x="6412882" y="3763994"/>
              <a:ext cx="2071788" cy="369332"/>
            </a:xfrm>
            <a:prstGeom prst="rect">
              <a:avLst/>
            </a:prstGeom>
            <a:noFill/>
          </p:spPr>
          <p:txBody>
            <a:bodyPr wrap="square" rtlCol="0">
              <a:spAutoFit/>
            </a:bodyPr>
            <a:lstStyle/>
            <a:p>
              <a:pPr algn="ctr"/>
              <a:r>
                <a:rPr lang="en-US" dirty="0">
                  <a:latin typeface="Times New Roman" panose="02020603050405020304" pitchFamily="18" charset="0"/>
                </a:rPr>
                <a:t>16 CO</a:t>
              </a:r>
              <a:r>
                <a:rPr lang="en-US" baseline="-25000" dirty="0">
                  <a:latin typeface="Times New Roman" panose="02020603050405020304" pitchFamily="18" charset="0"/>
                </a:rPr>
                <a:t>2</a:t>
              </a:r>
              <a:r>
                <a:rPr lang="en-US" dirty="0">
                  <a:latin typeface="Times New Roman" panose="02020603050405020304" pitchFamily="18" charset="0"/>
                </a:rPr>
                <a:t> + 18 H</a:t>
              </a:r>
              <a:r>
                <a:rPr lang="en-US" baseline="-25000" dirty="0">
                  <a:latin typeface="Times New Roman" panose="02020603050405020304" pitchFamily="18" charset="0"/>
                </a:rPr>
                <a:t>2</a:t>
              </a:r>
              <a:r>
                <a:rPr lang="en-US" dirty="0">
                  <a:latin typeface="Times New Roman" panose="02020603050405020304" pitchFamily="18" charset="0"/>
                </a:rPr>
                <a:t>O</a:t>
              </a:r>
              <a:endParaRPr lang="en-US" baseline="-25000" dirty="0">
                <a:latin typeface="Times New Roman" panose="02020603050405020304" pitchFamily="18" charset="0"/>
              </a:endParaRPr>
            </a:p>
          </p:txBody>
        </p:sp>
      </p:grpSp>
      <p:sp>
        <p:nvSpPr>
          <p:cNvPr id="11" name="Rectangle 10">
            <a:extLst>
              <a:ext uri="{FF2B5EF4-FFF2-40B4-BE49-F238E27FC236}">
                <a16:creationId xmlns:a16="http://schemas.microsoft.com/office/drawing/2014/main" id="{0EDF7392-7DA8-9C49-87B4-FAFC12FDB287}"/>
              </a:ext>
            </a:extLst>
          </p:cNvPr>
          <p:cNvSpPr/>
          <p:nvPr/>
        </p:nvSpPr>
        <p:spPr>
          <a:xfrm>
            <a:off x="3967680" y="2563181"/>
            <a:ext cx="4876308" cy="369332"/>
          </a:xfrm>
          <a:prstGeom prst="rect">
            <a:avLst/>
          </a:prstGeom>
        </p:spPr>
        <p:txBody>
          <a:bodyPr wrap="square">
            <a:spAutoFit/>
          </a:bodyPr>
          <a:lstStyle/>
          <a:p>
            <a:r>
              <a:rPr lang="en-US" dirty="0">
                <a:latin typeface="+mj-lt"/>
              </a:rPr>
              <a:t>Let’s consider again the combustion of gasoline. </a:t>
            </a:r>
          </a:p>
        </p:txBody>
      </p:sp>
      <p:sp>
        <p:nvSpPr>
          <p:cNvPr id="16" name="Rectangle 15">
            <a:extLst>
              <a:ext uri="{FF2B5EF4-FFF2-40B4-BE49-F238E27FC236}">
                <a16:creationId xmlns:a16="http://schemas.microsoft.com/office/drawing/2014/main" id="{6ED6EEF6-6DFD-A04B-AADF-ABC494ED83D0}"/>
              </a:ext>
            </a:extLst>
          </p:cNvPr>
          <p:cNvSpPr/>
          <p:nvPr/>
        </p:nvSpPr>
        <p:spPr>
          <a:xfrm>
            <a:off x="3961884" y="3326632"/>
            <a:ext cx="4876308" cy="646331"/>
          </a:xfrm>
          <a:prstGeom prst="rect">
            <a:avLst/>
          </a:prstGeom>
        </p:spPr>
        <p:txBody>
          <a:bodyPr wrap="square">
            <a:spAutoFit/>
          </a:bodyPr>
          <a:lstStyle/>
          <a:p>
            <a:r>
              <a:rPr lang="el-GR" i="1" dirty="0">
                <a:latin typeface="Times New Roman" panose="02020603050405020304" pitchFamily="18" charset="0"/>
                <a:cs typeface="Times New Roman" panose="02020603050405020304" pitchFamily="18" charset="0"/>
              </a:rPr>
              <a:t>Δ</a:t>
            </a:r>
            <a:r>
              <a:rPr lang="en-US" i="1" dirty="0">
                <a:latin typeface="Times New Roman" panose="02020603050405020304" pitchFamily="18" charset="0"/>
                <a:cs typeface="Times New Roman" panose="02020603050405020304" pitchFamily="18" charset="0"/>
              </a:rPr>
              <a:t>U </a:t>
            </a:r>
            <a:r>
              <a:rPr lang="en-US" dirty="0">
                <a:latin typeface="Times New Roman" panose="02020603050405020304" pitchFamily="18" charset="0"/>
                <a:cs typeface="Times New Roman" panose="02020603050405020304" pitchFamily="18" charset="0"/>
              </a:rPr>
              <a:t>is seclusively due on the difference between </a:t>
            </a:r>
            <a:r>
              <a:rPr lang="en-US" i="1" dirty="0" err="1">
                <a:latin typeface="Times New Roman" panose="02020603050405020304" pitchFamily="18" charset="0"/>
                <a:cs typeface="Times New Roman" panose="02020603050405020304" pitchFamily="18" charset="0"/>
              </a:rPr>
              <a:t>U</a:t>
            </a:r>
            <a:r>
              <a:rPr lang="en-US" i="1" baseline="-25000" dirty="0" err="1">
                <a:latin typeface="Times New Roman" panose="02020603050405020304" pitchFamily="18" charset="0"/>
                <a:cs typeface="Times New Roman" panose="02020603050405020304" pitchFamily="18" charset="0"/>
              </a:rPr>
              <a:t>products</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U</a:t>
            </a:r>
            <a:r>
              <a:rPr lang="en-US" i="1" baseline="-25000" dirty="0" err="1">
                <a:latin typeface="Times New Roman" panose="02020603050405020304" pitchFamily="18" charset="0"/>
                <a:cs typeface="Times New Roman" panose="02020603050405020304" pitchFamily="18" charset="0"/>
              </a:rPr>
              <a:t>reagents</a:t>
            </a:r>
            <a:r>
              <a:rPr lang="en-US" i="1" dirty="0">
                <a:latin typeface="Times New Roman" panose="02020603050405020304" pitchFamily="18" charset="0"/>
                <a:cs typeface="Times New Roman" panose="02020603050405020304" pitchFamily="18" charset="0"/>
              </a:rPr>
              <a:t> </a:t>
            </a:r>
            <a:endParaRPr lang="en-US" dirty="0">
              <a:solidFill>
                <a:srgbClr val="555555"/>
              </a:solidFill>
              <a:latin typeface="+mj-lt"/>
            </a:endParaRPr>
          </a:p>
        </p:txBody>
      </p:sp>
      <p:sp>
        <p:nvSpPr>
          <p:cNvPr id="17" name="Rectangle 16">
            <a:extLst>
              <a:ext uri="{FF2B5EF4-FFF2-40B4-BE49-F238E27FC236}">
                <a16:creationId xmlns:a16="http://schemas.microsoft.com/office/drawing/2014/main" id="{56AC4AFC-3559-C141-A537-68A9108EC891}"/>
              </a:ext>
            </a:extLst>
          </p:cNvPr>
          <p:cNvSpPr/>
          <p:nvPr/>
        </p:nvSpPr>
        <p:spPr>
          <a:xfrm>
            <a:off x="3961884" y="4068508"/>
            <a:ext cx="2342116" cy="369332"/>
          </a:xfrm>
          <a:prstGeom prst="rect">
            <a:avLst/>
          </a:prstGeom>
        </p:spPr>
        <p:txBody>
          <a:bodyPr wrap="none">
            <a:spAutoFit/>
          </a:bodyPr>
          <a:lstStyle/>
          <a:p>
            <a:r>
              <a:rPr lang="el-GR" i="1" dirty="0">
                <a:latin typeface="Times New Roman" panose="02020603050405020304" pitchFamily="18" charset="0"/>
                <a:cs typeface="Times New Roman" panose="02020603050405020304" pitchFamily="18" charset="0"/>
              </a:rPr>
              <a:t>Δ</a:t>
            </a:r>
            <a:r>
              <a:rPr lang="en-US" i="1" dirty="0">
                <a:latin typeface="Times New Roman" panose="02020603050405020304" pitchFamily="18" charset="0"/>
                <a:cs typeface="Times New Roman" panose="02020603050405020304" pitchFamily="18" charset="0"/>
              </a:rPr>
              <a:t>U = </a:t>
            </a:r>
            <a:r>
              <a:rPr lang="en-US" i="1" dirty="0" err="1">
                <a:latin typeface="Times New Roman" panose="02020603050405020304" pitchFamily="18" charset="0"/>
                <a:cs typeface="Times New Roman" panose="02020603050405020304" pitchFamily="18" charset="0"/>
              </a:rPr>
              <a:t>U</a:t>
            </a:r>
            <a:r>
              <a:rPr lang="en-US" i="1" baseline="-25000" dirty="0" err="1">
                <a:latin typeface="Times New Roman" panose="02020603050405020304" pitchFamily="18" charset="0"/>
                <a:cs typeface="Times New Roman" panose="02020603050405020304" pitchFamily="18" charset="0"/>
              </a:rPr>
              <a:t>products</a:t>
            </a:r>
            <a:r>
              <a:rPr lang="en-US" i="1"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U</a:t>
            </a:r>
            <a:r>
              <a:rPr lang="en-US" i="1" baseline="-25000" dirty="0" err="1">
                <a:latin typeface="Times New Roman" panose="02020603050405020304" pitchFamily="18" charset="0"/>
                <a:cs typeface="Times New Roman" panose="02020603050405020304" pitchFamily="18" charset="0"/>
              </a:rPr>
              <a:t>reagents</a:t>
            </a:r>
            <a:endParaRPr lang="en-US" i="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C7199D12-55CF-7D40-8EF9-E51A41DB2D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48600" y="4021559"/>
            <a:ext cx="900112" cy="1738779"/>
          </a:xfrm>
          <a:prstGeom prst="rect">
            <a:avLst/>
          </a:prstGeom>
        </p:spPr>
      </p:pic>
      <p:pic>
        <p:nvPicPr>
          <p:cNvPr id="21" name="Picture 20">
            <a:extLst>
              <a:ext uri="{FF2B5EF4-FFF2-40B4-BE49-F238E27FC236}">
                <a16:creationId xmlns:a16="http://schemas.microsoft.com/office/drawing/2014/main" id="{7E2F28AF-CA9B-0F4B-99FE-3DDBEE218D3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94349" y="4047981"/>
            <a:ext cx="1104011" cy="1740932"/>
          </a:xfrm>
          <a:prstGeom prst="rect">
            <a:avLst/>
          </a:prstGeom>
        </p:spPr>
      </p:pic>
      <p:sp>
        <p:nvSpPr>
          <p:cNvPr id="22" name="Rectangle 21">
            <a:extLst>
              <a:ext uri="{FF2B5EF4-FFF2-40B4-BE49-F238E27FC236}">
                <a16:creationId xmlns:a16="http://schemas.microsoft.com/office/drawing/2014/main" id="{27E6FBDF-4EE1-E940-A8CD-A32AD53783FE}"/>
              </a:ext>
            </a:extLst>
          </p:cNvPr>
          <p:cNvSpPr/>
          <p:nvPr/>
        </p:nvSpPr>
        <p:spPr>
          <a:xfrm>
            <a:off x="3961884" y="4533385"/>
            <a:ext cx="2342116" cy="1477328"/>
          </a:xfrm>
          <a:prstGeom prst="rect">
            <a:avLst/>
          </a:prstGeom>
        </p:spPr>
        <p:txBody>
          <a:bodyPr wrap="square">
            <a:spAutoFit/>
          </a:bodyPr>
          <a:lstStyle/>
          <a:p>
            <a:r>
              <a:rPr lang="en-US" dirty="0">
                <a:latin typeface="Times New Roman" panose="02020603050405020304" pitchFamily="18" charset="0"/>
              </a:rPr>
              <a:t>The amount of q and w produced by the reaction depends on how the reaction is performed</a:t>
            </a:r>
          </a:p>
        </p:txBody>
      </p:sp>
      <p:sp>
        <p:nvSpPr>
          <p:cNvPr id="23" name="Rectangle 22">
            <a:extLst>
              <a:ext uri="{FF2B5EF4-FFF2-40B4-BE49-F238E27FC236}">
                <a16:creationId xmlns:a16="http://schemas.microsoft.com/office/drawing/2014/main" id="{55EC9A40-254B-904D-956E-C193165F2D31}"/>
              </a:ext>
            </a:extLst>
          </p:cNvPr>
          <p:cNvSpPr/>
          <p:nvPr/>
        </p:nvSpPr>
        <p:spPr>
          <a:xfrm>
            <a:off x="6509556" y="5760338"/>
            <a:ext cx="1339044" cy="553998"/>
          </a:xfrm>
          <a:prstGeom prst="rect">
            <a:avLst/>
          </a:prstGeom>
        </p:spPr>
        <p:txBody>
          <a:bodyPr wrap="square">
            <a:spAutoFit/>
          </a:bodyPr>
          <a:lstStyle/>
          <a:p>
            <a:r>
              <a:rPr lang="en-US" sz="1000" dirty="0">
                <a:solidFill>
                  <a:srgbClr val="0432FF"/>
                </a:solidFill>
                <a:latin typeface="Times New Roman" panose="02020603050405020304" pitchFamily="18" charset="0"/>
              </a:rPr>
              <a:t>https://</a:t>
            </a:r>
            <a:r>
              <a:rPr lang="en-US" sz="1000" dirty="0" err="1">
                <a:solidFill>
                  <a:srgbClr val="0432FF"/>
                </a:solidFill>
                <a:latin typeface="Times New Roman" panose="02020603050405020304" pitchFamily="18" charset="0"/>
              </a:rPr>
              <a:t>commons.wikimedia.org</a:t>
            </a:r>
            <a:r>
              <a:rPr lang="en-US" sz="1000" dirty="0">
                <a:solidFill>
                  <a:srgbClr val="0432FF"/>
                </a:solidFill>
                <a:latin typeface="Times New Roman" panose="02020603050405020304" pitchFamily="18" charset="0"/>
              </a:rPr>
              <a:t>/wiki/</a:t>
            </a:r>
            <a:r>
              <a:rPr lang="en-US" sz="1000" dirty="0" err="1">
                <a:solidFill>
                  <a:srgbClr val="0432FF"/>
                </a:solidFill>
                <a:latin typeface="Times New Roman" panose="02020603050405020304" pitchFamily="18" charset="0"/>
              </a:rPr>
              <a:t>File:Gasoline-fire.png</a:t>
            </a:r>
            <a:endParaRPr lang="en-US" sz="1000" dirty="0">
              <a:solidFill>
                <a:srgbClr val="0432FF"/>
              </a:solidFill>
              <a:latin typeface="Times New Roman" panose="02020603050405020304" pitchFamily="18" charset="0"/>
            </a:endParaRPr>
          </a:p>
        </p:txBody>
      </p:sp>
    </p:spTree>
    <p:extLst>
      <p:ext uri="{BB962C8B-B14F-4D97-AF65-F5344CB8AC3E}">
        <p14:creationId xmlns:p14="http://schemas.microsoft.com/office/powerpoint/2010/main" val="3241746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E36FE-046B-2742-8B47-1E9D613CBF29}"/>
              </a:ext>
            </a:extLst>
          </p:cNvPr>
          <p:cNvSpPr>
            <a:spLocks noGrp="1"/>
          </p:cNvSpPr>
          <p:nvPr>
            <p:ph type="title"/>
          </p:nvPr>
        </p:nvSpPr>
        <p:spPr/>
        <p:txBody>
          <a:bodyPr/>
          <a:lstStyle/>
          <a:p>
            <a:r>
              <a:rPr lang="en-US" cap="none"/>
              <a:t>Examples of system types</a:t>
            </a:r>
          </a:p>
        </p:txBody>
      </p:sp>
      <p:sp>
        <p:nvSpPr>
          <p:cNvPr id="9" name="Rectangle 8">
            <a:extLst>
              <a:ext uri="{FF2B5EF4-FFF2-40B4-BE49-F238E27FC236}">
                <a16:creationId xmlns:a16="http://schemas.microsoft.com/office/drawing/2014/main" id="{14A7C757-CD0F-2642-96E2-5A356CE9A16E}"/>
              </a:ext>
            </a:extLst>
          </p:cNvPr>
          <p:cNvSpPr/>
          <p:nvPr/>
        </p:nvSpPr>
        <p:spPr>
          <a:xfrm>
            <a:off x="294895" y="5010912"/>
            <a:ext cx="2616484" cy="1068296"/>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1" name="Up-Down Arrow 10">
            <a:extLst>
              <a:ext uri="{FF2B5EF4-FFF2-40B4-BE49-F238E27FC236}">
                <a16:creationId xmlns:a16="http://schemas.microsoft.com/office/drawing/2014/main" id="{7CADC918-855B-254D-B161-0993C4A046EE}"/>
              </a:ext>
            </a:extLst>
          </p:cNvPr>
          <p:cNvSpPr/>
          <p:nvPr/>
        </p:nvSpPr>
        <p:spPr>
          <a:xfrm>
            <a:off x="896112" y="4489704"/>
            <a:ext cx="548640" cy="1408176"/>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Times New Roman" panose="02020603050405020304" pitchFamily="18" charset="0"/>
              </a:rPr>
              <a:t>Matter</a:t>
            </a:r>
          </a:p>
        </p:txBody>
      </p:sp>
      <p:sp>
        <p:nvSpPr>
          <p:cNvPr id="12" name="Up-Down Arrow 11">
            <a:extLst>
              <a:ext uri="{FF2B5EF4-FFF2-40B4-BE49-F238E27FC236}">
                <a16:creationId xmlns:a16="http://schemas.microsoft.com/office/drawing/2014/main" id="{89E4BF94-A87C-1E42-976B-9A6D5425D984}"/>
              </a:ext>
            </a:extLst>
          </p:cNvPr>
          <p:cNvSpPr/>
          <p:nvPr/>
        </p:nvSpPr>
        <p:spPr>
          <a:xfrm>
            <a:off x="1673352" y="4495681"/>
            <a:ext cx="548640" cy="1408176"/>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Times New Roman" panose="02020603050405020304" pitchFamily="18" charset="0"/>
              </a:rPr>
              <a:t>Energy</a:t>
            </a:r>
          </a:p>
        </p:txBody>
      </p:sp>
      <p:sp>
        <p:nvSpPr>
          <p:cNvPr id="13" name="Rectangle 12">
            <a:extLst>
              <a:ext uri="{FF2B5EF4-FFF2-40B4-BE49-F238E27FC236}">
                <a16:creationId xmlns:a16="http://schemas.microsoft.com/office/drawing/2014/main" id="{EBDD96E8-C8C2-2D42-A800-C6A7D3730F4E}"/>
              </a:ext>
            </a:extLst>
          </p:cNvPr>
          <p:cNvSpPr/>
          <p:nvPr/>
        </p:nvSpPr>
        <p:spPr>
          <a:xfrm>
            <a:off x="3328416" y="4980825"/>
            <a:ext cx="2267712" cy="1097280"/>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5" name="Up-Down Arrow 14">
            <a:extLst>
              <a:ext uri="{FF2B5EF4-FFF2-40B4-BE49-F238E27FC236}">
                <a16:creationId xmlns:a16="http://schemas.microsoft.com/office/drawing/2014/main" id="{C0C50411-06AE-004F-9137-3F283E97B7B0}"/>
              </a:ext>
            </a:extLst>
          </p:cNvPr>
          <p:cNvSpPr/>
          <p:nvPr/>
        </p:nvSpPr>
        <p:spPr>
          <a:xfrm>
            <a:off x="4861560" y="4410730"/>
            <a:ext cx="548640" cy="1408176"/>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Times New Roman" panose="02020603050405020304" pitchFamily="18" charset="0"/>
              </a:rPr>
              <a:t>Energy</a:t>
            </a:r>
          </a:p>
        </p:txBody>
      </p:sp>
      <p:sp>
        <p:nvSpPr>
          <p:cNvPr id="29" name="Up Arrow 28">
            <a:extLst>
              <a:ext uri="{FF2B5EF4-FFF2-40B4-BE49-F238E27FC236}">
                <a16:creationId xmlns:a16="http://schemas.microsoft.com/office/drawing/2014/main" id="{E3FAA92C-2A04-574D-B768-C1C85855C6EE}"/>
              </a:ext>
            </a:extLst>
          </p:cNvPr>
          <p:cNvSpPr/>
          <p:nvPr/>
        </p:nvSpPr>
        <p:spPr>
          <a:xfrm rot="13457190">
            <a:off x="3479537" y="4974320"/>
            <a:ext cx="566928" cy="939348"/>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2" name="Rectangle 31">
            <a:extLst>
              <a:ext uri="{FF2B5EF4-FFF2-40B4-BE49-F238E27FC236}">
                <a16:creationId xmlns:a16="http://schemas.microsoft.com/office/drawing/2014/main" id="{FD1F0B66-C05D-B840-A7B3-44061A8A6541}"/>
              </a:ext>
            </a:extLst>
          </p:cNvPr>
          <p:cNvSpPr/>
          <p:nvPr/>
        </p:nvSpPr>
        <p:spPr>
          <a:xfrm rot="2508779">
            <a:off x="3788743" y="5259322"/>
            <a:ext cx="1005840" cy="3472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rPr>
              <a:t>Matter</a:t>
            </a:r>
          </a:p>
        </p:txBody>
      </p:sp>
      <p:sp>
        <p:nvSpPr>
          <p:cNvPr id="45" name="Rectangle 44">
            <a:extLst>
              <a:ext uri="{FF2B5EF4-FFF2-40B4-BE49-F238E27FC236}">
                <a16:creationId xmlns:a16="http://schemas.microsoft.com/office/drawing/2014/main" id="{C75E592A-1EEA-3E49-8E9C-5D06AD473643}"/>
              </a:ext>
            </a:extLst>
          </p:cNvPr>
          <p:cNvSpPr/>
          <p:nvPr/>
        </p:nvSpPr>
        <p:spPr>
          <a:xfrm>
            <a:off x="6051042" y="4968359"/>
            <a:ext cx="2798064" cy="1097280"/>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7" name="Up Arrow 46">
            <a:extLst>
              <a:ext uri="{FF2B5EF4-FFF2-40B4-BE49-F238E27FC236}">
                <a16:creationId xmlns:a16="http://schemas.microsoft.com/office/drawing/2014/main" id="{6AD0FDD7-DA05-5541-9651-F28AD65E7AF9}"/>
              </a:ext>
            </a:extLst>
          </p:cNvPr>
          <p:cNvSpPr/>
          <p:nvPr/>
        </p:nvSpPr>
        <p:spPr>
          <a:xfrm rot="13457190">
            <a:off x="6170010" y="4969855"/>
            <a:ext cx="566928" cy="88302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8" name="Rectangle 47">
            <a:extLst>
              <a:ext uri="{FF2B5EF4-FFF2-40B4-BE49-F238E27FC236}">
                <a16:creationId xmlns:a16="http://schemas.microsoft.com/office/drawing/2014/main" id="{A62EA418-FCAC-FA44-BAF7-5B4B236F662F}"/>
              </a:ext>
            </a:extLst>
          </p:cNvPr>
          <p:cNvSpPr/>
          <p:nvPr/>
        </p:nvSpPr>
        <p:spPr>
          <a:xfrm rot="2508779">
            <a:off x="6459553" y="5246856"/>
            <a:ext cx="1005840" cy="3472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rPr>
              <a:t>Matter</a:t>
            </a:r>
          </a:p>
        </p:txBody>
      </p:sp>
      <p:sp>
        <p:nvSpPr>
          <p:cNvPr id="49" name="Up Arrow 48">
            <a:extLst>
              <a:ext uri="{FF2B5EF4-FFF2-40B4-BE49-F238E27FC236}">
                <a16:creationId xmlns:a16="http://schemas.microsoft.com/office/drawing/2014/main" id="{0CB2ACE0-9B16-DE47-A013-C2FACA95038D}"/>
              </a:ext>
            </a:extLst>
          </p:cNvPr>
          <p:cNvSpPr/>
          <p:nvPr/>
        </p:nvSpPr>
        <p:spPr>
          <a:xfrm rot="13457190">
            <a:off x="7513173" y="4978114"/>
            <a:ext cx="566928" cy="883025"/>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0" name="Rectangle 49">
            <a:extLst>
              <a:ext uri="{FF2B5EF4-FFF2-40B4-BE49-F238E27FC236}">
                <a16:creationId xmlns:a16="http://schemas.microsoft.com/office/drawing/2014/main" id="{027D2937-E851-4742-A2DD-4631E8EBC7AC}"/>
              </a:ext>
            </a:extLst>
          </p:cNvPr>
          <p:cNvSpPr/>
          <p:nvPr/>
        </p:nvSpPr>
        <p:spPr>
          <a:xfrm rot="2508779">
            <a:off x="7802716" y="5255115"/>
            <a:ext cx="1005840" cy="347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rPr>
              <a:t>Energy</a:t>
            </a:r>
          </a:p>
        </p:txBody>
      </p:sp>
      <p:sp>
        <p:nvSpPr>
          <p:cNvPr id="51" name="Rectangle 50">
            <a:extLst>
              <a:ext uri="{FF2B5EF4-FFF2-40B4-BE49-F238E27FC236}">
                <a16:creationId xmlns:a16="http://schemas.microsoft.com/office/drawing/2014/main" id="{661C1612-54AA-DD41-9648-25F7BE4D6576}"/>
              </a:ext>
            </a:extLst>
          </p:cNvPr>
          <p:cNvSpPr/>
          <p:nvPr/>
        </p:nvSpPr>
        <p:spPr>
          <a:xfrm>
            <a:off x="805482" y="6125440"/>
            <a:ext cx="1332416" cy="369332"/>
          </a:xfrm>
          <a:prstGeom prst="rect">
            <a:avLst/>
          </a:prstGeom>
        </p:spPr>
        <p:txBody>
          <a:bodyPr wrap="none">
            <a:spAutoFit/>
          </a:bodyPr>
          <a:lstStyle/>
          <a:p>
            <a:r>
              <a:rPr lang="en-US" dirty="0">
                <a:latin typeface="Times New Roman" panose="02020603050405020304" pitchFamily="18" charset="0"/>
              </a:rPr>
              <a:t>open system</a:t>
            </a:r>
          </a:p>
        </p:txBody>
      </p:sp>
      <p:sp>
        <p:nvSpPr>
          <p:cNvPr id="53" name="Rectangle 52">
            <a:extLst>
              <a:ext uri="{FF2B5EF4-FFF2-40B4-BE49-F238E27FC236}">
                <a16:creationId xmlns:a16="http://schemas.microsoft.com/office/drawing/2014/main" id="{FDC58D4E-2A68-4647-9F89-AA0071652BD0}"/>
              </a:ext>
            </a:extLst>
          </p:cNvPr>
          <p:cNvSpPr/>
          <p:nvPr/>
        </p:nvSpPr>
        <p:spPr>
          <a:xfrm>
            <a:off x="3494008" y="6104713"/>
            <a:ext cx="1473480" cy="369332"/>
          </a:xfrm>
          <a:prstGeom prst="rect">
            <a:avLst/>
          </a:prstGeom>
        </p:spPr>
        <p:txBody>
          <a:bodyPr wrap="none">
            <a:spAutoFit/>
          </a:bodyPr>
          <a:lstStyle/>
          <a:p>
            <a:r>
              <a:rPr lang="en-US" dirty="0">
                <a:latin typeface="Times New Roman" panose="02020603050405020304" pitchFamily="18" charset="0"/>
              </a:rPr>
              <a:t>closed system</a:t>
            </a:r>
          </a:p>
        </p:txBody>
      </p:sp>
      <p:sp>
        <p:nvSpPr>
          <p:cNvPr id="55" name="Rectangle 54">
            <a:extLst>
              <a:ext uri="{FF2B5EF4-FFF2-40B4-BE49-F238E27FC236}">
                <a16:creationId xmlns:a16="http://schemas.microsoft.com/office/drawing/2014/main" id="{8936FC3B-EA95-F643-84AF-182758B6206E}"/>
              </a:ext>
            </a:extLst>
          </p:cNvPr>
          <p:cNvSpPr/>
          <p:nvPr/>
        </p:nvSpPr>
        <p:spPr>
          <a:xfrm>
            <a:off x="6377385" y="6118791"/>
            <a:ext cx="1601721" cy="369332"/>
          </a:xfrm>
          <a:prstGeom prst="rect">
            <a:avLst/>
          </a:prstGeom>
        </p:spPr>
        <p:txBody>
          <a:bodyPr wrap="none">
            <a:spAutoFit/>
          </a:bodyPr>
          <a:lstStyle/>
          <a:p>
            <a:r>
              <a:rPr lang="en-US" dirty="0">
                <a:latin typeface="Times New Roman" panose="02020603050405020304" pitchFamily="18" charset="0"/>
              </a:rPr>
              <a:t>isolated system</a:t>
            </a:r>
          </a:p>
        </p:txBody>
      </p:sp>
      <p:pic>
        <p:nvPicPr>
          <p:cNvPr id="10" name="Picture 9">
            <a:extLst>
              <a:ext uri="{FF2B5EF4-FFF2-40B4-BE49-F238E27FC236}">
                <a16:creationId xmlns:a16="http://schemas.microsoft.com/office/drawing/2014/main" id="{4009AF80-C04D-E540-8E70-A5E90E78FB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38594" y="571093"/>
            <a:ext cx="822960" cy="2702237"/>
          </a:xfrm>
          <a:prstGeom prst="rect">
            <a:avLst/>
          </a:prstGeom>
        </p:spPr>
      </p:pic>
      <p:sp>
        <p:nvSpPr>
          <p:cNvPr id="14" name="Rectangle 13">
            <a:extLst>
              <a:ext uri="{FF2B5EF4-FFF2-40B4-BE49-F238E27FC236}">
                <a16:creationId xmlns:a16="http://schemas.microsoft.com/office/drawing/2014/main" id="{7501555D-C343-5C4E-BC8F-09EB6ACC0911}"/>
              </a:ext>
            </a:extLst>
          </p:cNvPr>
          <p:cNvSpPr/>
          <p:nvPr/>
        </p:nvSpPr>
        <p:spPr>
          <a:xfrm>
            <a:off x="6808470" y="3790616"/>
            <a:ext cx="1429512" cy="553998"/>
          </a:xfrm>
          <a:prstGeom prst="rect">
            <a:avLst/>
          </a:prstGeom>
        </p:spPr>
        <p:txBody>
          <a:bodyPr wrap="square">
            <a:spAutoFit/>
          </a:bodyPr>
          <a:lstStyle/>
          <a:p>
            <a:r>
              <a:rPr lang="en-US" sz="1000" dirty="0">
                <a:solidFill>
                  <a:srgbClr val="0432FF"/>
                </a:solidFill>
                <a:latin typeface="Times New Roman" panose="02020603050405020304" pitchFamily="18" charset="0"/>
              </a:rPr>
              <a:t>https://</a:t>
            </a:r>
            <a:r>
              <a:rPr lang="en-US" sz="1000" dirty="0" err="1">
                <a:solidFill>
                  <a:srgbClr val="0432FF"/>
                </a:solidFill>
                <a:latin typeface="Times New Roman" panose="02020603050405020304" pitchFamily="18" charset="0"/>
              </a:rPr>
              <a:t>commons.wikimedia.org</a:t>
            </a:r>
            <a:r>
              <a:rPr lang="en-US" sz="1000" dirty="0">
                <a:solidFill>
                  <a:srgbClr val="0432FF"/>
                </a:solidFill>
                <a:latin typeface="Times New Roman" panose="02020603050405020304" pitchFamily="18" charset="0"/>
              </a:rPr>
              <a:t>/wiki/</a:t>
            </a:r>
            <a:r>
              <a:rPr lang="en-US" sz="1000" dirty="0" err="1">
                <a:solidFill>
                  <a:srgbClr val="0432FF"/>
                </a:solidFill>
                <a:latin typeface="Times New Roman" panose="02020603050405020304" pitchFamily="18" charset="0"/>
              </a:rPr>
              <a:t>File:Thermos.JPG</a:t>
            </a:r>
            <a:endParaRPr lang="en-US" sz="1000" dirty="0">
              <a:solidFill>
                <a:srgbClr val="0432FF"/>
              </a:solidFill>
              <a:latin typeface="Times New Roman" panose="02020603050405020304" pitchFamily="18" charset="0"/>
            </a:endParaRPr>
          </a:p>
        </p:txBody>
      </p:sp>
      <p:sp>
        <p:nvSpPr>
          <p:cNvPr id="16" name="Rectangle 15">
            <a:extLst>
              <a:ext uri="{FF2B5EF4-FFF2-40B4-BE49-F238E27FC236}">
                <a16:creationId xmlns:a16="http://schemas.microsoft.com/office/drawing/2014/main" id="{63A644F1-5D32-A64F-8C21-4947209CB21E}"/>
              </a:ext>
            </a:extLst>
          </p:cNvPr>
          <p:cNvSpPr/>
          <p:nvPr/>
        </p:nvSpPr>
        <p:spPr>
          <a:xfrm>
            <a:off x="3499055" y="3273330"/>
            <a:ext cx="1915714" cy="369332"/>
          </a:xfrm>
          <a:prstGeom prst="rect">
            <a:avLst/>
          </a:prstGeom>
        </p:spPr>
        <p:txBody>
          <a:bodyPr wrap="square">
            <a:spAutoFit/>
          </a:bodyPr>
          <a:lstStyle/>
          <a:p>
            <a:r>
              <a:rPr lang="en-US" dirty="0">
                <a:solidFill>
                  <a:srgbClr val="222222"/>
                </a:solidFill>
                <a:latin typeface="Times New Roman" panose="02020603050405020304" pitchFamily="18" charset="0"/>
              </a:rPr>
              <a:t>Pressure cooker</a:t>
            </a:r>
            <a:endParaRPr lang="en-US" dirty="0">
              <a:latin typeface="Times New Roman" panose="02020603050405020304" pitchFamily="18" charset="0"/>
            </a:endParaRPr>
          </a:p>
        </p:txBody>
      </p:sp>
      <p:pic>
        <p:nvPicPr>
          <p:cNvPr id="17" name="Picture 16">
            <a:extLst>
              <a:ext uri="{FF2B5EF4-FFF2-40B4-BE49-F238E27FC236}">
                <a16:creationId xmlns:a16="http://schemas.microsoft.com/office/drawing/2014/main" id="{F5ADC804-59EB-A447-AF2B-C37D59A386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4484" y="1228659"/>
            <a:ext cx="1897521" cy="1916310"/>
          </a:xfrm>
          <a:prstGeom prst="rect">
            <a:avLst/>
          </a:prstGeom>
        </p:spPr>
      </p:pic>
      <p:sp>
        <p:nvSpPr>
          <p:cNvPr id="18" name="Rectangle 17">
            <a:extLst>
              <a:ext uri="{FF2B5EF4-FFF2-40B4-BE49-F238E27FC236}">
                <a16:creationId xmlns:a16="http://schemas.microsoft.com/office/drawing/2014/main" id="{355D06B7-B52D-5645-99E2-9AE43CA02F8F}"/>
              </a:ext>
            </a:extLst>
          </p:cNvPr>
          <p:cNvSpPr/>
          <p:nvPr/>
        </p:nvSpPr>
        <p:spPr>
          <a:xfrm>
            <a:off x="3129352" y="3722256"/>
            <a:ext cx="2687036" cy="400110"/>
          </a:xfrm>
          <a:prstGeom prst="rect">
            <a:avLst/>
          </a:prstGeom>
        </p:spPr>
        <p:txBody>
          <a:bodyPr wrap="square">
            <a:spAutoFit/>
          </a:bodyPr>
          <a:lstStyle/>
          <a:p>
            <a:r>
              <a:rPr lang="en-US" sz="1000" dirty="0">
                <a:solidFill>
                  <a:srgbClr val="0432FF"/>
                </a:solidFill>
                <a:latin typeface="Times New Roman" panose="02020603050405020304" pitchFamily="18" charset="0"/>
              </a:rPr>
              <a:t>https://</a:t>
            </a:r>
            <a:r>
              <a:rPr lang="en-US" sz="1000" dirty="0" err="1">
                <a:solidFill>
                  <a:srgbClr val="0432FF"/>
                </a:solidFill>
                <a:latin typeface="Times New Roman" panose="02020603050405020304" pitchFamily="18" charset="0"/>
              </a:rPr>
              <a:t>commons.wikimedia.org</a:t>
            </a:r>
            <a:r>
              <a:rPr lang="en-US" sz="1000" dirty="0">
                <a:solidFill>
                  <a:srgbClr val="0432FF"/>
                </a:solidFill>
                <a:latin typeface="Times New Roman" panose="02020603050405020304" pitchFamily="18" charset="0"/>
              </a:rPr>
              <a:t>/wiki/File:Super_Cocotte_decor_SEB-MGR_Lyon-IMG_9918.jpg</a:t>
            </a:r>
          </a:p>
        </p:txBody>
      </p:sp>
      <p:pic>
        <p:nvPicPr>
          <p:cNvPr id="19" name="Picture 18">
            <a:extLst>
              <a:ext uri="{FF2B5EF4-FFF2-40B4-BE49-F238E27FC236}">
                <a16:creationId xmlns:a16="http://schemas.microsoft.com/office/drawing/2014/main" id="{AF3631C4-8E6A-DE48-8D75-6FC790AB42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0615" y="1647819"/>
            <a:ext cx="2011680" cy="1428999"/>
          </a:xfrm>
          <a:prstGeom prst="rect">
            <a:avLst/>
          </a:prstGeom>
        </p:spPr>
      </p:pic>
      <p:sp>
        <p:nvSpPr>
          <p:cNvPr id="30" name="Rectangle 29">
            <a:extLst>
              <a:ext uri="{FF2B5EF4-FFF2-40B4-BE49-F238E27FC236}">
                <a16:creationId xmlns:a16="http://schemas.microsoft.com/office/drawing/2014/main" id="{FC1CAC3C-4A2F-4D4F-89B6-556B30A0C65D}"/>
              </a:ext>
            </a:extLst>
          </p:cNvPr>
          <p:cNvSpPr/>
          <p:nvPr/>
        </p:nvSpPr>
        <p:spPr>
          <a:xfrm>
            <a:off x="650615" y="3287456"/>
            <a:ext cx="2011680" cy="646331"/>
          </a:xfrm>
          <a:prstGeom prst="rect">
            <a:avLst/>
          </a:prstGeom>
        </p:spPr>
        <p:txBody>
          <a:bodyPr wrap="square">
            <a:spAutoFit/>
          </a:bodyPr>
          <a:lstStyle/>
          <a:p>
            <a:pPr algn="ctr"/>
            <a:r>
              <a:rPr lang="en-US" dirty="0">
                <a:solidFill>
                  <a:srgbClr val="222222"/>
                </a:solidFill>
                <a:latin typeface="Times New Roman" panose="02020603050405020304" pitchFamily="18" charset="0"/>
              </a:rPr>
              <a:t>Cooking pan without lid</a:t>
            </a:r>
            <a:endParaRPr lang="en-US" dirty="0">
              <a:latin typeface="Times New Roman" panose="02020603050405020304" pitchFamily="18" charset="0"/>
            </a:endParaRPr>
          </a:p>
        </p:txBody>
      </p:sp>
      <p:sp>
        <p:nvSpPr>
          <p:cNvPr id="20" name="Rectangle 19">
            <a:extLst>
              <a:ext uri="{FF2B5EF4-FFF2-40B4-BE49-F238E27FC236}">
                <a16:creationId xmlns:a16="http://schemas.microsoft.com/office/drawing/2014/main" id="{F0DB8E6C-A639-E148-A215-93535E7AE49A}"/>
              </a:ext>
            </a:extLst>
          </p:cNvPr>
          <p:cNvSpPr/>
          <p:nvPr/>
        </p:nvSpPr>
        <p:spPr>
          <a:xfrm>
            <a:off x="351058" y="3915607"/>
            <a:ext cx="2687036" cy="400110"/>
          </a:xfrm>
          <a:prstGeom prst="rect">
            <a:avLst/>
          </a:prstGeom>
        </p:spPr>
        <p:txBody>
          <a:bodyPr wrap="square">
            <a:spAutoFit/>
          </a:bodyPr>
          <a:lstStyle/>
          <a:p>
            <a:r>
              <a:rPr lang="en-US" sz="1000" dirty="0">
                <a:solidFill>
                  <a:srgbClr val="0432FF"/>
                </a:solidFill>
                <a:latin typeface="Times New Roman" panose="02020603050405020304" pitchFamily="18" charset="0"/>
              </a:rPr>
              <a:t>https://</a:t>
            </a:r>
            <a:r>
              <a:rPr lang="en-US" sz="1000" dirty="0" err="1">
                <a:solidFill>
                  <a:srgbClr val="0432FF"/>
                </a:solidFill>
                <a:latin typeface="Times New Roman" panose="02020603050405020304" pitchFamily="18" charset="0"/>
              </a:rPr>
              <a:t>upload.wikimedia.org</a:t>
            </a:r>
            <a:r>
              <a:rPr lang="en-US" sz="1000" dirty="0">
                <a:solidFill>
                  <a:srgbClr val="0432FF"/>
                </a:solidFill>
                <a:latin typeface="Times New Roman" panose="02020603050405020304" pitchFamily="18" charset="0"/>
              </a:rPr>
              <a:t>/</a:t>
            </a:r>
            <a:r>
              <a:rPr lang="en-US" sz="1000" dirty="0" err="1">
                <a:solidFill>
                  <a:srgbClr val="0432FF"/>
                </a:solidFill>
                <a:latin typeface="Times New Roman" panose="02020603050405020304" pitchFamily="18" charset="0"/>
              </a:rPr>
              <a:t>wikipedia</a:t>
            </a:r>
            <a:r>
              <a:rPr lang="en-US" sz="1000" dirty="0">
                <a:solidFill>
                  <a:srgbClr val="0432FF"/>
                </a:solidFill>
                <a:latin typeface="Times New Roman" panose="02020603050405020304" pitchFamily="18" charset="0"/>
              </a:rPr>
              <a:t>/commons/6/68/Copper-</a:t>
            </a:r>
            <a:r>
              <a:rPr lang="en-US" sz="1000" dirty="0" err="1">
                <a:solidFill>
                  <a:srgbClr val="0432FF"/>
                </a:solidFill>
                <a:latin typeface="Times New Roman" panose="02020603050405020304" pitchFamily="18" charset="0"/>
              </a:rPr>
              <a:t>saucepot.jpg</a:t>
            </a:r>
            <a:endParaRPr lang="en-US" sz="1000" dirty="0">
              <a:solidFill>
                <a:srgbClr val="0432FF"/>
              </a:solidFill>
              <a:latin typeface="Times New Roman" panose="02020603050405020304" pitchFamily="18" charset="0"/>
            </a:endParaRPr>
          </a:p>
        </p:txBody>
      </p:sp>
      <p:sp>
        <p:nvSpPr>
          <p:cNvPr id="33" name="Rectangle 32">
            <a:extLst>
              <a:ext uri="{FF2B5EF4-FFF2-40B4-BE49-F238E27FC236}">
                <a16:creationId xmlns:a16="http://schemas.microsoft.com/office/drawing/2014/main" id="{F4746CAC-B7D5-DE4E-8EC3-72A3914F22D5}"/>
              </a:ext>
            </a:extLst>
          </p:cNvPr>
          <p:cNvSpPr/>
          <p:nvPr/>
        </p:nvSpPr>
        <p:spPr>
          <a:xfrm>
            <a:off x="6847791" y="3429000"/>
            <a:ext cx="1429512" cy="369332"/>
          </a:xfrm>
          <a:prstGeom prst="rect">
            <a:avLst/>
          </a:prstGeom>
        </p:spPr>
        <p:txBody>
          <a:bodyPr wrap="square">
            <a:spAutoFit/>
          </a:bodyPr>
          <a:lstStyle/>
          <a:p>
            <a:r>
              <a:rPr lang="en-US" dirty="0">
                <a:solidFill>
                  <a:srgbClr val="222222"/>
                </a:solidFill>
                <a:latin typeface="Times New Roman" panose="02020603050405020304" pitchFamily="18" charset="0"/>
              </a:rPr>
              <a:t>Thermos</a:t>
            </a:r>
            <a:endParaRPr lang="en-US" dirty="0">
              <a:latin typeface="Times New Roman" panose="02020603050405020304" pitchFamily="18" charset="0"/>
            </a:endParaRPr>
          </a:p>
        </p:txBody>
      </p:sp>
    </p:spTree>
    <p:extLst>
      <p:ext uri="{BB962C8B-B14F-4D97-AF65-F5344CB8AC3E}">
        <p14:creationId xmlns:p14="http://schemas.microsoft.com/office/powerpoint/2010/main" val="1165843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1F4C-A22F-2640-BAE2-7AE2F33E3124}"/>
              </a:ext>
            </a:extLst>
          </p:cNvPr>
          <p:cNvSpPr>
            <a:spLocks noGrp="1"/>
          </p:cNvSpPr>
          <p:nvPr>
            <p:ph type="title"/>
          </p:nvPr>
        </p:nvSpPr>
        <p:spPr>
          <a:xfrm>
            <a:off x="457200" y="241326"/>
            <a:ext cx="8062912" cy="451729"/>
          </a:xfrm>
        </p:spPr>
        <p:txBody>
          <a:bodyPr>
            <a:normAutofit fontScale="90000"/>
          </a:bodyPr>
          <a:lstStyle/>
          <a:p>
            <a:r>
              <a:rPr lang="en-US" dirty="0"/>
              <a:t>Introduction to Enthalpy</a:t>
            </a:r>
          </a:p>
        </p:txBody>
      </p:sp>
      <p:grpSp>
        <p:nvGrpSpPr>
          <p:cNvPr id="10" name="Group 9">
            <a:extLst>
              <a:ext uri="{FF2B5EF4-FFF2-40B4-BE49-F238E27FC236}">
                <a16:creationId xmlns:a16="http://schemas.microsoft.com/office/drawing/2014/main" id="{FF1A92DB-738A-B54D-9776-AA611B1D11F7}"/>
              </a:ext>
            </a:extLst>
          </p:cNvPr>
          <p:cNvGrpSpPr/>
          <p:nvPr/>
        </p:nvGrpSpPr>
        <p:grpSpPr>
          <a:xfrm>
            <a:off x="7279237" y="457200"/>
            <a:ext cx="1143000" cy="3810000"/>
            <a:chOff x="1447800" y="1447800"/>
            <a:chExt cx="1143000" cy="3810000"/>
          </a:xfrm>
        </p:grpSpPr>
        <p:sp>
          <p:nvSpPr>
            <p:cNvPr id="5" name="Can 4">
              <a:extLst>
                <a:ext uri="{FF2B5EF4-FFF2-40B4-BE49-F238E27FC236}">
                  <a16:creationId xmlns:a16="http://schemas.microsoft.com/office/drawing/2014/main" id="{2EC6EE1E-F1E7-CD4E-90A3-08C294A0C0EE}"/>
                </a:ext>
              </a:extLst>
            </p:cNvPr>
            <p:cNvSpPr/>
            <p:nvPr/>
          </p:nvSpPr>
          <p:spPr>
            <a:xfrm>
              <a:off x="1447800" y="1447800"/>
              <a:ext cx="1143000" cy="2895600"/>
            </a:xfrm>
            <a:prstGeom prst="ca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7" name="Can 6">
              <a:extLst>
                <a:ext uri="{FF2B5EF4-FFF2-40B4-BE49-F238E27FC236}">
                  <a16:creationId xmlns:a16="http://schemas.microsoft.com/office/drawing/2014/main" id="{6803BFEF-C3A4-E541-8CCF-F204ADF860BB}"/>
                </a:ext>
              </a:extLst>
            </p:cNvPr>
            <p:cNvSpPr/>
            <p:nvPr/>
          </p:nvSpPr>
          <p:spPr>
            <a:xfrm>
              <a:off x="1447800" y="3063240"/>
              <a:ext cx="1143000" cy="219456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sp>
        <p:nvSpPr>
          <p:cNvPr id="11" name="Up Arrow 10">
            <a:extLst>
              <a:ext uri="{FF2B5EF4-FFF2-40B4-BE49-F238E27FC236}">
                <a16:creationId xmlns:a16="http://schemas.microsoft.com/office/drawing/2014/main" id="{4A4C0F60-48CE-8A49-B860-30728AF5E465}"/>
              </a:ext>
            </a:extLst>
          </p:cNvPr>
          <p:cNvSpPr/>
          <p:nvPr/>
        </p:nvSpPr>
        <p:spPr>
          <a:xfrm rot="5400000">
            <a:off x="6217009" y="2324100"/>
            <a:ext cx="609600" cy="1508760"/>
          </a:xfrm>
          <a:prstGeom prst="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Times New Roman" panose="02020603050405020304" pitchFamily="18" charset="0"/>
              </a:rPr>
              <a:t>Heat</a:t>
            </a:r>
          </a:p>
        </p:txBody>
      </p:sp>
      <p:sp>
        <p:nvSpPr>
          <p:cNvPr id="12" name="Up Arrow 11">
            <a:extLst>
              <a:ext uri="{FF2B5EF4-FFF2-40B4-BE49-F238E27FC236}">
                <a16:creationId xmlns:a16="http://schemas.microsoft.com/office/drawing/2014/main" id="{74BED1A8-6B78-FB4E-BD1A-F1533CD1DF00}"/>
              </a:ext>
            </a:extLst>
          </p:cNvPr>
          <p:cNvSpPr/>
          <p:nvPr/>
        </p:nvSpPr>
        <p:spPr>
          <a:xfrm>
            <a:off x="7545937" y="624840"/>
            <a:ext cx="609600" cy="1508760"/>
          </a:xfrm>
          <a:prstGeom prst="up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Times New Roman" panose="02020603050405020304" pitchFamily="18" charset="0"/>
              </a:rPr>
              <a:t>Work</a:t>
            </a:r>
          </a:p>
        </p:txBody>
      </p:sp>
      <p:sp>
        <p:nvSpPr>
          <p:cNvPr id="13" name="TextBox 12">
            <a:extLst>
              <a:ext uri="{FF2B5EF4-FFF2-40B4-BE49-F238E27FC236}">
                <a16:creationId xmlns:a16="http://schemas.microsoft.com/office/drawing/2014/main" id="{89BAF904-3E83-0A4A-BB51-A9E503AA0A02}"/>
              </a:ext>
            </a:extLst>
          </p:cNvPr>
          <p:cNvSpPr txBox="1"/>
          <p:nvPr/>
        </p:nvSpPr>
        <p:spPr>
          <a:xfrm>
            <a:off x="304800" y="838200"/>
            <a:ext cx="5253891" cy="1477328"/>
          </a:xfrm>
          <a:prstGeom prst="rect">
            <a:avLst/>
          </a:prstGeom>
          <a:noFill/>
        </p:spPr>
        <p:txBody>
          <a:bodyPr wrap="square" rtlCol="0">
            <a:spAutoFit/>
          </a:bodyPr>
          <a:lstStyle/>
          <a:p>
            <a:r>
              <a:rPr lang="en-US" dirty="0">
                <a:latin typeface="+mj-lt"/>
              </a:rPr>
              <a:t>Let’s consider to provide heat to two different systems</a:t>
            </a:r>
          </a:p>
          <a:p>
            <a:r>
              <a:rPr lang="en-US" dirty="0">
                <a:latin typeface="+mj-lt"/>
              </a:rPr>
              <a:t>System 1: a gas is in a close, rigid, tank</a:t>
            </a:r>
          </a:p>
          <a:p>
            <a:r>
              <a:rPr lang="en-US" dirty="0">
                <a:latin typeface="+mj-lt"/>
              </a:rPr>
              <a:t>System 2: a gas in a cylinder w/piston  that is able to expand and contract at constant pressure (for instance 1 </a:t>
            </a:r>
            <a:r>
              <a:rPr lang="en-US" dirty="0" err="1">
                <a:latin typeface="+mj-lt"/>
              </a:rPr>
              <a:t>atm</a:t>
            </a:r>
            <a:r>
              <a:rPr lang="en-US" dirty="0">
                <a:latin typeface="+mj-lt"/>
              </a:rPr>
              <a:t>).</a:t>
            </a:r>
          </a:p>
        </p:txBody>
      </p:sp>
      <p:sp>
        <p:nvSpPr>
          <p:cNvPr id="17" name="Rectangle 16">
            <a:extLst>
              <a:ext uri="{FF2B5EF4-FFF2-40B4-BE49-F238E27FC236}">
                <a16:creationId xmlns:a16="http://schemas.microsoft.com/office/drawing/2014/main" id="{93ED5826-5AC7-5146-B871-9FCADCABA118}"/>
              </a:ext>
            </a:extLst>
          </p:cNvPr>
          <p:cNvSpPr/>
          <p:nvPr/>
        </p:nvSpPr>
        <p:spPr>
          <a:xfrm>
            <a:off x="5801579" y="1009888"/>
            <a:ext cx="1122422" cy="1754326"/>
          </a:xfrm>
          <a:prstGeom prst="rect">
            <a:avLst/>
          </a:prstGeom>
        </p:spPr>
        <p:txBody>
          <a:bodyPr wrap="none">
            <a:spAutoFit/>
          </a:bodyPr>
          <a:lstStyle/>
          <a:p>
            <a:pPr algn="ctr"/>
            <a:r>
              <a:rPr lang="en-US" dirty="0">
                <a:latin typeface="+mj-lt"/>
              </a:rPr>
              <a:t>p  = 1atm </a:t>
            </a:r>
          </a:p>
          <a:p>
            <a:pPr algn="ctr"/>
            <a:r>
              <a:rPr lang="en-US" dirty="0">
                <a:latin typeface="+mj-lt"/>
              </a:rPr>
              <a:t>Vi =V</a:t>
            </a:r>
            <a:r>
              <a:rPr lang="en-US" baseline="-25000" dirty="0">
                <a:latin typeface="+mj-lt"/>
              </a:rPr>
              <a:t>1</a:t>
            </a:r>
          </a:p>
          <a:p>
            <a:pPr algn="ctr"/>
            <a:r>
              <a:rPr lang="en-US" dirty="0" err="1">
                <a:latin typeface="+mj-lt"/>
              </a:rPr>
              <a:t>Ti</a:t>
            </a:r>
            <a:r>
              <a:rPr lang="en-US" dirty="0">
                <a:latin typeface="+mj-lt"/>
              </a:rPr>
              <a:t> = T</a:t>
            </a:r>
            <a:r>
              <a:rPr lang="en-US" baseline="-25000" dirty="0">
                <a:latin typeface="+mj-lt"/>
              </a:rPr>
              <a:t>1</a:t>
            </a:r>
            <a:endParaRPr lang="en-US" dirty="0">
              <a:latin typeface="+mj-lt"/>
            </a:endParaRPr>
          </a:p>
          <a:p>
            <a:pPr algn="ctr"/>
            <a:r>
              <a:rPr lang="en-US" dirty="0" err="1">
                <a:latin typeface="+mj-lt"/>
              </a:rPr>
              <a:t>Vf</a:t>
            </a:r>
            <a:r>
              <a:rPr lang="en-US" dirty="0">
                <a:latin typeface="+mj-lt"/>
              </a:rPr>
              <a:t> =V2</a:t>
            </a:r>
          </a:p>
          <a:p>
            <a:pPr algn="ctr"/>
            <a:r>
              <a:rPr lang="en-US" dirty="0" err="1">
                <a:latin typeface="+mj-lt"/>
              </a:rPr>
              <a:t>Tf</a:t>
            </a:r>
            <a:r>
              <a:rPr lang="en-US" dirty="0">
                <a:latin typeface="+mj-lt"/>
              </a:rPr>
              <a:t> = T</a:t>
            </a:r>
            <a:r>
              <a:rPr lang="en-US" baseline="-25000" dirty="0">
                <a:latin typeface="+mj-lt"/>
              </a:rPr>
              <a:t>2</a:t>
            </a:r>
          </a:p>
          <a:p>
            <a:pPr algn="ctr"/>
            <a:r>
              <a:rPr lang="en-US" dirty="0">
                <a:latin typeface="+mj-lt"/>
              </a:rPr>
              <a:t>T</a:t>
            </a:r>
            <a:r>
              <a:rPr lang="en-US" baseline="-25000" dirty="0">
                <a:latin typeface="+mj-lt"/>
              </a:rPr>
              <a:t>2</a:t>
            </a:r>
            <a:r>
              <a:rPr lang="en-US" dirty="0">
                <a:latin typeface="+mj-lt"/>
              </a:rPr>
              <a:t> &gt; T</a:t>
            </a:r>
            <a:r>
              <a:rPr lang="en-US" baseline="-25000" dirty="0">
                <a:latin typeface="+mj-lt"/>
              </a:rPr>
              <a:t>1</a:t>
            </a:r>
          </a:p>
        </p:txBody>
      </p:sp>
      <p:sp>
        <p:nvSpPr>
          <p:cNvPr id="18" name="Rectangle 17">
            <a:extLst>
              <a:ext uri="{FF2B5EF4-FFF2-40B4-BE49-F238E27FC236}">
                <a16:creationId xmlns:a16="http://schemas.microsoft.com/office/drawing/2014/main" id="{4032F434-8FE8-B34E-9F67-AA6224133D45}"/>
              </a:ext>
            </a:extLst>
          </p:cNvPr>
          <p:cNvSpPr/>
          <p:nvPr/>
        </p:nvSpPr>
        <p:spPr>
          <a:xfrm>
            <a:off x="4956721" y="4191000"/>
            <a:ext cx="3934560" cy="1477328"/>
          </a:xfrm>
          <a:prstGeom prst="rect">
            <a:avLst/>
          </a:prstGeom>
        </p:spPr>
        <p:txBody>
          <a:bodyPr wrap="square">
            <a:spAutoFit/>
          </a:bodyPr>
          <a:lstStyle/>
          <a:p>
            <a:r>
              <a:rPr lang="en-US" dirty="0">
                <a:latin typeface="+mj-lt"/>
              </a:rPr>
              <a:t>The heat transferred to system 2 cause a change in the internal energy of the gas since the kinetic energy of the gas particle increase due to the temperature increase. </a:t>
            </a:r>
          </a:p>
        </p:txBody>
      </p:sp>
      <p:sp>
        <p:nvSpPr>
          <p:cNvPr id="19" name="Rectangle 18">
            <a:extLst>
              <a:ext uri="{FF2B5EF4-FFF2-40B4-BE49-F238E27FC236}">
                <a16:creationId xmlns:a16="http://schemas.microsoft.com/office/drawing/2014/main" id="{BC7B164C-3A39-2D4D-8496-D140F74C8702}"/>
              </a:ext>
            </a:extLst>
          </p:cNvPr>
          <p:cNvSpPr/>
          <p:nvPr/>
        </p:nvSpPr>
        <p:spPr>
          <a:xfrm>
            <a:off x="4956721" y="5629870"/>
            <a:ext cx="3934560" cy="923330"/>
          </a:xfrm>
          <a:prstGeom prst="rect">
            <a:avLst/>
          </a:prstGeom>
        </p:spPr>
        <p:txBody>
          <a:bodyPr wrap="square">
            <a:spAutoFit/>
          </a:bodyPr>
          <a:lstStyle/>
          <a:p>
            <a:r>
              <a:rPr lang="en-US" dirty="0">
                <a:latin typeface="+mj-lt"/>
              </a:rPr>
              <a:t>Because of the gas expansion, the piston travel a distance </a:t>
            </a:r>
            <a:r>
              <a:rPr lang="en-US" dirty="0" err="1">
                <a:latin typeface="+mj-lt"/>
              </a:rPr>
              <a:t>dz</a:t>
            </a:r>
            <a:r>
              <a:rPr lang="en-US" dirty="0">
                <a:latin typeface="+mj-lt"/>
              </a:rPr>
              <a:t> and the system perform work on the soundings</a:t>
            </a:r>
          </a:p>
        </p:txBody>
      </p:sp>
      <p:cxnSp>
        <p:nvCxnSpPr>
          <p:cNvPr id="21" name="Straight Arrow Connector 20">
            <a:extLst>
              <a:ext uri="{FF2B5EF4-FFF2-40B4-BE49-F238E27FC236}">
                <a16:creationId xmlns:a16="http://schemas.microsoft.com/office/drawing/2014/main" id="{8CA1448E-A234-3940-B378-B221710DB1A9}"/>
              </a:ext>
            </a:extLst>
          </p:cNvPr>
          <p:cNvCxnSpPr/>
          <p:nvPr/>
        </p:nvCxnSpPr>
        <p:spPr>
          <a:xfrm>
            <a:off x="8665125" y="658444"/>
            <a:ext cx="0" cy="147515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38E7679-DD31-FD46-888F-876555B2D816}"/>
              </a:ext>
            </a:extLst>
          </p:cNvPr>
          <p:cNvSpPr/>
          <p:nvPr/>
        </p:nvSpPr>
        <p:spPr>
          <a:xfrm>
            <a:off x="8436525" y="1147050"/>
            <a:ext cx="402675" cy="369332"/>
          </a:xfrm>
          <a:prstGeom prst="rect">
            <a:avLst/>
          </a:prstGeom>
          <a:solidFill>
            <a:schemeClr val="bg1"/>
          </a:solidFill>
        </p:spPr>
        <p:txBody>
          <a:bodyPr wrap="none">
            <a:spAutoFit/>
          </a:bodyPr>
          <a:lstStyle/>
          <a:p>
            <a:pPr algn="ctr"/>
            <a:r>
              <a:rPr lang="en-US" dirty="0" err="1">
                <a:latin typeface="+mj-lt"/>
              </a:rPr>
              <a:t>dz</a:t>
            </a:r>
            <a:endParaRPr lang="en-US" baseline="-25000" dirty="0">
              <a:latin typeface="+mj-lt"/>
            </a:endParaRPr>
          </a:p>
        </p:txBody>
      </p:sp>
      <p:sp>
        <p:nvSpPr>
          <p:cNvPr id="3" name="Cube 2">
            <a:extLst>
              <a:ext uri="{FF2B5EF4-FFF2-40B4-BE49-F238E27FC236}">
                <a16:creationId xmlns:a16="http://schemas.microsoft.com/office/drawing/2014/main" id="{C4A9494B-9E91-2947-9CB2-1AF4465659CB}"/>
              </a:ext>
            </a:extLst>
          </p:cNvPr>
          <p:cNvSpPr/>
          <p:nvPr/>
        </p:nvSpPr>
        <p:spPr>
          <a:xfrm>
            <a:off x="1953009" y="2438400"/>
            <a:ext cx="1011362" cy="149368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0" name="Up Arrow 19">
            <a:extLst>
              <a:ext uri="{FF2B5EF4-FFF2-40B4-BE49-F238E27FC236}">
                <a16:creationId xmlns:a16="http://schemas.microsoft.com/office/drawing/2014/main" id="{42317A3D-B437-024E-BD2F-AB56FF20738B}"/>
              </a:ext>
            </a:extLst>
          </p:cNvPr>
          <p:cNvSpPr/>
          <p:nvPr/>
        </p:nvSpPr>
        <p:spPr>
          <a:xfrm rot="5400000">
            <a:off x="888088" y="2502525"/>
            <a:ext cx="609600" cy="1508760"/>
          </a:xfrm>
          <a:prstGeom prst="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Times New Roman" panose="02020603050405020304" pitchFamily="18" charset="0"/>
              </a:rPr>
              <a:t>Heat</a:t>
            </a:r>
          </a:p>
        </p:txBody>
      </p:sp>
      <p:sp>
        <p:nvSpPr>
          <p:cNvPr id="26" name="Rectangle 25">
            <a:extLst>
              <a:ext uri="{FF2B5EF4-FFF2-40B4-BE49-F238E27FC236}">
                <a16:creationId xmlns:a16="http://schemas.microsoft.com/office/drawing/2014/main" id="{AE4D11F2-7CAD-7445-B7F7-ADA899A72D42}"/>
              </a:ext>
            </a:extLst>
          </p:cNvPr>
          <p:cNvSpPr/>
          <p:nvPr/>
        </p:nvSpPr>
        <p:spPr>
          <a:xfrm>
            <a:off x="224145" y="4263118"/>
            <a:ext cx="3934560" cy="1477328"/>
          </a:xfrm>
          <a:prstGeom prst="rect">
            <a:avLst/>
          </a:prstGeom>
        </p:spPr>
        <p:txBody>
          <a:bodyPr wrap="square">
            <a:spAutoFit/>
          </a:bodyPr>
          <a:lstStyle/>
          <a:p>
            <a:r>
              <a:rPr lang="en-US" dirty="0">
                <a:latin typeface="+mj-lt"/>
              </a:rPr>
              <a:t>The heat transferred to system 1 cause a change in the internal energy of the gas since the kinetic energy of the gas particle increase due to the temperature increase. </a:t>
            </a:r>
          </a:p>
        </p:txBody>
      </p:sp>
      <p:sp>
        <p:nvSpPr>
          <p:cNvPr id="27" name="Rectangle 26">
            <a:extLst>
              <a:ext uri="{FF2B5EF4-FFF2-40B4-BE49-F238E27FC236}">
                <a16:creationId xmlns:a16="http://schemas.microsoft.com/office/drawing/2014/main" id="{24EFA3AD-D0F0-2744-A361-1A09CA85AEEA}"/>
              </a:ext>
            </a:extLst>
          </p:cNvPr>
          <p:cNvSpPr/>
          <p:nvPr/>
        </p:nvSpPr>
        <p:spPr>
          <a:xfrm>
            <a:off x="224145" y="5629870"/>
            <a:ext cx="3934560" cy="923330"/>
          </a:xfrm>
          <a:prstGeom prst="rect">
            <a:avLst/>
          </a:prstGeom>
        </p:spPr>
        <p:txBody>
          <a:bodyPr wrap="square">
            <a:spAutoFit/>
          </a:bodyPr>
          <a:lstStyle/>
          <a:p>
            <a:r>
              <a:rPr lang="en-US" dirty="0">
                <a:latin typeface="+mj-lt"/>
              </a:rPr>
              <a:t>Since the tank is rigid, there is not expansion or work performed on the soundings</a:t>
            </a:r>
          </a:p>
        </p:txBody>
      </p:sp>
      <p:sp>
        <p:nvSpPr>
          <p:cNvPr id="4" name="Rectangle 3">
            <a:extLst>
              <a:ext uri="{FF2B5EF4-FFF2-40B4-BE49-F238E27FC236}">
                <a16:creationId xmlns:a16="http://schemas.microsoft.com/office/drawing/2014/main" id="{B70ADD0E-F361-A549-A2A7-EAEC62ADC9EB}"/>
              </a:ext>
            </a:extLst>
          </p:cNvPr>
          <p:cNvSpPr/>
          <p:nvPr/>
        </p:nvSpPr>
        <p:spPr>
          <a:xfrm>
            <a:off x="370650" y="3932082"/>
            <a:ext cx="873957" cy="369332"/>
          </a:xfrm>
          <a:prstGeom prst="rect">
            <a:avLst/>
          </a:prstGeom>
        </p:spPr>
        <p:txBody>
          <a:bodyPr wrap="none">
            <a:spAutoFit/>
          </a:bodyPr>
          <a:lstStyle/>
          <a:p>
            <a:r>
              <a:rPr lang="el-GR" i="1" dirty="0">
                <a:latin typeface="Times New Roman" panose="02020603050405020304" pitchFamily="18" charset="0"/>
                <a:cs typeface="Times New Roman" panose="02020603050405020304" pitchFamily="18" charset="0"/>
              </a:rPr>
              <a:t>Δ</a:t>
            </a:r>
            <a:r>
              <a:rPr lang="en-US" i="1" dirty="0">
                <a:latin typeface="Times New Roman" panose="02020603050405020304" pitchFamily="18" charset="0"/>
                <a:cs typeface="Times New Roman" panose="02020603050405020304" pitchFamily="18" charset="0"/>
              </a:rPr>
              <a:t>U = q</a:t>
            </a:r>
          </a:p>
        </p:txBody>
      </p:sp>
      <p:sp>
        <p:nvSpPr>
          <p:cNvPr id="6" name="Rectangle 5">
            <a:extLst>
              <a:ext uri="{FF2B5EF4-FFF2-40B4-BE49-F238E27FC236}">
                <a16:creationId xmlns:a16="http://schemas.microsoft.com/office/drawing/2014/main" id="{91173BC8-E175-8241-A3CB-85ACF22A0811}"/>
              </a:ext>
            </a:extLst>
          </p:cNvPr>
          <p:cNvSpPr/>
          <p:nvPr/>
        </p:nvSpPr>
        <p:spPr>
          <a:xfrm>
            <a:off x="5273453" y="3340943"/>
            <a:ext cx="1298753" cy="369332"/>
          </a:xfrm>
          <a:prstGeom prst="rect">
            <a:avLst/>
          </a:prstGeom>
        </p:spPr>
        <p:txBody>
          <a:bodyPr wrap="none">
            <a:spAutoFit/>
          </a:bodyPr>
          <a:lstStyle/>
          <a:p>
            <a:r>
              <a:rPr lang="el-GR" i="1" dirty="0">
                <a:latin typeface="Times New Roman" panose="02020603050405020304" pitchFamily="18" charset="0"/>
                <a:cs typeface="Times New Roman" panose="02020603050405020304" pitchFamily="18" charset="0"/>
              </a:rPr>
              <a:t>Δ</a:t>
            </a:r>
            <a:r>
              <a:rPr lang="en-US" i="1" dirty="0">
                <a:latin typeface="Times New Roman" panose="02020603050405020304" pitchFamily="18" charset="0"/>
                <a:cs typeface="Times New Roman" panose="02020603050405020304" pitchFamily="18" charset="0"/>
              </a:rPr>
              <a:t>U = q + w</a:t>
            </a:r>
          </a:p>
        </p:txBody>
      </p:sp>
      <p:sp>
        <p:nvSpPr>
          <p:cNvPr id="8" name="Rectangle 7">
            <a:extLst>
              <a:ext uri="{FF2B5EF4-FFF2-40B4-BE49-F238E27FC236}">
                <a16:creationId xmlns:a16="http://schemas.microsoft.com/office/drawing/2014/main" id="{31D8AF0D-DA6B-3444-89C8-F8192FDF4F76}"/>
              </a:ext>
            </a:extLst>
          </p:cNvPr>
          <p:cNvSpPr/>
          <p:nvPr/>
        </p:nvSpPr>
        <p:spPr>
          <a:xfrm>
            <a:off x="1391112" y="3933153"/>
            <a:ext cx="724878" cy="369332"/>
          </a:xfrm>
          <a:prstGeom prst="rect">
            <a:avLst/>
          </a:prstGeom>
        </p:spPr>
        <p:txBody>
          <a:bodyPr wrap="none">
            <a:spAutoFit/>
          </a:bodyPr>
          <a:lstStyle/>
          <a:p>
            <a:r>
              <a:rPr lang="en-US" i="1" dirty="0">
                <a:latin typeface="Times New Roman" panose="02020603050405020304" pitchFamily="18" charset="0"/>
                <a:cs typeface="Times New Roman" panose="02020603050405020304" pitchFamily="18" charset="0"/>
              </a:rPr>
              <a:t>w = 0</a:t>
            </a:r>
          </a:p>
        </p:txBody>
      </p:sp>
      <p:sp>
        <p:nvSpPr>
          <p:cNvPr id="28" name="Rectangle 27">
            <a:extLst>
              <a:ext uri="{FF2B5EF4-FFF2-40B4-BE49-F238E27FC236}">
                <a16:creationId xmlns:a16="http://schemas.microsoft.com/office/drawing/2014/main" id="{4A602490-1032-CA4E-9E07-4CBFFDC74724}"/>
              </a:ext>
            </a:extLst>
          </p:cNvPr>
          <p:cNvSpPr/>
          <p:nvPr/>
        </p:nvSpPr>
        <p:spPr>
          <a:xfrm>
            <a:off x="5273288" y="3765877"/>
            <a:ext cx="873957" cy="369332"/>
          </a:xfrm>
          <a:prstGeom prst="rect">
            <a:avLst/>
          </a:prstGeom>
        </p:spPr>
        <p:txBody>
          <a:bodyPr wrap="none">
            <a:spAutoFit/>
          </a:bodyPr>
          <a:lstStyle/>
          <a:p>
            <a:r>
              <a:rPr lang="el-GR" i="1" dirty="0">
                <a:latin typeface="Times New Roman" panose="02020603050405020304" pitchFamily="18" charset="0"/>
                <a:cs typeface="Times New Roman" panose="02020603050405020304" pitchFamily="18" charset="0"/>
              </a:rPr>
              <a:t>Δ</a:t>
            </a:r>
            <a:r>
              <a:rPr lang="en-US" i="1" dirty="0">
                <a:latin typeface="Times New Roman" panose="02020603050405020304" pitchFamily="18" charset="0"/>
                <a:cs typeface="Times New Roman" panose="02020603050405020304" pitchFamily="18" charset="0"/>
              </a:rPr>
              <a:t>U &lt; q</a:t>
            </a:r>
          </a:p>
        </p:txBody>
      </p:sp>
    </p:spTree>
    <p:extLst>
      <p:ext uri="{BB962C8B-B14F-4D97-AF65-F5344CB8AC3E}">
        <p14:creationId xmlns:p14="http://schemas.microsoft.com/office/powerpoint/2010/main" val="28710935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1F4C-A22F-2640-BAE2-7AE2F33E3124}"/>
              </a:ext>
            </a:extLst>
          </p:cNvPr>
          <p:cNvSpPr>
            <a:spLocks noGrp="1"/>
          </p:cNvSpPr>
          <p:nvPr>
            <p:ph type="title"/>
          </p:nvPr>
        </p:nvSpPr>
        <p:spPr>
          <a:xfrm>
            <a:off x="457200" y="241326"/>
            <a:ext cx="8062912" cy="462303"/>
          </a:xfrm>
        </p:spPr>
        <p:txBody>
          <a:bodyPr/>
          <a:lstStyle/>
          <a:p>
            <a:r>
              <a:rPr lang="en-US" dirty="0"/>
              <a:t>Introduction to Enthalpy, cont..</a:t>
            </a:r>
          </a:p>
        </p:txBody>
      </p:sp>
      <p:grpSp>
        <p:nvGrpSpPr>
          <p:cNvPr id="10" name="Group 9">
            <a:extLst>
              <a:ext uri="{FF2B5EF4-FFF2-40B4-BE49-F238E27FC236}">
                <a16:creationId xmlns:a16="http://schemas.microsoft.com/office/drawing/2014/main" id="{FF1A92DB-738A-B54D-9776-AA611B1D11F7}"/>
              </a:ext>
            </a:extLst>
          </p:cNvPr>
          <p:cNvGrpSpPr/>
          <p:nvPr/>
        </p:nvGrpSpPr>
        <p:grpSpPr>
          <a:xfrm>
            <a:off x="7377112" y="1600200"/>
            <a:ext cx="1143000" cy="3810000"/>
            <a:chOff x="1447800" y="1447800"/>
            <a:chExt cx="1143000" cy="3810000"/>
          </a:xfrm>
        </p:grpSpPr>
        <p:sp>
          <p:nvSpPr>
            <p:cNvPr id="5" name="Can 4">
              <a:extLst>
                <a:ext uri="{FF2B5EF4-FFF2-40B4-BE49-F238E27FC236}">
                  <a16:creationId xmlns:a16="http://schemas.microsoft.com/office/drawing/2014/main" id="{2EC6EE1E-F1E7-CD4E-90A3-08C294A0C0EE}"/>
                </a:ext>
              </a:extLst>
            </p:cNvPr>
            <p:cNvSpPr/>
            <p:nvPr/>
          </p:nvSpPr>
          <p:spPr>
            <a:xfrm>
              <a:off x="1447800" y="1447800"/>
              <a:ext cx="1143000" cy="2895600"/>
            </a:xfrm>
            <a:prstGeom prst="ca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7" name="Can 6">
              <a:extLst>
                <a:ext uri="{FF2B5EF4-FFF2-40B4-BE49-F238E27FC236}">
                  <a16:creationId xmlns:a16="http://schemas.microsoft.com/office/drawing/2014/main" id="{6803BFEF-C3A4-E541-8CCF-F204ADF860BB}"/>
                </a:ext>
              </a:extLst>
            </p:cNvPr>
            <p:cNvSpPr/>
            <p:nvPr/>
          </p:nvSpPr>
          <p:spPr>
            <a:xfrm>
              <a:off x="1447800" y="3063240"/>
              <a:ext cx="1143000" cy="219456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sp>
        <p:nvSpPr>
          <p:cNvPr id="11" name="Up Arrow 10">
            <a:extLst>
              <a:ext uri="{FF2B5EF4-FFF2-40B4-BE49-F238E27FC236}">
                <a16:creationId xmlns:a16="http://schemas.microsoft.com/office/drawing/2014/main" id="{4A4C0F60-48CE-8A49-B860-30728AF5E465}"/>
              </a:ext>
            </a:extLst>
          </p:cNvPr>
          <p:cNvSpPr/>
          <p:nvPr/>
        </p:nvSpPr>
        <p:spPr>
          <a:xfrm rot="5400000">
            <a:off x="6314884" y="3467100"/>
            <a:ext cx="609600" cy="1508760"/>
          </a:xfrm>
          <a:prstGeom prst="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Times New Roman" panose="02020603050405020304" pitchFamily="18" charset="0"/>
              </a:rPr>
              <a:t>Heat</a:t>
            </a:r>
          </a:p>
        </p:txBody>
      </p:sp>
      <p:sp>
        <p:nvSpPr>
          <p:cNvPr id="12" name="Up Arrow 11">
            <a:extLst>
              <a:ext uri="{FF2B5EF4-FFF2-40B4-BE49-F238E27FC236}">
                <a16:creationId xmlns:a16="http://schemas.microsoft.com/office/drawing/2014/main" id="{74BED1A8-6B78-FB4E-BD1A-F1533CD1DF00}"/>
              </a:ext>
            </a:extLst>
          </p:cNvPr>
          <p:cNvSpPr/>
          <p:nvPr/>
        </p:nvSpPr>
        <p:spPr>
          <a:xfrm>
            <a:off x="7643812" y="1767840"/>
            <a:ext cx="609600" cy="1508760"/>
          </a:xfrm>
          <a:prstGeom prst="up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Times New Roman" panose="02020603050405020304" pitchFamily="18" charset="0"/>
              </a:rPr>
              <a:t>Work</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9BAF904-3E83-0A4A-BB51-A9E503AA0A02}"/>
                  </a:ext>
                </a:extLst>
              </p:cNvPr>
              <p:cNvSpPr txBox="1"/>
              <p:nvPr/>
            </p:nvSpPr>
            <p:spPr>
              <a:xfrm>
                <a:off x="457200" y="566609"/>
                <a:ext cx="8179645" cy="923330"/>
              </a:xfrm>
              <a:prstGeom prst="rect">
                <a:avLst/>
              </a:prstGeom>
              <a:noFill/>
            </p:spPr>
            <p:txBody>
              <a:bodyPr wrap="square" rtlCol="0">
                <a:spAutoFit/>
              </a:bodyPr>
              <a:lstStyle/>
              <a:p>
                <a:r>
                  <a:rPr lang="en-US" dirty="0">
                    <a:latin typeface="+mj-lt"/>
                  </a:rPr>
                  <a:t>So.. For the system 1 (V= constant) we can measure </a:t>
                </a:r>
                <a14:m>
                  <m:oMath xmlns:m="http://schemas.openxmlformats.org/officeDocument/2006/math">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𝑈</m:t>
                    </m:r>
                  </m:oMath>
                </a14:m>
                <a:r>
                  <a:rPr lang="en-US" dirty="0">
                    <a:latin typeface="+mj-lt"/>
                  </a:rPr>
                  <a:t> simply measuring the </a:t>
                </a:r>
                <a:r>
                  <a:rPr lang="en-US" b="1" dirty="0">
                    <a:latin typeface="+mj-lt"/>
                  </a:rPr>
                  <a:t>q</a:t>
                </a:r>
                <a:r>
                  <a:rPr lang="en-US" dirty="0">
                    <a:latin typeface="+mj-lt"/>
                  </a:rPr>
                  <a:t> exchanged between the system and the surrounding</a:t>
                </a:r>
              </a:p>
              <a:p>
                <a:r>
                  <a:rPr lang="en-US" dirty="0">
                    <a:latin typeface="+mj-lt"/>
                  </a:rPr>
                  <a:t>Let’s analyze more in details the changes occurring in system 2</a:t>
                </a:r>
              </a:p>
            </p:txBody>
          </p:sp>
        </mc:Choice>
        <mc:Fallback xmlns="">
          <p:sp>
            <p:nvSpPr>
              <p:cNvPr id="13" name="TextBox 12">
                <a:extLst>
                  <a:ext uri="{FF2B5EF4-FFF2-40B4-BE49-F238E27FC236}">
                    <a16:creationId xmlns:a16="http://schemas.microsoft.com/office/drawing/2014/main" id="{89BAF904-3E83-0A4A-BB51-A9E503AA0A02}"/>
                  </a:ext>
                </a:extLst>
              </p:cNvPr>
              <p:cNvSpPr txBox="1">
                <a:spLocks noRot="1" noChangeAspect="1" noMove="1" noResize="1" noEditPoints="1" noAdjustHandles="1" noChangeArrowheads="1" noChangeShapeType="1" noTextEdit="1"/>
              </p:cNvSpPr>
              <p:nvPr/>
            </p:nvSpPr>
            <p:spPr>
              <a:xfrm>
                <a:off x="457200" y="566609"/>
                <a:ext cx="8179645" cy="923330"/>
              </a:xfrm>
              <a:prstGeom prst="rect">
                <a:avLst/>
              </a:prstGeom>
              <a:blipFill>
                <a:blip r:embed="rId2"/>
                <a:stretch>
                  <a:fillRect l="-621" t="-2740" b="-9589"/>
                </a:stretch>
              </a:blipFill>
            </p:spPr>
            <p:txBody>
              <a:bodyPr/>
              <a:lstStyle/>
              <a:p>
                <a:r>
                  <a:rPr lang="en-US">
                    <a:noFill/>
                  </a:rPr>
                  <a:t> </a:t>
                </a:r>
              </a:p>
            </p:txBody>
          </p:sp>
        </mc:Fallback>
      </mc:AlternateContent>
      <p:sp>
        <p:nvSpPr>
          <p:cNvPr id="16" name="Can 15">
            <a:extLst>
              <a:ext uri="{FF2B5EF4-FFF2-40B4-BE49-F238E27FC236}">
                <a16:creationId xmlns:a16="http://schemas.microsoft.com/office/drawing/2014/main" id="{4AAC7E59-926A-3140-B743-098D27908AF0}"/>
              </a:ext>
            </a:extLst>
          </p:cNvPr>
          <p:cNvSpPr/>
          <p:nvPr/>
        </p:nvSpPr>
        <p:spPr>
          <a:xfrm>
            <a:off x="4191000" y="3209544"/>
            <a:ext cx="1143000" cy="219456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  = 1atm Vi =V</a:t>
            </a:r>
            <a:r>
              <a:rPr lang="en-US" baseline="-25000" dirty="0">
                <a:latin typeface="+mj-lt"/>
              </a:rPr>
              <a:t>1</a:t>
            </a:r>
          </a:p>
          <a:p>
            <a:pPr algn="ctr"/>
            <a:r>
              <a:rPr lang="en-US" dirty="0" err="1">
                <a:latin typeface="+mj-lt"/>
              </a:rPr>
              <a:t>Ti</a:t>
            </a:r>
            <a:r>
              <a:rPr lang="en-US" dirty="0">
                <a:latin typeface="+mj-lt"/>
              </a:rPr>
              <a:t> = T</a:t>
            </a:r>
            <a:r>
              <a:rPr lang="en-US" baseline="-25000" dirty="0">
                <a:latin typeface="+mj-lt"/>
              </a:rPr>
              <a:t>1</a:t>
            </a:r>
          </a:p>
        </p:txBody>
      </p:sp>
      <p:sp>
        <p:nvSpPr>
          <p:cNvPr id="17" name="Rectangle 16">
            <a:extLst>
              <a:ext uri="{FF2B5EF4-FFF2-40B4-BE49-F238E27FC236}">
                <a16:creationId xmlns:a16="http://schemas.microsoft.com/office/drawing/2014/main" id="{93ED5826-5AC7-5146-B871-9FCADCABA118}"/>
              </a:ext>
            </a:extLst>
          </p:cNvPr>
          <p:cNvSpPr/>
          <p:nvPr/>
        </p:nvSpPr>
        <p:spPr>
          <a:xfrm>
            <a:off x="5899455" y="2152888"/>
            <a:ext cx="1122422" cy="1200329"/>
          </a:xfrm>
          <a:prstGeom prst="rect">
            <a:avLst/>
          </a:prstGeom>
        </p:spPr>
        <p:txBody>
          <a:bodyPr wrap="none">
            <a:spAutoFit/>
          </a:bodyPr>
          <a:lstStyle/>
          <a:p>
            <a:pPr algn="ctr"/>
            <a:r>
              <a:rPr lang="en-US" dirty="0">
                <a:latin typeface="+mj-lt"/>
              </a:rPr>
              <a:t>p  = 1atm </a:t>
            </a:r>
          </a:p>
          <a:p>
            <a:pPr algn="ctr"/>
            <a:r>
              <a:rPr lang="en-US" dirty="0" err="1">
                <a:latin typeface="+mj-lt"/>
              </a:rPr>
              <a:t>Vf</a:t>
            </a:r>
            <a:r>
              <a:rPr lang="en-US" dirty="0">
                <a:latin typeface="+mj-lt"/>
              </a:rPr>
              <a:t> =V2</a:t>
            </a:r>
          </a:p>
          <a:p>
            <a:pPr algn="ctr"/>
            <a:r>
              <a:rPr lang="en-US" dirty="0" err="1">
                <a:latin typeface="+mj-lt"/>
              </a:rPr>
              <a:t>Tf</a:t>
            </a:r>
            <a:r>
              <a:rPr lang="en-US" dirty="0">
                <a:latin typeface="+mj-lt"/>
              </a:rPr>
              <a:t> = T</a:t>
            </a:r>
            <a:r>
              <a:rPr lang="en-US" baseline="-25000" dirty="0">
                <a:latin typeface="+mj-lt"/>
              </a:rPr>
              <a:t>2</a:t>
            </a:r>
          </a:p>
          <a:p>
            <a:pPr algn="ctr"/>
            <a:r>
              <a:rPr lang="en-US" dirty="0">
                <a:latin typeface="+mj-lt"/>
              </a:rPr>
              <a:t>T</a:t>
            </a:r>
            <a:r>
              <a:rPr lang="en-US" baseline="-25000" dirty="0">
                <a:latin typeface="+mj-lt"/>
              </a:rPr>
              <a:t>2</a:t>
            </a:r>
            <a:r>
              <a:rPr lang="en-US" dirty="0">
                <a:latin typeface="+mj-lt"/>
              </a:rPr>
              <a:t> &gt; T</a:t>
            </a:r>
            <a:r>
              <a:rPr lang="en-US" baseline="-25000" dirty="0">
                <a:latin typeface="+mj-lt"/>
              </a:rPr>
              <a:t>1</a:t>
            </a:r>
          </a:p>
        </p:txBody>
      </p:sp>
      <p:cxnSp>
        <p:nvCxnSpPr>
          <p:cNvPr id="21" name="Straight Arrow Connector 20">
            <a:extLst>
              <a:ext uri="{FF2B5EF4-FFF2-40B4-BE49-F238E27FC236}">
                <a16:creationId xmlns:a16="http://schemas.microsoft.com/office/drawing/2014/main" id="{8CA1448E-A234-3940-B378-B221710DB1A9}"/>
              </a:ext>
            </a:extLst>
          </p:cNvPr>
          <p:cNvCxnSpPr/>
          <p:nvPr/>
        </p:nvCxnSpPr>
        <p:spPr>
          <a:xfrm>
            <a:off x="8763000" y="1801444"/>
            <a:ext cx="0" cy="147515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38E7679-DD31-FD46-888F-876555B2D816}"/>
              </a:ext>
            </a:extLst>
          </p:cNvPr>
          <p:cNvSpPr/>
          <p:nvPr/>
        </p:nvSpPr>
        <p:spPr>
          <a:xfrm>
            <a:off x="8534400" y="2290050"/>
            <a:ext cx="402675" cy="369332"/>
          </a:xfrm>
          <a:prstGeom prst="rect">
            <a:avLst/>
          </a:prstGeom>
          <a:solidFill>
            <a:schemeClr val="bg1"/>
          </a:solidFill>
        </p:spPr>
        <p:txBody>
          <a:bodyPr wrap="none">
            <a:spAutoFit/>
          </a:bodyPr>
          <a:lstStyle/>
          <a:p>
            <a:pPr algn="ctr"/>
            <a:r>
              <a:rPr lang="en-US" dirty="0" err="1">
                <a:latin typeface="+mj-lt"/>
              </a:rPr>
              <a:t>dz</a:t>
            </a:r>
            <a:endParaRPr lang="en-US" baseline="-25000" dirty="0">
              <a:latin typeface="+mj-lt"/>
            </a:endParaRPr>
          </a:p>
        </p:txBody>
      </p:sp>
      <p:sp>
        <p:nvSpPr>
          <p:cNvPr id="23" name="TextBox 22">
            <a:extLst>
              <a:ext uri="{FF2B5EF4-FFF2-40B4-BE49-F238E27FC236}">
                <a16:creationId xmlns:a16="http://schemas.microsoft.com/office/drawing/2014/main" id="{32F80D46-9C70-C244-B754-5652498C190D}"/>
              </a:ext>
            </a:extLst>
          </p:cNvPr>
          <p:cNvSpPr txBox="1"/>
          <p:nvPr/>
        </p:nvSpPr>
        <p:spPr>
          <a:xfrm>
            <a:off x="503524" y="1570662"/>
            <a:ext cx="2898031" cy="369332"/>
          </a:xfrm>
          <a:prstGeom prst="rect">
            <a:avLst/>
          </a:prstGeom>
          <a:noFill/>
        </p:spPr>
        <p:txBody>
          <a:bodyPr wrap="square" rtlCol="0">
            <a:spAutoFit/>
          </a:bodyPr>
          <a:lstStyle/>
          <a:p>
            <a:r>
              <a:rPr lang="en-US" dirty="0">
                <a:latin typeface="+mj-lt"/>
              </a:rPr>
              <a:t>A = surface are of the piston</a:t>
            </a:r>
          </a:p>
        </p:txBody>
      </p:sp>
      <p:sp>
        <p:nvSpPr>
          <p:cNvPr id="24" name="TextBox 23">
            <a:extLst>
              <a:ext uri="{FF2B5EF4-FFF2-40B4-BE49-F238E27FC236}">
                <a16:creationId xmlns:a16="http://schemas.microsoft.com/office/drawing/2014/main" id="{FEFE6F59-137E-9349-BC3B-1E4378149BDD}"/>
              </a:ext>
            </a:extLst>
          </p:cNvPr>
          <p:cNvSpPr txBox="1"/>
          <p:nvPr/>
        </p:nvSpPr>
        <p:spPr>
          <a:xfrm rot="2218342">
            <a:off x="4566611" y="3126896"/>
            <a:ext cx="386916" cy="381000"/>
          </a:xfrm>
          <a:prstGeom prst="rect">
            <a:avLst/>
          </a:prstGeom>
          <a:noFill/>
        </p:spPr>
        <p:txBody>
          <a:bodyPr wrap="square" rtlCol="0">
            <a:spAutoFit/>
          </a:bodyPr>
          <a:lstStyle/>
          <a:p>
            <a:r>
              <a:rPr lang="en-US" dirty="0">
                <a:solidFill>
                  <a:schemeClr val="bg1"/>
                </a:solidFill>
                <a:latin typeface="+mj-lt"/>
              </a:rPr>
              <a:t>A</a:t>
            </a:r>
          </a:p>
        </p:txBody>
      </p:sp>
      <p:sp>
        <p:nvSpPr>
          <p:cNvPr id="25" name="TextBox 24">
            <a:extLst>
              <a:ext uri="{FF2B5EF4-FFF2-40B4-BE49-F238E27FC236}">
                <a16:creationId xmlns:a16="http://schemas.microsoft.com/office/drawing/2014/main" id="{C0B77B91-9DEE-C941-A9DC-B51B44955C6C}"/>
              </a:ext>
            </a:extLst>
          </p:cNvPr>
          <p:cNvSpPr txBox="1"/>
          <p:nvPr/>
        </p:nvSpPr>
        <p:spPr>
          <a:xfrm>
            <a:off x="508287" y="2085439"/>
            <a:ext cx="4572000" cy="646331"/>
          </a:xfrm>
          <a:prstGeom prst="rect">
            <a:avLst/>
          </a:prstGeom>
          <a:noFill/>
        </p:spPr>
        <p:txBody>
          <a:bodyPr wrap="square" rtlCol="0">
            <a:spAutoFit/>
          </a:bodyPr>
          <a:lstStyle/>
          <a:p>
            <a:r>
              <a:rPr lang="en-US" dirty="0" err="1">
                <a:latin typeface="+mj-lt"/>
              </a:rPr>
              <a:t>dz</a:t>
            </a:r>
            <a:r>
              <a:rPr lang="en-US" dirty="0">
                <a:latin typeface="+mj-lt"/>
              </a:rPr>
              <a:t> = distance traveled by the piston because of the gas expansion</a:t>
            </a:r>
          </a:p>
        </p:txBody>
      </p:sp>
      <p:sp>
        <p:nvSpPr>
          <p:cNvPr id="20" name="TextBox 19">
            <a:extLst>
              <a:ext uri="{FF2B5EF4-FFF2-40B4-BE49-F238E27FC236}">
                <a16:creationId xmlns:a16="http://schemas.microsoft.com/office/drawing/2014/main" id="{EB84A9A4-59A1-AE40-BA5D-B49B34ABA054}"/>
              </a:ext>
            </a:extLst>
          </p:cNvPr>
          <p:cNvSpPr txBox="1"/>
          <p:nvPr/>
        </p:nvSpPr>
        <p:spPr>
          <a:xfrm>
            <a:off x="460274" y="2891507"/>
            <a:ext cx="3528296" cy="646331"/>
          </a:xfrm>
          <a:prstGeom prst="rect">
            <a:avLst/>
          </a:prstGeom>
          <a:noFill/>
        </p:spPr>
        <p:txBody>
          <a:bodyPr wrap="square" rtlCol="0">
            <a:spAutoFit/>
          </a:bodyPr>
          <a:lstStyle/>
          <a:p>
            <a:r>
              <a:rPr lang="en-US" dirty="0">
                <a:latin typeface="+mj-lt"/>
              </a:rPr>
              <a:t>A x </a:t>
            </a:r>
            <a:r>
              <a:rPr lang="en-US" dirty="0" err="1">
                <a:latin typeface="+mj-lt"/>
              </a:rPr>
              <a:t>dz</a:t>
            </a:r>
            <a:r>
              <a:rPr lang="en-US" dirty="0">
                <a:latin typeface="+mj-lt"/>
              </a:rPr>
              <a:t> = volume change of the gas.  </a:t>
            </a:r>
          </a:p>
          <a:p>
            <a:r>
              <a:rPr lang="en-US" dirty="0">
                <a:latin typeface="+mj-lt"/>
              </a:rPr>
              <a:t>A x </a:t>
            </a:r>
            <a:r>
              <a:rPr lang="en-US" dirty="0" err="1">
                <a:latin typeface="+mj-lt"/>
              </a:rPr>
              <a:t>dz</a:t>
            </a:r>
            <a:r>
              <a:rPr lang="en-US" dirty="0">
                <a:latin typeface="+mj-lt"/>
              </a:rPr>
              <a:t> = V</a:t>
            </a:r>
            <a:r>
              <a:rPr lang="en-US" baseline="-25000" dirty="0">
                <a:latin typeface="+mj-lt"/>
              </a:rPr>
              <a:t>2</a:t>
            </a:r>
            <a:r>
              <a:rPr lang="en-US" dirty="0">
                <a:latin typeface="+mj-lt"/>
              </a:rPr>
              <a:t>-V</a:t>
            </a:r>
            <a:r>
              <a:rPr lang="en-US" baseline="-25000" dirty="0">
                <a:latin typeface="+mj-lt"/>
              </a:rPr>
              <a:t>1 </a:t>
            </a:r>
            <a:r>
              <a:rPr lang="en-US" dirty="0">
                <a:latin typeface="+mj-lt"/>
              </a:rPr>
              <a:t>= </a:t>
            </a:r>
            <a:r>
              <a:rPr lang="fr" dirty="0">
                <a:solidFill>
                  <a:srgbClr val="333333"/>
                </a:solidFill>
                <a:latin typeface="+mj-lt"/>
              </a:rPr>
              <a:t>ΔV</a:t>
            </a:r>
            <a:endParaRPr lang="en-US" dirty="0">
              <a:latin typeface="+mj-lt"/>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73FFB6B-D146-AA4B-BD70-279FAC67752E}"/>
                  </a:ext>
                </a:extLst>
              </p:cNvPr>
              <p:cNvSpPr txBox="1"/>
              <p:nvPr/>
            </p:nvSpPr>
            <p:spPr>
              <a:xfrm>
                <a:off x="548690" y="3690937"/>
                <a:ext cx="15027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 ∆</m:t>
                      </m:r>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 </m:t>
                      </m:r>
                      <m:r>
                        <a:rPr lang="en-US" b="0" i="1" smtClean="0">
                          <a:latin typeface="Cambria Math" panose="02040503050406030204" pitchFamily="18" charset="0"/>
                        </a:rPr>
                        <m:t>𝐴</m:t>
                      </m:r>
                      <m:r>
                        <a:rPr lang="en-US" b="0" i="1" smtClean="0">
                          <a:latin typeface="Cambria Math" panose="02040503050406030204" pitchFamily="18" charset="0"/>
                        </a:rPr>
                        <m:t> </m:t>
                      </m:r>
                      <m:r>
                        <a:rPr lang="en-US" b="0" i="1" smtClean="0">
                          <a:latin typeface="Cambria Math" panose="02040503050406030204" pitchFamily="18" charset="0"/>
                        </a:rPr>
                        <m:t>𝑑𝑧</m:t>
                      </m:r>
                    </m:oMath>
                  </m:oMathPara>
                </a14:m>
                <a:endParaRPr lang="en-US" dirty="0">
                  <a:latin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173FFB6B-D146-AA4B-BD70-279FAC67752E}"/>
                  </a:ext>
                </a:extLst>
              </p:cNvPr>
              <p:cNvSpPr txBox="1">
                <a:spLocks noRot="1" noChangeAspect="1" noMove="1" noResize="1" noEditPoints="1" noAdjustHandles="1" noChangeArrowheads="1" noChangeShapeType="1" noTextEdit="1"/>
              </p:cNvSpPr>
              <p:nvPr/>
            </p:nvSpPr>
            <p:spPr>
              <a:xfrm>
                <a:off x="548690" y="3690937"/>
                <a:ext cx="1502784" cy="276999"/>
              </a:xfrm>
              <a:prstGeom prst="rect">
                <a:avLst/>
              </a:prstGeom>
              <a:blipFill>
                <a:blip r:embed="rId3"/>
                <a:stretch>
                  <a:fillRect l="-2500" t="-9091" r="-1667"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9ADD4AA-DB8A-9541-8ABF-3AF7D2429A17}"/>
                  </a:ext>
                </a:extLst>
              </p:cNvPr>
              <p:cNvSpPr txBox="1"/>
              <p:nvPr/>
            </p:nvSpPr>
            <p:spPr>
              <a:xfrm>
                <a:off x="548690" y="3988836"/>
                <a:ext cx="1753557"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 </m:t>
                      </m:r>
                      <m:r>
                        <a:rPr lang="en-US" b="0" i="1" smtClean="0">
                          <a:latin typeface="Cambria Math" panose="02040503050406030204" pitchFamily="18" charset="0"/>
                        </a:rPr>
                        <m:t>𝐴</m:t>
                      </m:r>
                      <m:r>
                        <a:rPr lang="en-US" b="0" i="1" smtClean="0">
                          <a:latin typeface="Cambria Math" panose="02040503050406030204" pitchFamily="18" charset="0"/>
                        </a:rPr>
                        <m:t> </m:t>
                      </m:r>
                      <m:r>
                        <a:rPr lang="en-US" b="0" i="1" smtClean="0">
                          <a:latin typeface="Cambria Math" panose="02040503050406030204" pitchFamily="18" charset="0"/>
                        </a:rPr>
                        <m:t>𝑑𝑧</m:t>
                      </m:r>
                      <m:r>
                        <a:rPr lang="en-US" i="1">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𝐹</m:t>
                          </m:r>
                        </m:num>
                        <m:den>
                          <m:r>
                            <a:rPr lang="en-US" i="1">
                              <a:latin typeface="Cambria Math" panose="02040503050406030204" pitchFamily="18" charset="0"/>
                            </a:rPr>
                            <m:t>𝐴</m:t>
                          </m:r>
                        </m:den>
                      </m:f>
                      <m:r>
                        <a:rPr lang="en-US" i="1">
                          <a:latin typeface="Cambria Math" panose="02040503050406030204" pitchFamily="18" charset="0"/>
                        </a:rPr>
                        <m:t> </m:t>
                      </m:r>
                      <m:r>
                        <a:rPr lang="en-US" i="1">
                          <a:latin typeface="Cambria Math" panose="02040503050406030204" pitchFamily="18" charset="0"/>
                        </a:rPr>
                        <m:t>𝐴</m:t>
                      </m:r>
                      <m:r>
                        <a:rPr lang="en-US" i="1">
                          <a:latin typeface="Cambria Math" panose="02040503050406030204" pitchFamily="18" charset="0"/>
                        </a:rPr>
                        <m:t> </m:t>
                      </m:r>
                      <m:r>
                        <a:rPr lang="en-US" i="1">
                          <a:latin typeface="Cambria Math" panose="02040503050406030204" pitchFamily="18" charset="0"/>
                        </a:rPr>
                        <m:t>𝑑𝑧</m:t>
                      </m:r>
                    </m:oMath>
                  </m:oMathPara>
                </a14:m>
                <a:endParaRPr lang="en-US" dirty="0">
                  <a:latin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19ADD4AA-DB8A-9541-8ABF-3AF7D2429A17}"/>
                  </a:ext>
                </a:extLst>
              </p:cNvPr>
              <p:cNvSpPr txBox="1">
                <a:spLocks noRot="1" noChangeAspect="1" noMove="1" noResize="1" noEditPoints="1" noAdjustHandles="1" noChangeArrowheads="1" noChangeShapeType="1" noTextEdit="1"/>
              </p:cNvSpPr>
              <p:nvPr/>
            </p:nvSpPr>
            <p:spPr>
              <a:xfrm>
                <a:off x="548690" y="3988836"/>
                <a:ext cx="1753557" cy="516745"/>
              </a:xfrm>
              <a:prstGeom prst="rect">
                <a:avLst/>
              </a:prstGeom>
              <a:blipFill>
                <a:blip r:embed="rId4"/>
                <a:stretch>
                  <a:fillRect l="-1439" r="-2158" b="-11905"/>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92FC2178-C968-5749-9D04-C216379388D0}"/>
              </a:ext>
            </a:extLst>
          </p:cNvPr>
          <p:cNvCxnSpPr/>
          <p:nvPr/>
        </p:nvCxnSpPr>
        <p:spPr>
          <a:xfrm flipH="1">
            <a:off x="1572101" y="4308310"/>
            <a:ext cx="228600" cy="22860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B4E4CC74-0F37-F64D-80F8-D8FC9D4CCD9F}"/>
              </a:ext>
            </a:extLst>
          </p:cNvPr>
          <p:cNvCxnSpPr/>
          <p:nvPr/>
        </p:nvCxnSpPr>
        <p:spPr>
          <a:xfrm flipH="1">
            <a:off x="1822874" y="4166043"/>
            <a:ext cx="228600" cy="228600"/>
          </a:xfrm>
          <a:prstGeom prst="line">
            <a:avLst/>
          </a:prstGeom>
          <a:ln w="19050"/>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D3139AA-1A4A-0547-BF93-DF2DE2E1B73F}"/>
                  </a:ext>
                </a:extLst>
              </p:cNvPr>
              <p:cNvSpPr txBox="1"/>
              <p:nvPr/>
            </p:nvSpPr>
            <p:spPr>
              <a:xfrm>
                <a:off x="548690" y="4673430"/>
                <a:ext cx="1786066"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 ∆</m:t>
                    </m:r>
                    <m:r>
                      <a:rPr lang="en-US" b="0" i="1" smtClean="0">
                        <a:latin typeface="Cambria Math" panose="02040503050406030204" pitchFamily="18" charset="0"/>
                      </a:rPr>
                      <m:t>𝑉</m:t>
                    </m:r>
                    <m:r>
                      <a:rPr lang="en-US" b="0" i="1" smtClean="0">
                        <a:latin typeface="Cambria Math" panose="02040503050406030204" pitchFamily="18" charset="0"/>
                      </a:rPr>
                      <m:t>=</m:t>
                    </m:r>
                    <m:r>
                      <a:rPr lang="en-US" i="1" smtClean="0">
                        <a:latin typeface="Cambria Math" panose="02040503050406030204" pitchFamily="18" charset="0"/>
                      </a:rPr>
                      <m:t>𝐹</m:t>
                    </m:r>
                    <m:r>
                      <a:rPr lang="en-US" b="0" i="1" smtClean="0">
                        <a:latin typeface="Cambria Math" panose="02040503050406030204" pitchFamily="18" charset="0"/>
                      </a:rPr>
                      <m:t> </m:t>
                    </m:r>
                    <m:r>
                      <a:rPr lang="en-US" b="0" i="1" smtClean="0">
                        <a:latin typeface="Cambria Math" panose="02040503050406030204" pitchFamily="18" charset="0"/>
                      </a:rPr>
                      <m:t>𝑑𝑧</m:t>
                    </m:r>
                  </m:oMath>
                </a14:m>
                <a:r>
                  <a:rPr lang="en-US" dirty="0">
                    <a:latin typeface="Times New Roman" panose="02020603050405020304" pitchFamily="18" charset="0"/>
                  </a:rPr>
                  <a:t> </a:t>
                </a:r>
                <a:r>
                  <a:rPr lang="en-US" dirty="0">
                    <a:latin typeface="Cambria Math" panose="02040503050406030204" pitchFamily="18" charset="0"/>
                    <a:ea typeface="Cambria Math" panose="02040503050406030204" pitchFamily="18" charset="0"/>
                  </a:rPr>
                  <a:t>=- w</a:t>
                </a:r>
              </a:p>
            </p:txBody>
          </p:sp>
        </mc:Choice>
        <mc:Fallback xmlns="">
          <p:sp>
            <p:nvSpPr>
              <p:cNvPr id="30" name="TextBox 29">
                <a:extLst>
                  <a:ext uri="{FF2B5EF4-FFF2-40B4-BE49-F238E27FC236}">
                    <a16:creationId xmlns:a16="http://schemas.microsoft.com/office/drawing/2014/main" id="{1D3139AA-1A4A-0547-BF93-DF2DE2E1B73F}"/>
                  </a:ext>
                </a:extLst>
              </p:cNvPr>
              <p:cNvSpPr txBox="1">
                <a:spLocks noRot="1" noChangeAspect="1" noMove="1" noResize="1" noEditPoints="1" noAdjustHandles="1" noChangeArrowheads="1" noChangeShapeType="1" noTextEdit="1"/>
              </p:cNvSpPr>
              <p:nvPr/>
            </p:nvSpPr>
            <p:spPr>
              <a:xfrm>
                <a:off x="548690" y="4673430"/>
                <a:ext cx="1786066" cy="276999"/>
              </a:xfrm>
              <a:prstGeom prst="rect">
                <a:avLst/>
              </a:prstGeom>
              <a:blipFill>
                <a:blip r:embed="rId5"/>
                <a:stretch>
                  <a:fillRect l="-4225" t="-21739" r="-6338"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025A8B8-3C81-054D-BA50-F1D67E8654DE}"/>
                  </a:ext>
                </a:extLst>
              </p:cNvPr>
              <p:cNvSpPr txBox="1"/>
              <p:nvPr/>
            </p:nvSpPr>
            <p:spPr>
              <a:xfrm>
                <a:off x="548690" y="5086949"/>
                <a:ext cx="969946"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 ∆</m:t>
                    </m:r>
                    <m:r>
                      <a:rPr lang="en-US" b="0" i="1" smtClean="0">
                        <a:latin typeface="Cambria Math" panose="02040503050406030204" pitchFamily="18" charset="0"/>
                      </a:rPr>
                      <m:t>𝑉</m:t>
                    </m:r>
                  </m:oMath>
                </a14:m>
                <a:r>
                  <a:rPr lang="en-US" dirty="0">
                    <a:latin typeface="Cambria Math" panose="02040503050406030204" pitchFamily="18" charset="0"/>
                    <a:ea typeface="Cambria Math" panose="02040503050406030204" pitchFamily="18" charset="0"/>
                  </a:rPr>
                  <a:t>=- w</a:t>
                </a:r>
              </a:p>
            </p:txBody>
          </p:sp>
        </mc:Choice>
        <mc:Fallback xmlns="">
          <p:sp>
            <p:nvSpPr>
              <p:cNvPr id="32" name="TextBox 31">
                <a:extLst>
                  <a:ext uri="{FF2B5EF4-FFF2-40B4-BE49-F238E27FC236}">
                    <a16:creationId xmlns:a16="http://schemas.microsoft.com/office/drawing/2014/main" id="{3025A8B8-3C81-054D-BA50-F1D67E8654DE}"/>
                  </a:ext>
                </a:extLst>
              </p:cNvPr>
              <p:cNvSpPr txBox="1">
                <a:spLocks noRot="1" noChangeAspect="1" noMove="1" noResize="1" noEditPoints="1" noAdjustHandles="1" noChangeArrowheads="1" noChangeShapeType="1" noTextEdit="1"/>
              </p:cNvSpPr>
              <p:nvPr/>
            </p:nvSpPr>
            <p:spPr>
              <a:xfrm>
                <a:off x="548690" y="5086949"/>
                <a:ext cx="969946" cy="276999"/>
              </a:xfrm>
              <a:prstGeom prst="rect">
                <a:avLst/>
              </a:prstGeom>
              <a:blipFill>
                <a:blip r:embed="rId6"/>
                <a:stretch>
                  <a:fillRect l="-7692" t="-22727" r="-12821" b="-50000"/>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A78C31B7-352E-EE4E-9CE3-536130A02560}"/>
              </a:ext>
            </a:extLst>
          </p:cNvPr>
          <p:cNvSpPr/>
          <p:nvPr/>
        </p:nvSpPr>
        <p:spPr>
          <a:xfrm>
            <a:off x="387617" y="5618400"/>
            <a:ext cx="8549441" cy="646331"/>
          </a:xfrm>
          <a:prstGeom prst="rect">
            <a:avLst/>
          </a:prstGeom>
        </p:spPr>
        <p:txBody>
          <a:bodyPr wrap="square">
            <a:spAutoFit/>
          </a:bodyPr>
          <a:lstStyle/>
          <a:p>
            <a:r>
              <a:rPr lang="en-US" i="1" dirty="0">
                <a:latin typeface="+mj-lt"/>
              </a:rPr>
              <a:t>P</a:t>
            </a:r>
            <a:r>
              <a:rPr lang="en-US" dirty="0">
                <a:latin typeface="+mj-lt"/>
              </a:rPr>
              <a:t>Δ</a:t>
            </a:r>
            <a:r>
              <a:rPr lang="en-US" i="1" dirty="0">
                <a:latin typeface="+mj-lt"/>
              </a:rPr>
              <a:t>V</a:t>
            </a:r>
            <a:r>
              <a:rPr lang="en-US" dirty="0">
                <a:latin typeface="+mj-lt"/>
              </a:rPr>
              <a:t> represents the expansion work (By their definitions, the arithmetic signs of Δ</a:t>
            </a:r>
            <a:r>
              <a:rPr lang="en-US" i="1" dirty="0">
                <a:latin typeface="+mj-lt"/>
              </a:rPr>
              <a:t>V</a:t>
            </a:r>
            <a:r>
              <a:rPr lang="en-US" dirty="0">
                <a:latin typeface="+mj-lt"/>
              </a:rPr>
              <a:t> and </a:t>
            </a:r>
            <a:r>
              <a:rPr lang="en-US" i="1" dirty="0">
                <a:latin typeface="+mj-lt"/>
              </a:rPr>
              <a:t>w</a:t>
            </a:r>
            <a:r>
              <a:rPr lang="en-US" dirty="0">
                <a:latin typeface="+mj-lt"/>
              </a:rPr>
              <a:t> will always be opposite:</a:t>
            </a:r>
          </a:p>
        </p:txBody>
      </p:sp>
    </p:spTree>
    <p:extLst>
      <p:ext uri="{BB962C8B-B14F-4D97-AF65-F5344CB8AC3E}">
        <p14:creationId xmlns:p14="http://schemas.microsoft.com/office/powerpoint/2010/main" val="4190891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1F4C-A22F-2640-BAE2-7AE2F33E3124}"/>
              </a:ext>
            </a:extLst>
          </p:cNvPr>
          <p:cNvSpPr>
            <a:spLocks noGrp="1"/>
          </p:cNvSpPr>
          <p:nvPr>
            <p:ph type="title"/>
          </p:nvPr>
        </p:nvSpPr>
        <p:spPr/>
        <p:txBody>
          <a:bodyPr/>
          <a:lstStyle/>
          <a:p>
            <a:r>
              <a:rPr lang="en-US" dirty="0"/>
              <a:t>Enthalpy (H)</a:t>
            </a:r>
          </a:p>
        </p:txBody>
      </p:sp>
      <p:sp>
        <p:nvSpPr>
          <p:cNvPr id="23" name="TextBox 22">
            <a:extLst>
              <a:ext uri="{FF2B5EF4-FFF2-40B4-BE49-F238E27FC236}">
                <a16:creationId xmlns:a16="http://schemas.microsoft.com/office/drawing/2014/main" id="{32F80D46-9C70-C244-B754-5652498C190D}"/>
              </a:ext>
            </a:extLst>
          </p:cNvPr>
          <p:cNvSpPr txBox="1"/>
          <p:nvPr/>
        </p:nvSpPr>
        <p:spPr>
          <a:xfrm>
            <a:off x="457200" y="1047941"/>
            <a:ext cx="7848600" cy="1554272"/>
          </a:xfrm>
          <a:prstGeom prst="rect">
            <a:avLst/>
          </a:prstGeom>
          <a:noFill/>
        </p:spPr>
        <p:txBody>
          <a:bodyPr wrap="square" rtlCol="0">
            <a:spAutoFit/>
          </a:bodyPr>
          <a:lstStyle/>
          <a:p>
            <a:pPr>
              <a:spcAft>
                <a:spcPts val="300"/>
              </a:spcAft>
            </a:pPr>
            <a:r>
              <a:rPr lang="en-US" dirty="0">
                <a:latin typeface="Times New Roman" panose="02020603050405020304" pitchFamily="18" charset="0"/>
              </a:rPr>
              <a:t>To complete the analysis of the system 2 studied in the previous slides, we need to introduce a new state function: </a:t>
            </a:r>
          </a:p>
          <a:p>
            <a:pPr>
              <a:spcAft>
                <a:spcPts val="300"/>
              </a:spcAft>
            </a:pPr>
            <a:r>
              <a:rPr lang="en-US" dirty="0">
                <a:latin typeface="Times New Roman" panose="02020603050405020304" pitchFamily="18" charset="0"/>
              </a:rPr>
              <a:t>enthalpy (H) is defined as the sum of a system’s internal energy (U) and the mathematical product of its pressure (P) and volume (V):</a:t>
            </a:r>
          </a:p>
          <a:p>
            <a:pPr>
              <a:spcAft>
                <a:spcPts val="300"/>
              </a:spcAft>
            </a:pPr>
            <a:r>
              <a:rPr lang="en-US" dirty="0">
                <a:latin typeface="Times New Roman" panose="02020603050405020304" pitchFamily="18" charset="0"/>
              </a:rPr>
              <a:t>H=U+PV</a:t>
            </a:r>
          </a:p>
        </p:txBody>
      </p:sp>
      <p:sp>
        <p:nvSpPr>
          <p:cNvPr id="38" name="Rectangle 37">
            <a:extLst>
              <a:ext uri="{FF2B5EF4-FFF2-40B4-BE49-F238E27FC236}">
                <a16:creationId xmlns:a16="http://schemas.microsoft.com/office/drawing/2014/main" id="{C2069CC9-BC56-2B49-9DC0-AE60C0608CFE}"/>
              </a:ext>
            </a:extLst>
          </p:cNvPr>
          <p:cNvSpPr/>
          <p:nvPr/>
        </p:nvSpPr>
        <p:spPr>
          <a:xfrm>
            <a:off x="457200" y="2602213"/>
            <a:ext cx="8062912" cy="923330"/>
          </a:xfrm>
          <a:prstGeom prst="rect">
            <a:avLst/>
          </a:prstGeom>
        </p:spPr>
        <p:txBody>
          <a:bodyPr wrap="square">
            <a:spAutoFit/>
          </a:bodyPr>
          <a:lstStyle/>
          <a:p>
            <a:r>
              <a:rPr lang="en-US" dirty="0">
                <a:latin typeface="+mj-lt"/>
              </a:rPr>
              <a:t>Therefore the enthalpy change in the system 2 (P = constant) can be expressed as</a:t>
            </a:r>
          </a:p>
          <a:p>
            <a:endParaRPr lang="en-US" dirty="0">
              <a:latin typeface="+mj-lt"/>
            </a:endParaRPr>
          </a:p>
          <a:p>
            <a:r>
              <a:rPr lang="el-GR" i="1" dirty="0">
                <a:latin typeface="+mj-lt"/>
              </a:rPr>
              <a:t>Δ</a:t>
            </a:r>
            <a:r>
              <a:rPr lang="en-US" i="1" dirty="0">
                <a:latin typeface="+mj-lt"/>
              </a:rPr>
              <a:t>H=</a:t>
            </a:r>
            <a:r>
              <a:rPr lang="el-GR" i="1" dirty="0">
                <a:latin typeface="+mj-lt"/>
              </a:rPr>
              <a:t>Δ</a:t>
            </a:r>
            <a:r>
              <a:rPr lang="en-US" i="1" dirty="0">
                <a:latin typeface="+mj-lt"/>
              </a:rPr>
              <a:t>U+P</a:t>
            </a:r>
            <a:r>
              <a:rPr lang="el-GR" i="1" dirty="0">
                <a:latin typeface="+mj-lt"/>
              </a:rPr>
              <a:t>Δ</a:t>
            </a:r>
            <a:r>
              <a:rPr lang="en-US" i="1" dirty="0">
                <a:latin typeface="+mj-lt"/>
              </a:rPr>
              <a:t>V</a:t>
            </a:r>
          </a:p>
        </p:txBody>
      </p:sp>
      <p:sp>
        <p:nvSpPr>
          <p:cNvPr id="40" name="Rectangle 39">
            <a:extLst>
              <a:ext uri="{FF2B5EF4-FFF2-40B4-BE49-F238E27FC236}">
                <a16:creationId xmlns:a16="http://schemas.microsoft.com/office/drawing/2014/main" id="{F9F93A05-652B-B948-91BC-8CFD0B73CDA0}"/>
              </a:ext>
            </a:extLst>
          </p:cNvPr>
          <p:cNvSpPr/>
          <p:nvPr/>
        </p:nvSpPr>
        <p:spPr>
          <a:xfrm>
            <a:off x="438150" y="3621537"/>
            <a:ext cx="8062912" cy="1477328"/>
          </a:xfrm>
          <a:prstGeom prst="rect">
            <a:avLst/>
          </a:prstGeom>
        </p:spPr>
        <p:txBody>
          <a:bodyPr wrap="square">
            <a:spAutoFit/>
          </a:bodyPr>
          <a:lstStyle/>
          <a:p>
            <a:r>
              <a:rPr lang="en-US" dirty="0">
                <a:solidFill>
                  <a:srgbClr val="555555"/>
                </a:solidFill>
                <a:latin typeface="+mj-lt"/>
              </a:rPr>
              <a:t>Since PV=-w and </a:t>
            </a:r>
            <a:r>
              <a:rPr lang="el-GR" dirty="0">
                <a:solidFill>
                  <a:srgbClr val="333333"/>
                </a:solidFill>
                <a:latin typeface="STIXGeneral-Regular" pitchFamily="2" charset="2"/>
              </a:rPr>
              <a:t>Δ</a:t>
            </a:r>
            <a:r>
              <a:rPr lang="en-US" dirty="0">
                <a:solidFill>
                  <a:srgbClr val="333333"/>
                </a:solidFill>
                <a:latin typeface="STIXGeneral-Regular" pitchFamily="2" charset="2"/>
              </a:rPr>
              <a:t>U = </a:t>
            </a:r>
            <a:r>
              <a:rPr lang="en-US" dirty="0" err="1">
                <a:solidFill>
                  <a:srgbClr val="333333"/>
                </a:solidFill>
                <a:latin typeface="STIXGeneral-Regular" pitchFamily="2" charset="2"/>
              </a:rPr>
              <a:t>q+w</a:t>
            </a:r>
            <a:r>
              <a:rPr lang="en-US" dirty="0">
                <a:solidFill>
                  <a:srgbClr val="555555"/>
                </a:solidFill>
                <a:latin typeface="+mj-lt"/>
              </a:rPr>
              <a:t> </a:t>
            </a:r>
          </a:p>
          <a:p>
            <a:endParaRPr lang="en-US" dirty="0">
              <a:solidFill>
                <a:srgbClr val="555555"/>
              </a:solidFill>
              <a:latin typeface="Times New Roman" panose="02020603050405020304" pitchFamily="18" charset="0"/>
            </a:endParaRPr>
          </a:p>
          <a:p>
            <a:r>
              <a:rPr lang="el-GR" dirty="0">
                <a:solidFill>
                  <a:srgbClr val="333333"/>
                </a:solidFill>
                <a:latin typeface="STIXGeneral-Regular" pitchFamily="2" charset="2"/>
              </a:rPr>
              <a:t>Δ</a:t>
            </a:r>
            <a:r>
              <a:rPr lang="en-US" dirty="0">
                <a:solidFill>
                  <a:srgbClr val="333333"/>
                </a:solidFill>
                <a:latin typeface="STIXGeneral-Italic" pitchFamily="2" charset="2"/>
              </a:rPr>
              <a:t>H</a:t>
            </a:r>
            <a:r>
              <a:rPr lang="en-US" dirty="0">
                <a:solidFill>
                  <a:srgbClr val="333333"/>
                </a:solidFill>
                <a:latin typeface="STIXGeneral-Regular" pitchFamily="2" charset="2"/>
              </a:rPr>
              <a:t>= </a:t>
            </a:r>
            <a:r>
              <a:rPr lang="en-US" dirty="0" err="1">
                <a:solidFill>
                  <a:srgbClr val="333333"/>
                </a:solidFill>
                <a:latin typeface="STIXGeneral-Regular" pitchFamily="2" charset="2"/>
              </a:rPr>
              <a:t>q</a:t>
            </a:r>
            <a:r>
              <a:rPr lang="en-US" baseline="-25000" dirty="0" err="1">
                <a:solidFill>
                  <a:srgbClr val="333333"/>
                </a:solidFill>
                <a:latin typeface="STIXGeneral-Regular" pitchFamily="2" charset="2"/>
              </a:rPr>
              <a:t>p</a:t>
            </a:r>
            <a:endParaRPr lang="en-US" baseline="-25000" dirty="0">
              <a:solidFill>
                <a:srgbClr val="333333"/>
              </a:solidFill>
              <a:latin typeface="STIXGeneral-Regular" pitchFamily="2" charset="2"/>
            </a:endParaRPr>
          </a:p>
          <a:p>
            <a:r>
              <a:rPr lang="en-US" dirty="0">
                <a:solidFill>
                  <a:srgbClr val="333333"/>
                </a:solidFill>
                <a:latin typeface="STIXGeneral-Regular" pitchFamily="2" charset="2"/>
              </a:rPr>
              <a:t>So the variation of enthalpy (</a:t>
            </a:r>
            <a:r>
              <a:rPr lang="el-GR" dirty="0">
                <a:latin typeface="Times New Roman" panose="02020603050405020304" pitchFamily="18" charset="0"/>
              </a:rPr>
              <a:t>Δ</a:t>
            </a:r>
            <a:r>
              <a:rPr lang="en-US" dirty="0">
                <a:solidFill>
                  <a:srgbClr val="333333"/>
                </a:solidFill>
                <a:latin typeface="STIXGeneral-Regular" pitchFamily="2" charset="2"/>
              </a:rPr>
              <a:t>H) during a process at P=constant is equivalent to the amount of heat exchanged between the surrounding ad the system</a:t>
            </a:r>
          </a:p>
        </p:txBody>
      </p:sp>
      <p:sp>
        <p:nvSpPr>
          <p:cNvPr id="41" name="Rectangle 40">
            <a:extLst>
              <a:ext uri="{FF2B5EF4-FFF2-40B4-BE49-F238E27FC236}">
                <a16:creationId xmlns:a16="http://schemas.microsoft.com/office/drawing/2014/main" id="{08C4F42A-F32D-B44B-A2D1-9A555CAAEE9A}"/>
              </a:ext>
            </a:extLst>
          </p:cNvPr>
          <p:cNvSpPr/>
          <p:nvPr/>
        </p:nvSpPr>
        <p:spPr>
          <a:xfrm>
            <a:off x="447675" y="5175809"/>
            <a:ext cx="8062912" cy="923330"/>
          </a:xfrm>
          <a:prstGeom prst="rect">
            <a:avLst/>
          </a:prstGeom>
        </p:spPr>
        <p:txBody>
          <a:bodyPr wrap="square">
            <a:spAutoFit/>
          </a:bodyPr>
          <a:lstStyle/>
          <a:p>
            <a:r>
              <a:rPr lang="en-US" dirty="0">
                <a:solidFill>
                  <a:srgbClr val="333333"/>
                </a:solidFill>
                <a:latin typeface="STIXGeneral-Regular" pitchFamily="2" charset="2"/>
              </a:rPr>
              <a:t>In conclusion</a:t>
            </a:r>
          </a:p>
          <a:p>
            <a:r>
              <a:rPr lang="en-US" dirty="0">
                <a:solidFill>
                  <a:srgbClr val="333333"/>
                </a:solidFill>
                <a:latin typeface="STIXGeneral-Regular" pitchFamily="2" charset="2"/>
              </a:rPr>
              <a:t>For an event occurring at V=const., </a:t>
            </a:r>
            <a:r>
              <a:rPr lang="el-GR" dirty="0">
                <a:latin typeface="Times New Roman" panose="02020603050405020304" pitchFamily="18" charset="0"/>
              </a:rPr>
              <a:t>Δ</a:t>
            </a:r>
            <a:r>
              <a:rPr lang="en-US" dirty="0">
                <a:solidFill>
                  <a:srgbClr val="333333"/>
                </a:solidFill>
                <a:latin typeface="STIXGeneral-Regular" pitchFamily="2" charset="2"/>
              </a:rPr>
              <a:t>U = q</a:t>
            </a:r>
            <a:r>
              <a:rPr lang="en-US" baseline="-25000" dirty="0">
                <a:solidFill>
                  <a:srgbClr val="333333"/>
                </a:solidFill>
                <a:latin typeface="STIXGeneral-Regular" pitchFamily="2" charset="2"/>
              </a:rPr>
              <a:t>v</a:t>
            </a:r>
          </a:p>
          <a:p>
            <a:r>
              <a:rPr lang="en-US" dirty="0">
                <a:solidFill>
                  <a:srgbClr val="333333"/>
                </a:solidFill>
                <a:latin typeface="STIXGeneral-Regular" pitchFamily="2" charset="2"/>
              </a:rPr>
              <a:t>For an event occurring at P = constant </a:t>
            </a:r>
            <a:r>
              <a:rPr lang="el-GR" dirty="0">
                <a:latin typeface="Times New Roman" panose="02020603050405020304" pitchFamily="18" charset="0"/>
              </a:rPr>
              <a:t>Δ</a:t>
            </a:r>
            <a:r>
              <a:rPr lang="en-US" dirty="0">
                <a:solidFill>
                  <a:srgbClr val="333333"/>
                </a:solidFill>
                <a:latin typeface="STIXGeneral-Regular" pitchFamily="2" charset="2"/>
              </a:rPr>
              <a:t>H = </a:t>
            </a:r>
            <a:r>
              <a:rPr lang="en-US" dirty="0" err="1">
                <a:solidFill>
                  <a:srgbClr val="333333"/>
                </a:solidFill>
                <a:latin typeface="STIXGeneral-Regular" pitchFamily="2" charset="2"/>
              </a:rPr>
              <a:t>q</a:t>
            </a:r>
            <a:r>
              <a:rPr lang="en-US" baseline="-25000" dirty="0" err="1">
                <a:solidFill>
                  <a:srgbClr val="333333"/>
                </a:solidFill>
                <a:latin typeface="STIXGeneral-Regular" pitchFamily="2" charset="2"/>
              </a:rPr>
              <a:t>p</a:t>
            </a:r>
            <a:endParaRPr lang="en-US" baseline="-25000" dirty="0">
              <a:solidFill>
                <a:srgbClr val="333333"/>
              </a:solidFill>
              <a:latin typeface="STIXGeneral-Regular" pitchFamily="2" charset="2"/>
            </a:endParaRPr>
          </a:p>
        </p:txBody>
      </p:sp>
    </p:spTree>
    <p:extLst>
      <p:ext uri="{BB962C8B-B14F-4D97-AF65-F5344CB8AC3E}">
        <p14:creationId xmlns:p14="http://schemas.microsoft.com/office/powerpoint/2010/main" val="2534049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1F4C-A22F-2640-BAE2-7AE2F33E3124}"/>
              </a:ext>
            </a:extLst>
          </p:cNvPr>
          <p:cNvSpPr>
            <a:spLocks noGrp="1"/>
          </p:cNvSpPr>
          <p:nvPr>
            <p:ph type="title"/>
          </p:nvPr>
        </p:nvSpPr>
        <p:spPr/>
        <p:txBody>
          <a:bodyPr/>
          <a:lstStyle/>
          <a:p>
            <a:r>
              <a:rPr lang="en-US" dirty="0"/>
              <a:t>Enthalpy (H)</a:t>
            </a:r>
          </a:p>
        </p:txBody>
      </p:sp>
      <p:sp>
        <p:nvSpPr>
          <p:cNvPr id="23" name="TextBox 22">
            <a:extLst>
              <a:ext uri="{FF2B5EF4-FFF2-40B4-BE49-F238E27FC236}">
                <a16:creationId xmlns:a16="http://schemas.microsoft.com/office/drawing/2014/main" id="{32F80D46-9C70-C244-B754-5652498C190D}"/>
              </a:ext>
            </a:extLst>
          </p:cNvPr>
          <p:cNvSpPr txBox="1"/>
          <p:nvPr/>
        </p:nvSpPr>
        <p:spPr>
          <a:xfrm>
            <a:off x="304800" y="1066800"/>
            <a:ext cx="4419600" cy="4401205"/>
          </a:xfrm>
          <a:prstGeom prst="rect">
            <a:avLst/>
          </a:prstGeom>
          <a:noFill/>
        </p:spPr>
        <p:txBody>
          <a:bodyPr wrap="square" rtlCol="0">
            <a:spAutoFit/>
          </a:bodyPr>
          <a:lstStyle/>
          <a:p>
            <a:pPr>
              <a:spcAft>
                <a:spcPts val="300"/>
              </a:spcAft>
            </a:pPr>
            <a:r>
              <a:rPr lang="en-US" dirty="0">
                <a:latin typeface="Times New Roman" panose="02020603050405020304" pitchFamily="18" charset="0"/>
              </a:rPr>
              <a:t>The heat given off when you operate a Bunsen burner is equal to the enthalpy change of the methane combustion reaction that takes place, since it occurs at the essentially constant pressure of the atmosphere. </a:t>
            </a:r>
          </a:p>
          <a:p>
            <a:pPr>
              <a:spcAft>
                <a:spcPts val="300"/>
              </a:spcAft>
            </a:pPr>
            <a:endParaRPr lang="en-US" dirty="0">
              <a:latin typeface="Times New Roman" panose="02020603050405020304" pitchFamily="18" charset="0"/>
            </a:endParaRPr>
          </a:p>
          <a:p>
            <a:pPr>
              <a:spcAft>
                <a:spcPts val="300"/>
              </a:spcAft>
            </a:pPr>
            <a:r>
              <a:rPr lang="en-US" dirty="0">
                <a:latin typeface="Times New Roman" panose="02020603050405020304" pitchFamily="18" charset="0"/>
              </a:rPr>
              <a:t>The heat produced by a reaction measured in a bomb calorimeter is not equal to ΔH because the closed, constant-volume metal container prevents expansion work from occurring. </a:t>
            </a:r>
          </a:p>
          <a:p>
            <a:pPr>
              <a:spcAft>
                <a:spcPts val="300"/>
              </a:spcAft>
            </a:pPr>
            <a:endParaRPr lang="en-US" dirty="0">
              <a:latin typeface="Times New Roman" panose="02020603050405020304" pitchFamily="18" charset="0"/>
            </a:endParaRPr>
          </a:p>
          <a:p>
            <a:pPr>
              <a:spcAft>
                <a:spcPts val="300"/>
              </a:spcAft>
            </a:pPr>
            <a:r>
              <a:rPr lang="en-US" dirty="0">
                <a:latin typeface="Times New Roman" panose="02020603050405020304" pitchFamily="18" charset="0"/>
              </a:rPr>
              <a:t>Chemists usually perform experiments under normal atmospheric conditions, at constant external pressure with q = ΔH,.</a:t>
            </a:r>
          </a:p>
        </p:txBody>
      </p:sp>
      <p:grpSp>
        <p:nvGrpSpPr>
          <p:cNvPr id="6" name="Group 5">
            <a:extLst>
              <a:ext uri="{FF2B5EF4-FFF2-40B4-BE49-F238E27FC236}">
                <a16:creationId xmlns:a16="http://schemas.microsoft.com/office/drawing/2014/main" id="{74CA7663-4D33-9B4F-BC1A-A4D71480BEAE}"/>
              </a:ext>
            </a:extLst>
          </p:cNvPr>
          <p:cNvGrpSpPr>
            <a:grpSpLocks noChangeAspect="1"/>
          </p:cNvGrpSpPr>
          <p:nvPr/>
        </p:nvGrpSpPr>
        <p:grpSpPr>
          <a:xfrm>
            <a:off x="5410200" y="556805"/>
            <a:ext cx="640080" cy="2130309"/>
            <a:chOff x="5378378" y="457200"/>
            <a:chExt cx="870022" cy="2895600"/>
          </a:xfrm>
        </p:grpSpPr>
        <p:pic>
          <p:nvPicPr>
            <p:cNvPr id="4" name="Picture 3">
              <a:extLst>
                <a:ext uri="{FF2B5EF4-FFF2-40B4-BE49-F238E27FC236}">
                  <a16:creationId xmlns:a16="http://schemas.microsoft.com/office/drawing/2014/main" id="{D23E3459-DEB0-8847-A5BD-3E7F3A150F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78378" y="1432560"/>
              <a:ext cx="870022" cy="1920240"/>
            </a:xfrm>
            <a:prstGeom prst="rect">
              <a:avLst/>
            </a:prstGeom>
          </p:spPr>
        </p:pic>
        <p:pic>
          <p:nvPicPr>
            <p:cNvPr id="5" name="Picture 4">
              <a:extLst>
                <a:ext uri="{FF2B5EF4-FFF2-40B4-BE49-F238E27FC236}">
                  <a16:creationId xmlns:a16="http://schemas.microsoft.com/office/drawing/2014/main" id="{7DD9A135-2C6C-AB4D-8D8F-65165E9F7B79}"/>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5684520" y="457200"/>
              <a:ext cx="182880" cy="1097280"/>
            </a:xfrm>
            <a:prstGeom prst="rect">
              <a:avLst/>
            </a:prstGeom>
          </p:spPr>
        </p:pic>
      </p:grpSp>
      <p:pic>
        <p:nvPicPr>
          <p:cNvPr id="7" name="Picture 6">
            <a:extLst>
              <a:ext uri="{FF2B5EF4-FFF2-40B4-BE49-F238E27FC236}">
                <a16:creationId xmlns:a16="http://schemas.microsoft.com/office/drawing/2014/main" id="{96A6A1D4-8C3F-4644-8630-94A8A19503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07465" y="3059655"/>
            <a:ext cx="2286000" cy="2222463"/>
          </a:xfrm>
          <a:prstGeom prst="rect">
            <a:avLst/>
          </a:prstGeom>
        </p:spPr>
      </p:pic>
    </p:spTree>
    <p:extLst>
      <p:ext uri="{BB962C8B-B14F-4D97-AF65-F5344CB8AC3E}">
        <p14:creationId xmlns:p14="http://schemas.microsoft.com/office/powerpoint/2010/main" val="3769066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1F4C-A22F-2640-BAE2-7AE2F33E3124}"/>
              </a:ext>
            </a:extLst>
          </p:cNvPr>
          <p:cNvSpPr>
            <a:spLocks noGrp="1"/>
          </p:cNvSpPr>
          <p:nvPr>
            <p:ph type="title"/>
          </p:nvPr>
        </p:nvSpPr>
        <p:spPr/>
        <p:txBody>
          <a:bodyPr/>
          <a:lstStyle/>
          <a:p>
            <a:r>
              <a:rPr lang="en-US" dirty="0"/>
              <a:t>The following conventions apply to ΔH</a:t>
            </a:r>
          </a:p>
        </p:txBody>
      </p:sp>
      <p:sp>
        <p:nvSpPr>
          <p:cNvPr id="23" name="TextBox 22">
            <a:extLst>
              <a:ext uri="{FF2B5EF4-FFF2-40B4-BE49-F238E27FC236}">
                <a16:creationId xmlns:a16="http://schemas.microsoft.com/office/drawing/2014/main" id="{32F80D46-9C70-C244-B754-5652498C190D}"/>
              </a:ext>
            </a:extLst>
          </p:cNvPr>
          <p:cNvSpPr txBox="1"/>
          <p:nvPr/>
        </p:nvSpPr>
        <p:spPr>
          <a:xfrm>
            <a:off x="623888" y="900861"/>
            <a:ext cx="7377112" cy="4278094"/>
          </a:xfrm>
          <a:prstGeom prst="rect">
            <a:avLst/>
          </a:prstGeom>
          <a:noFill/>
        </p:spPr>
        <p:txBody>
          <a:bodyPr wrap="square" rtlCol="0">
            <a:spAutoFit/>
          </a:bodyPr>
          <a:lstStyle/>
          <a:p>
            <a:pPr>
              <a:spcAft>
                <a:spcPts val="300"/>
              </a:spcAft>
            </a:pPr>
            <a:r>
              <a:rPr lang="en-US" b="1" dirty="0">
                <a:latin typeface="+mj-lt"/>
              </a:rPr>
              <a:t>Thermochemical equations </a:t>
            </a:r>
            <a:r>
              <a:rPr lang="en-US" dirty="0">
                <a:latin typeface="+mj-lt"/>
              </a:rPr>
              <a:t>represent the changes in both matter and energy. </a:t>
            </a:r>
          </a:p>
          <a:p>
            <a:pPr>
              <a:spcAft>
                <a:spcPts val="300"/>
              </a:spcAft>
            </a:pPr>
            <a:r>
              <a:rPr lang="en-US" dirty="0">
                <a:latin typeface="+mj-lt"/>
              </a:rPr>
              <a:t>Enthalpy change of a reaction is shown as a ΔH value following the equation for the reaction. </a:t>
            </a:r>
          </a:p>
          <a:p>
            <a:pPr marL="285750" indent="-285750">
              <a:spcAft>
                <a:spcPts val="300"/>
              </a:spcAft>
              <a:buFont typeface="Arial" panose="020B0604020202020204" pitchFamily="34" charset="0"/>
              <a:buChar char="•"/>
            </a:pPr>
            <a:r>
              <a:rPr lang="en-US" dirty="0">
                <a:latin typeface="+mj-lt"/>
              </a:rPr>
              <a:t>This ΔH value indicates the amount of heat associated with the reaction involving the number of moles of reactants and products as shown in the chemical equation.</a:t>
            </a:r>
          </a:p>
          <a:p>
            <a:pPr>
              <a:spcAft>
                <a:spcPts val="300"/>
              </a:spcAft>
            </a:pPr>
            <a:r>
              <a:rPr lang="en-US" dirty="0">
                <a:latin typeface="+mj-lt"/>
              </a:rPr>
              <a:t> </a:t>
            </a:r>
          </a:p>
          <a:p>
            <a:pPr marL="295275" lvl="1">
              <a:spcAft>
                <a:spcPts val="300"/>
              </a:spcAft>
            </a:pPr>
            <a:r>
              <a:rPr lang="pt" dirty="0">
                <a:latin typeface="+mj-lt"/>
              </a:rPr>
              <a:t>H</a:t>
            </a:r>
            <a:r>
              <a:rPr lang="pt" baseline="-25000" dirty="0">
                <a:latin typeface="+mj-lt"/>
              </a:rPr>
              <a:t>2</a:t>
            </a:r>
            <a:r>
              <a:rPr lang="pt" dirty="0">
                <a:latin typeface="+mj-lt"/>
              </a:rPr>
              <a:t>(</a:t>
            </a:r>
            <a:r>
              <a:rPr lang="pt" dirty="0" err="1">
                <a:latin typeface="+mj-lt"/>
              </a:rPr>
              <a:t>g</a:t>
            </a:r>
            <a:r>
              <a:rPr lang="pt" dirty="0">
                <a:latin typeface="+mj-lt"/>
              </a:rPr>
              <a:t>) +1/2 O</a:t>
            </a:r>
            <a:r>
              <a:rPr lang="pt" baseline="-25000" dirty="0">
                <a:latin typeface="+mj-lt"/>
              </a:rPr>
              <a:t>2</a:t>
            </a:r>
            <a:r>
              <a:rPr lang="pt" dirty="0">
                <a:latin typeface="+mj-lt"/>
              </a:rPr>
              <a:t>(</a:t>
            </a:r>
            <a:r>
              <a:rPr lang="pt" dirty="0" err="1">
                <a:latin typeface="+mj-lt"/>
              </a:rPr>
              <a:t>g</a:t>
            </a:r>
            <a:r>
              <a:rPr lang="pt" dirty="0">
                <a:latin typeface="+mj-lt"/>
              </a:rPr>
              <a:t>) ⟶ H</a:t>
            </a:r>
            <a:r>
              <a:rPr lang="pt" baseline="-25000" dirty="0">
                <a:latin typeface="+mj-lt"/>
              </a:rPr>
              <a:t>2</a:t>
            </a:r>
            <a:r>
              <a:rPr lang="pt" dirty="0">
                <a:latin typeface="+mj-lt"/>
              </a:rPr>
              <a:t>O(l)  ΔH=−286kJ</a:t>
            </a:r>
            <a:endParaRPr lang="en-US" dirty="0">
              <a:latin typeface="+mj-lt"/>
            </a:endParaRPr>
          </a:p>
          <a:p>
            <a:pPr marL="295275" lvl="1">
              <a:spcAft>
                <a:spcPts val="300"/>
              </a:spcAft>
            </a:pPr>
            <a:r>
              <a:rPr lang="en-US" dirty="0">
                <a:latin typeface="+mj-lt"/>
              </a:rPr>
              <a:t>1 mole of hydrogen gas and 1/2 mole of oxygen gas at some temperature and pressure change to 1 mole of liquid water at the same temperature and pressure, 286 kJ of heat are released to the surroundings. </a:t>
            </a:r>
          </a:p>
          <a:p>
            <a:pPr marL="295275" lvl="1">
              <a:spcAft>
                <a:spcPts val="300"/>
              </a:spcAft>
            </a:pPr>
            <a:endParaRPr lang="en-US" dirty="0">
              <a:latin typeface="+mj-lt"/>
            </a:endParaRPr>
          </a:p>
          <a:p>
            <a:pPr marL="295275" lvl="1">
              <a:spcAft>
                <a:spcPts val="300"/>
              </a:spcAft>
            </a:pPr>
            <a:r>
              <a:rPr lang="en-US" dirty="0">
                <a:latin typeface="+mj-lt"/>
              </a:rPr>
              <a:t>ΔH is an extensive property</a:t>
            </a:r>
          </a:p>
          <a:p>
            <a:pPr marL="295275" lvl="1">
              <a:spcAft>
                <a:spcPts val="300"/>
              </a:spcAft>
            </a:pPr>
            <a:r>
              <a:rPr lang="en-US" dirty="0">
                <a:latin typeface="+mj-lt"/>
              </a:rPr>
              <a:t>2 </a:t>
            </a:r>
            <a:r>
              <a:rPr lang="pt" dirty="0">
                <a:latin typeface="+mj-lt"/>
              </a:rPr>
              <a:t>H</a:t>
            </a:r>
            <a:r>
              <a:rPr lang="pt" baseline="-25000" dirty="0">
                <a:latin typeface="+mj-lt"/>
              </a:rPr>
              <a:t>2</a:t>
            </a:r>
            <a:r>
              <a:rPr lang="pt" dirty="0">
                <a:latin typeface="+mj-lt"/>
              </a:rPr>
              <a:t>(</a:t>
            </a:r>
            <a:r>
              <a:rPr lang="pt" dirty="0" err="1">
                <a:latin typeface="+mj-lt"/>
              </a:rPr>
              <a:t>g</a:t>
            </a:r>
            <a:r>
              <a:rPr lang="pt" dirty="0">
                <a:latin typeface="+mj-lt"/>
              </a:rPr>
              <a:t>) + O</a:t>
            </a:r>
            <a:r>
              <a:rPr lang="pt" baseline="-25000" dirty="0">
                <a:latin typeface="+mj-lt"/>
              </a:rPr>
              <a:t>2</a:t>
            </a:r>
            <a:r>
              <a:rPr lang="pt" dirty="0">
                <a:latin typeface="+mj-lt"/>
              </a:rPr>
              <a:t>(</a:t>
            </a:r>
            <a:r>
              <a:rPr lang="pt" dirty="0" err="1">
                <a:latin typeface="+mj-lt"/>
              </a:rPr>
              <a:t>g</a:t>
            </a:r>
            <a:r>
              <a:rPr lang="pt" dirty="0">
                <a:latin typeface="+mj-lt"/>
              </a:rPr>
              <a:t>) ⟶ 2 H</a:t>
            </a:r>
            <a:r>
              <a:rPr lang="pt" baseline="-25000" dirty="0">
                <a:latin typeface="+mj-lt"/>
              </a:rPr>
              <a:t>2</a:t>
            </a:r>
            <a:r>
              <a:rPr lang="pt" dirty="0">
                <a:latin typeface="+mj-lt"/>
              </a:rPr>
              <a:t>O(l)  ΔH=</a:t>
            </a:r>
            <a:r>
              <a:rPr lang="en-US" dirty="0">
                <a:latin typeface="+mj-lt"/>
              </a:rPr>
              <a:t>−572kJ</a:t>
            </a:r>
          </a:p>
        </p:txBody>
      </p:sp>
    </p:spTree>
    <p:extLst>
      <p:ext uri="{BB962C8B-B14F-4D97-AF65-F5344CB8AC3E}">
        <p14:creationId xmlns:p14="http://schemas.microsoft.com/office/powerpoint/2010/main" val="1183698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1F4C-A22F-2640-BAE2-7AE2F33E3124}"/>
              </a:ext>
            </a:extLst>
          </p:cNvPr>
          <p:cNvSpPr>
            <a:spLocks noGrp="1"/>
          </p:cNvSpPr>
          <p:nvPr>
            <p:ph type="title"/>
          </p:nvPr>
        </p:nvSpPr>
        <p:spPr/>
        <p:txBody>
          <a:bodyPr/>
          <a:lstStyle/>
          <a:p>
            <a:r>
              <a:rPr lang="en-US" dirty="0"/>
              <a:t>The following conventions apply to ΔH, Cont..</a:t>
            </a:r>
          </a:p>
        </p:txBody>
      </p:sp>
      <p:sp>
        <p:nvSpPr>
          <p:cNvPr id="23" name="TextBox 22">
            <a:extLst>
              <a:ext uri="{FF2B5EF4-FFF2-40B4-BE49-F238E27FC236}">
                <a16:creationId xmlns:a16="http://schemas.microsoft.com/office/drawing/2014/main" id="{32F80D46-9C70-C244-B754-5652498C190D}"/>
              </a:ext>
            </a:extLst>
          </p:cNvPr>
          <p:cNvSpPr txBox="1"/>
          <p:nvPr/>
        </p:nvSpPr>
        <p:spPr>
          <a:xfrm>
            <a:off x="623888" y="900861"/>
            <a:ext cx="7896224" cy="3016210"/>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a:latin typeface="+mj-lt"/>
              </a:rPr>
              <a:t>The enthalpy change of a reaction depends on the physical state of the reactants and products of the reaction (whether we have gases, liquids, solids, or aqueous solutions), so these must be shown. </a:t>
            </a:r>
          </a:p>
          <a:p>
            <a:pPr>
              <a:spcAft>
                <a:spcPts val="300"/>
              </a:spcAft>
            </a:pPr>
            <a:endParaRPr lang="en-US" dirty="0">
              <a:latin typeface="+mj-lt"/>
            </a:endParaRPr>
          </a:p>
          <a:p>
            <a:pPr>
              <a:spcAft>
                <a:spcPts val="300"/>
              </a:spcAft>
            </a:pPr>
            <a:r>
              <a:rPr lang="en-US" dirty="0">
                <a:latin typeface="+mj-lt"/>
              </a:rPr>
              <a:t> </a:t>
            </a:r>
            <a:r>
              <a:rPr lang="pt" dirty="0">
                <a:latin typeface="+mj-lt"/>
              </a:rPr>
              <a:t>H</a:t>
            </a:r>
            <a:r>
              <a:rPr lang="pt" baseline="-25000" dirty="0">
                <a:latin typeface="+mj-lt"/>
              </a:rPr>
              <a:t>2</a:t>
            </a:r>
            <a:r>
              <a:rPr lang="pt" dirty="0">
                <a:latin typeface="+mj-lt"/>
              </a:rPr>
              <a:t>(</a:t>
            </a:r>
            <a:r>
              <a:rPr lang="pt" dirty="0" err="1">
                <a:latin typeface="+mj-lt"/>
              </a:rPr>
              <a:t>g</a:t>
            </a:r>
            <a:r>
              <a:rPr lang="pt" dirty="0">
                <a:latin typeface="+mj-lt"/>
              </a:rPr>
              <a:t>) +1/2 O</a:t>
            </a:r>
            <a:r>
              <a:rPr lang="pt" baseline="-25000" dirty="0">
                <a:latin typeface="+mj-lt"/>
              </a:rPr>
              <a:t>2</a:t>
            </a:r>
            <a:r>
              <a:rPr lang="pt" dirty="0">
                <a:latin typeface="+mj-lt"/>
              </a:rPr>
              <a:t>(</a:t>
            </a:r>
            <a:r>
              <a:rPr lang="pt" dirty="0" err="1">
                <a:latin typeface="+mj-lt"/>
              </a:rPr>
              <a:t>g</a:t>
            </a:r>
            <a:r>
              <a:rPr lang="pt" dirty="0">
                <a:latin typeface="+mj-lt"/>
              </a:rPr>
              <a:t>) ⟶ H</a:t>
            </a:r>
            <a:r>
              <a:rPr lang="pt" baseline="-25000" dirty="0">
                <a:latin typeface="+mj-lt"/>
              </a:rPr>
              <a:t>2</a:t>
            </a:r>
            <a:r>
              <a:rPr lang="pt" dirty="0">
                <a:latin typeface="+mj-lt"/>
              </a:rPr>
              <a:t>O (</a:t>
            </a:r>
            <a:r>
              <a:rPr lang="pt" dirty="0" err="1">
                <a:latin typeface="+mj-lt"/>
              </a:rPr>
              <a:t>g</a:t>
            </a:r>
            <a:r>
              <a:rPr lang="pt" dirty="0">
                <a:latin typeface="+mj-lt"/>
              </a:rPr>
              <a:t>) </a:t>
            </a:r>
            <a:r>
              <a:rPr lang="en-US" dirty="0">
                <a:latin typeface="+mj-lt"/>
              </a:rPr>
              <a:t>ΔH=−242kJ</a:t>
            </a:r>
          </a:p>
          <a:p>
            <a:pPr>
              <a:spcAft>
                <a:spcPts val="300"/>
              </a:spcAft>
            </a:pPr>
            <a:endParaRPr lang="en-US" dirty="0">
              <a:latin typeface="+mj-lt"/>
            </a:endParaRPr>
          </a:p>
          <a:p>
            <a:pPr marL="285750" indent="-285750">
              <a:spcAft>
                <a:spcPts val="300"/>
              </a:spcAft>
              <a:buFont typeface="Arial" panose="020B0604020202020204" pitchFamily="34" charset="0"/>
              <a:buChar char="•"/>
            </a:pPr>
            <a:r>
              <a:rPr lang="en-US" dirty="0">
                <a:latin typeface="+mj-lt"/>
              </a:rPr>
              <a:t>A negative value of an enthalpy change, ΔH, indicates an exothermic reaction; a positive value of ΔH indicates an endothermic reaction. If the direction of a chemical equation is reversed, the arithmetic sign of its ΔH is changed (a process that is endothermic in one direction is exothermic in the opposite direction).</a:t>
            </a:r>
          </a:p>
        </p:txBody>
      </p:sp>
    </p:spTree>
    <p:extLst>
      <p:ext uri="{BB962C8B-B14F-4D97-AF65-F5344CB8AC3E}">
        <p14:creationId xmlns:p14="http://schemas.microsoft.com/office/powerpoint/2010/main" val="3216267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1F4C-A22F-2640-BAE2-7AE2F33E3124}"/>
              </a:ext>
            </a:extLst>
          </p:cNvPr>
          <p:cNvSpPr>
            <a:spLocks noGrp="1"/>
          </p:cNvSpPr>
          <p:nvPr>
            <p:ph type="title"/>
          </p:nvPr>
        </p:nvSpPr>
        <p:spPr/>
        <p:txBody>
          <a:bodyPr/>
          <a:lstStyle/>
          <a:p>
            <a:r>
              <a:rPr lang="en-US" dirty="0"/>
              <a:t>ΔH and standard state</a:t>
            </a:r>
          </a:p>
        </p:txBody>
      </p:sp>
      <p:sp>
        <p:nvSpPr>
          <p:cNvPr id="23" name="TextBox 22">
            <a:extLst>
              <a:ext uri="{FF2B5EF4-FFF2-40B4-BE49-F238E27FC236}">
                <a16:creationId xmlns:a16="http://schemas.microsoft.com/office/drawing/2014/main" id="{32F80D46-9C70-C244-B754-5652498C190D}"/>
              </a:ext>
            </a:extLst>
          </p:cNvPr>
          <p:cNvSpPr txBox="1"/>
          <p:nvPr/>
        </p:nvSpPr>
        <p:spPr>
          <a:xfrm>
            <a:off x="623888" y="900861"/>
            <a:ext cx="7377112" cy="4524315"/>
          </a:xfrm>
          <a:prstGeom prst="rect">
            <a:avLst/>
          </a:prstGeom>
          <a:noFill/>
        </p:spPr>
        <p:txBody>
          <a:bodyPr wrap="square" rtlCol="0">
            <a:spAutoFit/>
          </a:bodyPr>
          <a:lstStyle/>
          <a:p>
            <a:r>
              <a:rPr lang="en-US" dirty="0"/>
              <a:t>IUPAC </a:t>
            </a:r>
            <a:r>
              <a:rPr lang="en-US" b="1" dirty="0"/>
              <a:t>standard state:</a:t>
            </a:r>
          </a:p>
          <a:p>
            <a:r>
              <a:rPr lang="en-US" b="1" dirty="0"/>
              <a:t>Pressure = </a:t>
            </a:r>
            <a:r>
              <a:rPr lang="en-US" dirty="0"/>
              <a:t>1 bar (1 bar = 0.987 </a:t>
            </a:r>
            <a:r>
              <a:rPr lang="en-US" dirty="0" err="1"/>
              <a:t>atm</a:t>
            </a:r>
            <a:r>
              <a:rPr lang="en-US" dirty="0"/>
              <a:t>), </a:t>
            </a:r>
          </a:p>
          <a:p>
            <a:r>
              <a:rPr lang="en-US" dirty="0"/>
              <a:t>Solution concentration = 1 M, </a:t>
            </a:r>
          </a:p>
          <a:p>
            <a:r>
              <a:rPr lang="en-US" dirty="0"/>
              <a:t> </a:t>
            </a:r>
            <a:r>
              <a:rPr lang="en-US" b="1" dirty="0"/>
              <a:t>does not specify a temperature</a:t>
            </a:r>
            <a:r>
              <a:rPr lang="en-US" dirty="0"/>
              <a:t>. </a:t>
            </a:r>
          </a:p>
          <a:p>
            <a:r>
              <a:rPr lang="en-US" dirty="0"/>
              <a:t>The symbol ΔH</a:t>
            </a:r>
            <a:r>
              <a:rPr lang="en-US" baseline="30000" dirty="0"/>
              <a:t>∘</a:t>
            </a:r>
            <a:r>
              <a:rPr lang="en-US" dirty="0"/>
              <a:t>  indicate that the</a:t>
            </a:r>
            <a:r>
              <a:rPr lang="en-US" baseline="30000" dirty="0"/>
              <a:t> </a:t>
            </a:r>
            <a:r>
              <a:rPr lang="en-US" dirty="0"/>
              <a:t>enthalpy change  was measured under standard state conditions.</a:t>
            </a:r>
          </a:p>
          <a:p>
            <a:r>
              <a:rPr lang="en-US" dirty="0"/>
              <a:t>The symbol Δ</a:t>
            </a:r>
            <a:r>
              <a:rPr lang="en-US" i="1" dirty="0"/>
              <a:t>H</a:t>
            </a:r>
            <a:r>
              <a:rPr lang="en-US" dirty="0"/>
              <a:t> is used to indicate an enthalpy change for a reaction occurring under nonstandard conditions</a:t>
            </a:r>
          </a:p>
          <a:p>
            <a:endParaRPr lang="en-US" dirty="0"/>
          </a:p>
          <a:p>
            <a:r>
              <a:rPr lang="en-US" dirty="0"/>
              <a:t>The enthalpy changes for many types of chemical and physical processes are available in the reference literature, including those for combustion reactions, phase transitions, and formation reactions. As we discuss these quantities, </a:t>
            </a:r>
          </a:p>
          <a:p>
            <a:endParaRPr lang="en-US" dirty="0"/>
          </a:p>
          <a:p>
            <a:r>
              <a:rPr lang="en-US" dirty="0"/>
              <a:t>Since Δ</a:t>
            </a:r>
            <a:r>
              <a:rPr lang="en-US" i="1" dirty="0"/>
              <a:t>H</a:t>
            </a:r>
            <a:r>
              <a:rPr lang="en-US" dirty="0"/>
              <a:t> is extensive property (Δ</a:t>
            </a:r>
            <a:r>
              <a:rPr lang="en-US" i="1" dirty="0"/>
              <a:t>H</a:t>
            </a:r>
            <a:r>
              <a:rPr lang="en-US" dirty="0"/>
              <a:t>) tables usually report  the Δ</a:t>
            </a:r>
            <a:r>
              <a:rPr lang="en-US" i="1" dirty="0"/>
              <a:t>H/(</a:t>
            </a:r>
            <a:r>
              <a:rPr lang="en-US" dirty="0"/>
              <a:t>1 mole substance)</a:t>
            </a:r>
            <a:endParaRPr lang="en-US" dirty="0">
              <a:latin typeface="+mj-lt"/>
            </a:endParaRPr>
          </a:p>
        </p:txBody>
      </p:sp>
    </p:spTree>
    <p:extLst>
      <p:ext uri="{BB962C8B-B14F-4D97-AF65-F5344CB8AC3E}">
        <p14:creationId xmlns:p14="http://schemas.microsoft.com/office/powerpoint/2010/main" val="3633760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1F4C-A22F-2640-BAE2-7AE2F33E3124}"/>
              </a:ext>
            </a:extLst>
          </p:cNvPr>
          <p:cNvSpPr>
            <a:spLocks noGrp="1"/>
          </p:cNvSpPr>
          <p:nvPr>
            <p:ph type="title"/>
          </p:nvPr>
        </p:nvSpPr>
        <p:spPr/>
        <p:txBody>
          <a:bodyPr/>
          <a:lstStyle/>
          <a:p>
            <a:r>
              <a:rPr lang="en-US" dirty="0"/>
              <a:t>Enthalpy of Combustion</a:t>
            </a:r>
          </a:p>
        </p:txBody>
      </p:sp>
      <p:sp>
        <p:nvSpPr>
          <p:cNvPr id="23" name="TextBox 22">
            <a:extLst>
              <a:ext uri="{FF2B5EF4-FFF2-40B4-BE49-F238E27FC236}">
                <a16:creationId xmlns:a16="http://schemas.microsoft.com/office/drawing/2014/main" id="{32F80D46-9C70-C244-B754-5652498C190D}"/>
              </a:ext>
            </a:extLst>
          </p:cNvPr>
          <p:cNvSpPr txBox="1"/>
          <p:nvPr/>
        </p:nvSpPr>
        <p:spPr>
          <a:xfrm>
            <a:off x="457200" y="900861"/>
            <a:ext cx="7543800" cy="923330"/>
          </a:xfrm>
          <a:prstGeom prst="rect">
            <a:avLst/>
          </a:prstGeom>
          <a:noFill/>
        </p:spPr>
        <p:txBody>
          <a:bodyPr wrap="square" rtlCol="0">
            <a:spAutoFit/>
          </a:bodyPr>
          <a:lstStyle/>
          <a:p>
            <a:r>
              <a:rPr lang="en-US" b="1" dirty="0"/>
              <a:t>Standard enthalpy of combustion</a:t>
            </a:r>
            <a:r>
              <a:rPr lang="en-US" dirty="0"/>
              <a:t> (ΔH°</a:t>
            </a:r>
            <a:r>
              <a:rPr lang="en-US" baseline="-25000" dirty="0"/>
              <a:t>C</a:t>
            </a:r>
            <a:r>
              <a:rPr lang="en-US" dirty="0"/>
              <a:t>)  is the enthalpy change when 1 mole of a substance burns under standard state conditions; it is sometimes called “heat of combustion.” </a:t>
            </a:r>
          </a:p>
        </p:txBody>
      </p:sp>
      <p:pic>
        <p:nvPicPr>
          <p:cNvPr id="6" name="Picture 5" descr="A screenshot of a cell phone&#13;&#10;&#13;&#10;Description automatically generated">
            <a:extLst>
              <a:ext uri="{FF2B5EF4-FFF2-40B4-BE49-F238E27FC236}">
                <a16:creationId xmlns:a16="http://schemas.microsoft.com/office/drawing/2014/main" id="{80CF31B1-8A69-9F4A-9432-501F05C71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80" y="2564535"/>
            <a:ext cx="8127432" cy="2819400"/>
          </a:xfrm>
          <a:prstGeom prst="rect">
            <a:avLst/>
          </a:prstGeom>
        </p:spPr>
      </p:pic>
    </p:spTree>
    <p:extLst>
      <p:ext uri="{BB962C8B-B14F-4D97-AF65-F5344CB8AC3E}">
        <p14:creationId xmlns:p14="http://schemas.microsoft.com/office/powerpoint/2010/main" val="2210979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Emerging algae-based energy technologies (biofuels)</a:t>
            </a:r>
          </a:p>
        </p:txBody>
      </p:sp>
      <p:pic>
        <p:nvPicPr>
          <p:cNvPr id="2" name="Picture Placeholder 1" descr="CNX_Chem_05_03_AlgalFuel1.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11284" b="-11284"/>
          <a:stretch>
            <a:fillRect/>
          </a:stretch>
        </p:blipFill>
        <p:spPr/>
      </p:pic>
      <p:sp>
        <p:nvSpPr>
          <p:cNvPr id="7" name="Text Placeholder 6"/>
          <p:cNvSpPr>
            <a:spLocks noGrp="1"/>
          </p:cNvSpPr>
          <p:nvPr>
            <p:ph type="body" sz="quarter" idx="14"/>
          </p:nvPr>
        </p:nvSpPr>
        <p:spPr/>
        <p:txBody>
          <a:bodyPr>
            <a:normAutofit/>
          </a:bodyPr>
          <a:lstStyle/>
          <a:p>
            <a:r>
              <a:rPr lang="en-US" sz="1600">
                <a:solidFill>
                  <a:srgbClr val="6CB255"/>
                </a:solidFill>
              </a:rPr>
              <a:t>(a) </a:t>
            </a:r>
            <a:r>
              <a:rPr lang="en-US" sz="1600"/>
              <a:t>Tiny algal organisms can be </a:t>
            </a:r>
            <a:r>
              <a:rPr lang="en-US" sz="1600">
                <a:solidFill>
                  <a:srgbClr val="6CB255"/>
                </a:solidFill>
              </a:rPr>
              <a:t>(b) </a:t>
            </a:r>
            <a:r>
              <a:rPr lang="en-US" sz="1600"/>
              <a:t>grown in large quantities and eventually </a:t>
            </a:r>
            <a:r>
              <a:rPr lang="en-US" sz="1600">
                <a:solidFill>
                  <a:srgbClr val="6CB255"/>
                </a:solidFill>
              </a:rPr>
              <a:t>(c) </a:t>
            </a:r>
            <a:r>
              <a:rPr lang="en-US" sz="1600"/>
              <a:t>turned into a useful fuel such as biodiesel. (credit a: modification of work by Micah </a:t>
            </a:r>
            <a:r>
              <a:rPr lang="en-US" sz="1600" err="1"/>
              <a:t>Sittig</a:t>
            </a:r>
            <a:r>
              <a:rPr lang="en-US" sz="1600"/>
              <a:t>; credit b: modification of work by Robert </a:t>
            </a:r>
            <a:r>
              <a:rPr lang="en-US" sz="1600" err="1"/>
              <a:t>Kerton</a:t>
            </a:r>
            <a:r>
              <a:rPr lang="en-US" sz="1600"/>
              <a:t>; credit c: modification of work by John F. Williams)</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59755"/>
            <a:ext cx="1051733" cy="714849"/>
          </a:xfrm>
          <a:prstGeom prst="rect">
            <a:avLst/>
          </a:prstGeom>
        </p:spPr>
      </p:pic>
    </p:spTree>
    <p:extLst>
      <p:ext uri="{BB962C8B-B14F-4D97-AF65-F5344CB8AC3E}">
        <p14:creationId xmlns:p14="http://schemas.microsoft.com/office/powerpoint/2010/main" val="293475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Emerging algae-based energy technologies (biofuels)</a:t>
            </a:r>
          </a:p>
        </p:txBody>
      </p:sp>
      <p:pic>
        <p:nvPicPr>
          <p:cNvPr id="2" name="Picture Placeholder 1" descr="CNX_Chem_05_03_AlgalFuel2.jpg"/>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t="1152" b="-1863"/>
          <a:stretch/>
        </p:blipFill>
        <p:spPr>
          <a:xfrm>
            <a:off x="457199" y="2317433"/>
            <a:ext cx="8062913" cy="2940367"/>
          </a:xfrm>
        </p:spPr>
      </p:pic>
      <p:sp>
        <p:nvSpPr>
          <p:cNvPr id="7" name="Text Placeholder 6"/>
          <p:cNvSpPr>
            <a:spLocks noGrp="1"/>
          </p:cNvSpPr>
          <p:nvPr>
            <p:ph type="body" sz="quarter" idx="14"/>
          </p:nvPr>
        </p:nvSpPr>
        <p:spPr>
          <a:xfrm>
            <a:off x="457200" y="5257800"/>
            <a:ext cx="8062912" cy="752564"/>
          </a:xfrm>
        </p:spPr>
        <p:txBody>
          <a:bodyPr>
            <a:normAutofit/>
          </a:bodyPr>
          <a:lstStyle/>
          <a:p>
            <a:r>
              <a:rPr lang="en-US" sz="1600" dirty="0"/>
              <a:t>Algae convert sunlight and carbon dioxide into oil that is harvested, extracted, purified, and transformed into a variety of renewable fuels.</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92CD9002-8E57-E14F-9876-31E1581B51B7}"/>
              </a:ext>
            </a:extLst>
          </p:cNvPr>
          <p:cNvSpPr/>
          <p:nvPr/>
        </p:nvSpPr>
        <p:spPr>
          <a:xfrm>
            <a:off x="592929" y="1580878"/>
            <a:ext cx="7791451" cy="369332"/>
          </a:xfrm>
          <a:prstGeom prst="rect">
            <a:avLst/>
          </a:prstGeom>
        </p:spPr>
        <p:txBody>
          <a:bodyPr wrap="square">
            <a:spAutoFit/>
          </a:bodyPr>
          <a:lstStyle/>
          <a:p>
            <a:r>
              <a:rPr lang="en-US" dirty="0">
                <a:hlinkClick r:id="rId4"/>
              </a:rPr>
              <a:t>https://www.youtube.com/watch?time_continue=39&amp;v=qPcZfA7FB6w</a:t>
            </a:r>
            <a:r>
              <a:rPr lang="en-US" dirty="0"/>
              <a:t> </a:t>
            </a:r>
          </a:p>
        </p:txBody>
      </p:sp>
      <p:sp>
        <p:nvSpPr>
          <p:cNvPr id="8" name="TextBox 7">
            <a:extLst>
              <a:ext uri="{FF2B5EF4-FFF2-40B4-BE49-F238E27FC236}">
                <a16:creationId xmlns:a16="http://schemas.microsoft.com/office/drawing/2014/main" id="{CF7AC8F8-11B8-ED42-95CA-52AD320C62DE}"/>
              </a:ext>
            </a:extLst>
          </p:cNvPr>
          <p:cNvSpPr txBox="1"/>
          <p:nvPr/>
        </p:nvSpPr>
        <p:spPr>
          <a:xfrm>
            <a:off x="990600" y="1195537"/>
            <a:ext cx="6186374" cy="369332"/>
          </a:xfrm>
          <a:prstGeom prst="rect">
            <a:avLst/>
          </a:prstGeom>
          <a:noFill/>
        </p:spPr>
        <p:txBody>
          <a:bodyPr wrap="none" rtlCol="0">
            <a:spAutoFit/>
          </a:bodyPr>
          <a:lstStyle/>
          <a:p>
            <a:r>
              <a:rPr lang="en-US" dirty="0" err="1"/>
              <a:t>Cellana</a:t>
            </a:r>
            <a:r>
              <a:rPr lang="en-US" dirty="0"/>
              <a:t> - Algae-based Products for a Sustainable Future™</a:t>
            </a:r>
          </a:p>
        </p:txBody>
      </p:sp>
    </p:spTree>
    <p:extLst>
      <p:ext uri="{BB962C8B-B14F-4D97-AF65-F5344CB8AC3E}">
        <p14:creationId xmlns:p14="http://schemas.microsoft.com/office/powerpoint/2010/main" val="3018041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a:t>Thermochemistry</a:t>
            </a:r>
            <a:endParaRPr lang="en-US"/>
          </a:p>
        </p:txBody>
      </p:sp>
      <p:pic>
        <p:nvPicPr>
          <p:cNvPr id="2" name="Picture Placeholder 1" descr="CNX_Chem_05_00_Match.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7591" r="-7591"/>
          <a:stretch>
            <a:fillRect/>
          </a:stretch>
        </p:blipFill>
        <p:spPr>
          <a:xfrm>
            <a:off x="457199" y="1122386"/>
            <a:ext cx="4114801" cy="1786215"/>
          </a:xfrm>
        </p:spPr>
      </p:pic>
      <p:sp>
        <p:nvSpPr>
          <p:cNvPr id="7" name="Text Placeholder 6"/>
          <p:cNvSpPr>
            <a:spLocks noGrp="1"/>
          </p:cNvSpPr>
          <p:nvPr>
            <p:ph type="body" sz="quarter" idx="14"/>
          </p:nvPr>
        </p:nvSpPr>
        <p:spPr>
          <a:xfrm>
            <a:off x="4572000" y="919289"/>
            <a:ext cx="4252420" cy="1989311"/>
          </a:xfrm>
        </p:spPr>
        <p:txBody>
          <a:bodyPr>
            <a:normAutofit/>
          </a:bodyPr>
          <a:lstStyle/>
          <a:p>
            <a:r>
              <a:rPr lang="en-US"/>
              <a:t>Sliding a match head along a rough surface initiates a combustion reaction that release energy in the form of heat and light. (credit: modification of work by Laszlo </a:t>
            </a:r>
            <a:r>
              <a:rPr lang="en-US" err="1"/>
              <a:t>Ilyes</a:t>
            </a:r>
            <a:r>
              <a:rPr lang="en-US"/>
              <a:t>)</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
        <p:nvSpPr>
          <p:cNvPr id="3" name="Rectangle 2">
            <a:extLst>
              <a:ext uri="{FF2B5EF4-FFF2-40B4-BE49-F238E27FC236}">
                <a16:creationId xmlns:a16="http://schemas.microsoft.com/office/drawing/2014/main" id="{88DFE9A9-AC15-C746-87D7-54469A714028}"/>
              </a:ext>
            </a:extLst>
          </p:cNvPr>
          <p:cNvSpPr/>
          <p:nvPr/>
        </p:nvSpPr>
        <p:spPr>
          <a:xfrm>
            <a:off x="4762501" y="2684354"/>
            <a:ext cx="4061919" cy="646331"/>
          </a:xfrm>
          <a:prstGeom prst="rect">
            <a:avLst/>
          </a:prstGeom>
        </p:spPr>
        <p:txBody>
          <a:bodyPr wrap="square">
            <a:spAutoFit/>
          </a:bodyPr>
          <a:lstStyle/>
          <a:p>
            <a:r>
              <a:rPr lang="en-US" dirty="0">
                <a:latin typeface="Times New Roman" panose="02020603050405020304" pitchFamily="18" charset="0"/>
                <a:hlinkClick r:id="rId4"/>
              </a:rPr>
              <a:t>https://www.compoundchem.com/2014/11/20/matches/</a:t>
            </a:r>
            <a:r>
              <a:rPr lang="en-US" dirty="0">
                <a:latin typeface="Times New Roman" panose="02020603050405020304" pitchFamily="18" charset="0"/>
              </a:rPr>
              <a:t> </a:t>
            </a:r>
          </a:p>
        </p:txBody>
      </p:sp>
      <p:sp>
        <p:nvSpPr>
          <p:cNvPr id="4" name="TextBox 3">
            <a:extLst>
              <a:ext uri="{FF2B5EF4-FFF2-40B4-BE49-F238E27FC236}">
                <a16:creationId xmlns:a16="http://schemas.microsoft.com/office/drawing/2014/main" id="{2DB7A434-9C96-384E-BFFF-1F8F0874903C}"/>
              </a:ext>
            </a:extLst>
          </p:cNvPr>
          <p:cNvSpPr txBox="1"/>
          <p:nvPr/>
        </p:nvSpPr>
        <p:spPr>
          <a:xfrm>
            <a:off x="457198" y="3507002"/>
            <a:ext cx="4991101" cy="369332"/>
          </a:xfrm>
          <a:prstGeom prst="rect">
            <a:avLst/>
          </a:prstGeom>
          <a:noFill/>
        </p:spPr>
        <p:txBody>
          <a:bodyPr wrap="square" rtlCol="0">
            <a:spAutoFit/>
          </a:bodyPr>
          <a:lstStyle/>
          <a:p>
            <a:r>
              <a:rPr lang="en-US" dirty="0">
                <a:latin typeface="Times New Roman" panose="02020603050405020304" pitchFamily="18" charset="0"/>
              </a:rPr>
              <a:t>2 P</a:t>
            </a:r>
            <a:r>
              <a:rPr lang="en-US" baseline="-25000" dirty="0">
                <a:latin typeface="Times New Roman" panose="02020603050405020304" pitchFamily="18" charset="0"/>
              </a:rPr>
              <a:t>4 </a:t>
            </a:r>
            <a:r>
              <a:rPr lang="en-US" dirty="0">
                <a:latin typeface="Times New Roman" panose="02020603050405020304" pitchFamily="18" charset="0"/>
              </a:rPr>
              <a:t>+ 5 KClO</a:t>
            </a:r>
            <a:r>
              <a:rPr lang="en-US" baseline="-25000" dirty="0">
                <a:latin typeface="Times New Roman" panose="02020603050405020304" pitchFamily="18" charset="0"/>
              </a:rPr>
              <a:t>4</a:t>
            </a:r>
            <a:r>
              <a:rPr lang="en-US" dirty="0">
                <a:latin typeface="Times New Roman" panose="02020603050405020304" pitchFamily="18" charset="0"/>
              </a:rPr>
              <a:t> </a:t>
            </a:r>
            <a:r>
              <a:rPr lang="en-US" dirty="0">
                <a:latin typeface="Times New Roman" panose="02020603050405020304" pitchFamily="18" charset="0"/>
                <a:sym typeface="Wingdings" pitchFamily="2" charset="2"/>
              </a:rPr>
              <a:t> 2 P</a:t>
            </a:r>
            <a:r>
              <a:rPr lang="en-US" baseline="-25000" dirty="0">
                <a:latin typeface="Times New Roman" panose="02020603050405020304" pitchFamily="18" charset="0"/>
                <a:sym typeface="Wingdings" pitchFamily="2" charset="2"/>
              </a:rPr>
              <a:t>4</a:t>
            </a:r>
            <a:r>
              <a:rPr lang="en-US" dirty="0">
                <a:latin typeface="Times New Roman" panose="02020603050405020304" pitchFamily="18" charset="0"/>
                <a:sym typeface="Wingdings" pitchFamily="2" charset="2"/>
              </a:rPr>
              <a:t>O</a:t>
            </a:r>
            <a:r>
              <a:rPr lang="en-US" baseline="-25000" dirty="0">
                <a:latin typeface="Times New Roman" panose="02020603050405020304" pitchFamily="18" charset="0"/>
                <a:sym typeface="Wingdings" pitchFamily="2" charset="2"/>
              </a:rPr>
              <a:t>10</a:t>
            </a:r>
            <a:r>
              <a:rPr lang="en-US" dirty="0">
                <a:latin typeface="Times New Roman" panose="02020603050405020304" pitchFamily="18" charset="0"/>
                <a:sym typeface="Wingdings" pitchFamily="2" charset="2"/>
              </a:rPr>
              <a:t> + 5 </a:t>
            </a:r>
            <a:r>
              <a:rPr lang="en-US" dirty="0" err="1">
                <a:latin typeface="Times New Roman" panose="02020603050405020304" pitchFamily="18" charset="0"/>
                <a:sym typeface="Wingdings" pitchFamily="2" charset="2"/>
              </a:rPr>
              <a:t>KCl</a:t>
            </a:r>
            <a:r>
              <a:rPr lang="en-US" dirty="0">
                <a:latin typeface="Times New Roman" panose="02020603050405020304" pitchFamily="18" charset="0"/>
                <a:sym typeface="Wingdings" pitchFamily="2" charset="2"/>
              </a:rPr>
              <a:t> + heat</a:t>
            </a:r>
            <a:endParaRPr lang="en-US" dirty="0">
              <a:latin typeface="Times New Roman" panose="02020603050405020304" pitchFamily="18" charset="0"/>
            </a:endParaRPr>
          </a:p>
        </p:txBody>
      </p:sp>
      <p:sp>
        <p:nvSpPr>
          <p:cNvPr id="8" name="Rectangle 7">
            <a:extLst>
              <a:ext uri="{FF2B5EF4-FFF2-40B4-BE49-F238E27FC236}">
                <a16:creationId xmlns:a16="http://schemas.microsoft.com/office/drawing/2014/main" id="{5492FEDB-BF83-D043-ABA3-9D2D899FBFBE}"/>
              </a:ext>
            </a:extLst>
          </p:cNvPr>
          <p:cNvSpPr/>
          <p:nvPr/>
        </p:nvSpPr>
        <p:spPr>
          <a:xfrm>
            <a:off x="457199" y="3028933"/>
            <a:ext cx="2650084" cy="400110"/>
          </a:xfrm>
          <a:prstGeom prst="rect">
            <a:avLst/>
          </a:prstGeom>
        </p:spPr>
        <p:txBody>
          <a:bodyPr wrap="none">
            <a:spAutoFit/>
          </a:bodyPr>
          <a:lstStyle/>
          <a:p>
            <a:r>
              <a:rPr lang="en-US" sz="2000" dirty="0">
                <a:latin typeface="Times New Roman" panose="02020603050405020304" pitchFamily="18" charset="0"/>
              </a:rPr>
              <a:t>safety matches reaction </a:t>
            </a:r>
          </a:p>
        </p:txBody>
      </p:sp>
      <p:sp>
        <p:nvSpPr>
          <p:cNvPr id="9" name="Rectangle 8">
            <a:extLst>
              <a:ext uri="{FF2B5EF4-FFF2-40B4-BE49-F238E27FC236}">
                <a16:creationId xmlns:a16="http://schemas.microsoft.com/office/drawing/2014/main" id="{2D0A2D11-99C7-CC41-82F4-BABFC6E923A3}"/>
              </a:ext>
            </a:extLst>
          </p:cNvPr>
          <p:cNvSpPr/>
          <p:nvPr/>
        </p:nvSpPr>
        <p:spPr>
          <a:xfrm>
            <a:off x="355598" y="3896916"/>
            <a:ext cx="7759699" cy="400110"/>
          </a:xfrm>
          <a:prstGeom prst="rect">
            <a:avLst/>
          </a:prstGeom>
        </p:spPr>
        <p:txBody>
          <a:bodyPr wrap="square">
            <a:spAutoFit/>
          </a:bodyPr>
          <a:lstStyle/>
          <a:p>
            <a:r>
              <a:rPr lang="en-US" sz="2000" dirty="0">
                <a:latin typeface="Times New Roman" panose="02020603050405020304" pitchFamily="18" charset="0"/>
              </a:rPr>
              <a:t> Chemical reaction involve changes in energy as well as matter!!</a:t>
            </a:r>
          </a:p>
        </p:txBody>
      </p:sp>
      <p:sp>
        <p:nvSpPr>
          <p:cNvPr id="10" name="Rectangle 9">
            <a:extLst>
              <a:ext uri="{FF2B5EF4-FFF2-40B4-BE49-F238E27FC236}">
                <a16:creationId xmlns:a16="http://schemas.microsoft.com/office/drawing/2014/main" id="{1973079B-BCCB-4D42-9A8A-724DDBA0E9E2}"/>
              </a:ext>
            </a:extLst>
          </p:cNvPr>
          <p:cNvSpPr/>
          <p:nvPr/>
        </p:nvSpPr>
        <p:spPr>
          <a:xfrm>
            <a:off x="457198" y="5503058"/>
            <a:ext cx="8367222" cy="707886"/>
          </a:xfrm>
          <a:prstGeom prst="rect">
            <a:avLst/>
          </a:prstGeom>
        </p:spPr>
        <p:txBody>
          <a:bodyPr wrap="square">
            <a:spAutoFit/>
          </a:bodyPr>
          <a:lstStyle/>
          <a:p>
            <a:r>
              <a:rPr lang="en-US" sz="2000" dirty="0">
                <a:latin typeface="Times New Roman" panose="02020603050405020304" pitchFamily="18" charset="0"/>
              </a:rPr>
              <a:t>US, and global, economy largely function on the use of energy released by chemical reactions.</a:t>
            </a:r>
          </a:p>
        </p:txBody>
      </p:sp>
      <p:sp>
        <p:nvSpPr>
          <p:cNvPr id="12" name="Rectangle 11">
            <a:extLst>
              <a:ext uri="{FF2B5EF4-FFF2-40B4-BE49-F238E27FC236}">
                <a16:creationId xmlns:a16="http://schemas.microsoft.com/office/drawing/2014/main" id="{7EF99E19-8C62-F04C-B23E-9FE17D3DA3DF}"/>
              </a:ext>
            </a:extLst>
          </p:cNvPr>
          <p:cNvSpPr/>
          <p:nvPr/>
        </p:nvSpPr>
        <p:spPr>
          <a:xfrm>
            <a:off x="457197" y="4355425"/>
            <a:ext cx="8367223" cy="1015663"/>
          </a:xfrm>
          <a:prstGeom prst="rect">
            <a:avLst/>
          </a:prstGeom>
        </p:spPr>
        <p:txBody>
          <a:bodyPr wrap="square">
            <a:spAutoFit/>
          </a:bodyPr>
          <a:lstStyle/>
          <a:p>
            <a:r>
              <a:rPr lang="en-US" sz="2000" dirty="0">
                <a:latin typeface="Times New Roman" panose="02020603050405020304" pitchFamily="18" charset="0"/>
              </a:rPr>
              <a:t>Thermochemistry is the part of thermodynamic that study the transfer of energy that occur during a chemical reaction. In thermochemistry, a chemical reaction is the system of interest.</a:t>
            </a:r>
          </a:p>
        </p:txBody>
      </p:sp>
    </p:spTree>
    <p:extLst>
      <p:ext uri="{BB962C8B-B14F-4D97-AF65-F5344CB8AC3E}">
        <p14:creationId xmlns:p14="http://schemas.microsoft.com/office/powerpoint/2010/main" val="1814578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457379"/>
          </a:xfrm>
        </p:spPr>
        <p:txBody>
          <a:bodyPr>
            <a:normAutofit/>
          </a:bodyPr>
          <a:lstStyle/>
          <a:p>
            <a:r>
              <a:rPr lang="en-US" dirty="0"/>
              <a:t>Standard Enthalpy of Formation</a:t>
            </a: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59755"/>
            <a:ext cx="1051733" cy="714849"/>
          </a:xfrm>
          <a:prstGeom prst="rect">
            <a:avLst/>
          </a:prstGeom>
        </p:spPr>
      </p:pic>
      <p:sp>
        <p:nvSpPr>
          <p:cNvPr id="19" name="Rectangle 18">
            <a:extLst>
              <a:ext uri="{FF2B5EF4-FFF2-40B4-BE49-F238E27FC236}">
                <a16:creationId xmlns:a16="http://schemas.microsoft.com/office/drawing/2014/main" id="{08B27FFA-15EE-1B4C-B271-44D55C8A2646}"/>
              </a:ext>
            </a:extLst>
          </p:cNvPr>
          <p:cNvSpPr/>
          <p:nvPr/>
        </p:nvSpPr>
        <p:spPr>
          <a:xfrm>
            <a:off x="457200" y="995792"/>
            <a:ext cx="8229600" cy="5355312"/>
          </a:xfrm>
          <a:prstGeom prst="rect">
            <a:avLst/>
          </a:prstGeom>
        </p:spPr>
        <p:txBody>
          <a:bodyPr wrap="square">
            <a:spAutoFit/>
          </a:bodyPr>
          <a:lstStyle/>
          <a:p>
            <a:r>
              <a:rPr lang="en-US" dirty="0"/>
              <a:t>A </a:t>
            </a:r>
            <a:r>
              <a:rPr lang="en-US" b="1" dirty="0"/>
              <a:t>standard enthalpy of formation </a:t>
            </a:r>
            <a:r>
              <a:rPr lang="en-US" dirty="0" err="1"/>
              <a:t>ΔH</a:t>
            </a:r>
            <a:r>
              <a:rPr lang="en-US" baseline="30000" dirty="0" err="1"/>
              <a:t>∘</a:t>
            </a:r>
            <a:r>
              <a:rPr lang="en-US" baseline="-25000" dirty="0" err="1"/>
              <a:t>f</a:t>
            </a:r>
            <a:r>
              <a:rPr lang="en-US" dirty="0"/>
              <a:t> Is an enthalpy change for a reaction in which exactly 1 mole of a pure substance is formed from free elements in their most stable states under standard state conditions. </a:t>
            </a:r>
          </a:p>
          <a:p>
            <a:endParaRPr lang="en-US" dirty="0"/>
          </a:p>
          <a:p>
            <a:r>
              <a:rPr lang="en-US" dirty="0"/>
              <a:t>C(s) + O</a:t>
            </a:r>
            <a:r>
              <a:rPr lang="en-US" baseline="-25000" dirty="0"/>
              <a:t>2</a:t>
            </a:r>
            <a:r>
              <a:rPr lang="en-US" dirty="0"/>
              <a:t>(g) ⟶ CO</a:t>
            </a:r>
            <a:r>
              <a:rPr lang="en-US" baseline="-25000" dirty="0"/>
              <a:t>2</a:t>
            </a:r>
            <a:r>
              <a:rPr lang="en-US" dirty="0"/>
              <a:t>(g) </a:t>
            </a:r>
            <a:r>
              <a:rPr lang="en-US" dirty="0" err="1"/>
              <a:t>ΔH</a:t>
            </a:r>
            <a:r>
              <a:rPr lang="en-US" baseline="30000" dirty="0" err="1"/>
              <a:t>∘</a:t>
            </a:r>
            <a:r>
              <a:rPr lang="en-US" baseline="-25000" dirty="0" err="1"/>
              <a:t>f</a:t>
            </a:r>
            <a:r>
              <a:rPr lang="en-US" dirty="0"/>
              <a:t> = ΔH</a:t>
            </a:r>
            <a:r>
              <a:rPr lang="en-US" baseline="-25000" dirty="0"/>
              <a:t>298</a:t>
            </a:r>
            <a:r>
              <a:rPr lang="en-US" dirty="0"/>
              <a:t>°= −393.5 kJ</a:t>
            </a:r>
          </a:p>
          <a:p>
            <a:endParaRPr lang="en-US" dirty="0"/>
          </a:p>
          <a:p>
            <a:r>
              <a:rPr lang="en-US" dirty="0"/>
              <a:t>starting with the reactants at a pressure of 1 </a:t>
            </a:r>
            <a:r>
              <a:rPr lang="en-US" dirty="0" err="1"/>
              <a:t>atm</a:t>
            </a:r>
            <a:r>
              <a:rPr lang="en-US" dirty="0"/>
              <a:t> and 25 °C (with the carbon present as graphite, the most stable form of carbon under these conditions) and ending with one mole of CO</a:t>
            </a:r>
            <a:r>
              <a:rPr lang="en-US" baseline="-25000" dirty="0"/>
              <a:t>2</a:t>
            </a:r>
            <a:r>
              <a:rPr lang="en-US" dirty="0"/>
              <a:t>, also at 1 </a:t>
            </a:r>
            <a:r>
              <a:rPr lang="en-US" dirty="0" err="1"/>
              <a:t>atm</a:t>
            </a:r>
            <a:r>
              <a:rPr lang="en-US" dirty="0"/>
              <a:t> and 25 °C. </a:t>
            </a:r>
          </a:p>
          <a:p>
            <a:endParaRPr lang="en-US" dirty="0"/>
          </a:p>
          <a:p>
            <a:r>
              <a:rPr lang="en-US" dirty="0"/>
              <a:t>table of standard enthalpies of formation of many common substances are in </a:t>
            </a:r>
            <a:r>
              <a:rPr lang="en-US" u="sng" dirty="0">
                <a:hlinkClick r:id="rId3"/>
              </a:rPr>
              <a:t>Appendix G</a:t>
            </a:r>
            <a:r>
              <a:rPr lang="en-US" dirty="0"/>
              <a:t>. </a:t>
            </a:r>
          </a:p>
          <a:p>
            <a:endParaRPr lang="en-US" dirty="0"/>
          </a:p>
          <a:p>
            <a:r>
              <a:rPr lang="en-US" dirty="0"/>
              <a:t>By definition, </a:t>
            </a:r>
            <a:r>
              <a:rPr lang="en-US" b="1" dirty="0"/>
              <a:t>the standard enthalpy of formation of an element in its most stable form is equal to zero under standard conditions, which is 1 </a:t>
            </a:r>
            <a:r>
              <a:rPr lang="en-US" b="1" dirty="0" err="1"/>
              <a:t>atm</a:t>
            </a:r>
            <a:r>
              <a:rPr lang="en-US" b="1" dirty="0"/>
              <a:t> for gases and 1 M for solutions.</a:t>
            </a:r>
          </a:p>
          <a:p>
            <a:br>
              <a:rPr lang="en-US" b="1" dirty="0"/>
            </a:br>
            <a:endParaRPr lang="en-US" b="1" dirty="0"/>
          </a:p>
          <a:p>
            <a:r>
              <a:rPr lang="en-US" dirty="0">
                <a:latin typeface="+mj-lt"/>
              </a:rPr>
              <a:t>. </a:t>
            </a:r>
          </a:p>
        </p:txBody>
      </p:sp>
    </p:spTree>
    <p:extLst>
      <p:ext uri="{BB962C8B-B14F-4D97-AF65-F5344CB8AC3E}">
        <p14:creationId xmlns:p14="http://schemas.microsoft.com/office/powerpoint/2010/main" val="1536642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457379"/>
          </a:xfrm>
        </p:spPr>
        <p:txBody>
          <a:bodyPr/>
          <a:lstStyle/>
          <a:p>
            <a:r>
              <a:rPr lang="en-US" dirty="0"/>
              <a:t>Hess’s law</a:t>
            </a: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59755"/>
            <a:ext cx="1051733" cy="714849"/>
          </a:xfrm>
          <a:prstGeom prst="rect">
            <a:avLst/>
          </a:prstGeom>
        </p:spPr>
      </p:pic>
      <p:sp>
        <p:nvSpPr>
          <p:cNvPr id="8" name="Rectangle 7">
            <a:extLst>
              <a:ext uri="{FF2B5EF4-FFF2-40B4-BE49-F238E27FC236}">
                <a16:creationId xmlns:a16="http://schemas.microsoft.com/office/drawing/2014/main" id="{F017D3B1-F817-EA47-AB3B-1160AA615CA1}"/>
              </a:ext>
            </a:extLst>
          </p:cNvPr>
          <p:cNvSpPr/>
          <p:nvPr/>
        </p:nvSpPr>
        <p:spPr>
          <a:xfrm>
            <a:off x="457200" y="788572"/>
            <a:ext cx="8229600" cy="923330"/>
          </a:xfrm>
          <a:prstGeom prst="rect">
            <a:avLst/>
          </a:prstGeom>
        </p:spPr>
        <p:txBody>
          <a:bodyPr wrap="square">
            <a:spAutoFit/>
          </a:bodyPr>
          <a:lstStyle/>
          <a:p>
            <a:r>
              <a:rPr lang="en-US" b="1" dirty="0">
                <a:latin typeface="+mj-lt"/>
              </a:rPr>
              <a:t>Hess’s law</a:t>
            </a:r>
            <a:r>
              <a:rPr lang="en-US" dirty="0">
                <a:latin typeface="+mj-lt"/>
              </a:rPr>
              <a:t>: </a:t>
            </a:r>
            <a:r>
              <a:rPr lang="en-US" i="1" dirty="0">
                <a:latin typeface="+mj-lt"/>
              </a:rPr>
              <a:t>If a process can be written as the sum of several stepwise processes, the enthalpy change of the total process equals the sum of the enthalpy changes of the various steps</a:t>
            </a:r>
            <a:r>
              <a:rPr lang="en-US" dirty="0">
                <a:latin typeface="+mj-lt"/>
              </a:rPr>
              <a:t>. </a:t>
            </a:r>
          </a:p>
        </p:txBody>
      </p:sp>
      <p:sp>
        <p:nvSpPr>
          <p:cNvPr id="9" name="Rectangle 8">
            <a:extLst>
              <a:ext uri="{FF2B5EF4-FFF2-40B4-BE49-F238E27FC236}">
                <a16:creationId xmlns:a16="http://schemas.microsoft.com/office/drawing/2014/main" id="{432B0087-3FCF-2F40-874C-84A10CD99238}"/>
              </a:ext>
            </a:extLst>
          </p:cNvPr>
          <p:cNvSpPr/>
          <p:nvPr/>
        </p:nvSpPr>
        <p:spPr>
          <a:xfrm>
            <a:off x="452437" y="1752600"/>
            <a:ext cx="7696200" cy="646331"/>
          </a:xfrm>
          <a:prstGeom prst="rect">
            <a:avLst/>
          </a:prstGeom>
        </p:spPr>
        <p:txBody>
          <a:bodyPr wrap="square">
            <a:spAutoFit/>
          </a:bodyPr>
          <a:lstStyle/>
          <a:p>
            <a:r>
              <a:rPr lang="en-US" b="1" dirty="0">
                <a:latin typeface="+mj-lt"/>
              </a:rPr>
              <a:t>Enthalpy is a state function</a:t>
            </a:r>
            <a:r>
              <a:rPr lang="en-US" dirty="0">
                <a:latin typeface="+mj-lt"/>
              </a:rPr>
              <a:t>: Enthalpy changes depend only on where a chemical process starts and ends, but not on the path it takes from start to finish. </a:t>
            </a:r>
          </a:p>
        </p:txBody>
      </p:sp>
      <p:pic>
        <p:nvPicPr>
          <p:cNvPr id="12" name="Picture Placeholder 1" descr="CNX_Chem_05_03_HessCO2.jpg">
            <a:extLst>
              <a:ext uri="{FF2B5EF4-FFF2-40B4-BE49-F238E27FC236}">
                <a16:creationId xmlns:a16="http://schemas.microsoft.com/office/drawing/2014/main" id="{39F55875-7DCE-B04C-8404-14ABE027E914}"/>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val="0"/>
              </a:ext>
            </a:extLst>
          </a:blip>
          <a:srcRect l="-249" r="-1678"/>
          <a:stretch/>
        </p:blipFill>
        <p:spPr>
          <a:xfrm>
            <a:off x="452437" y="2404390"/>
            <a:ext cx="5562600" cy="3005810"/>
          </a:xfrm>
        </p:spPr>
      </p:pic>
      <p:sp>
        <p:nvSpPr>
          <p:cNvPr id="14" name="Text Placeholder 6">
            <a:extLst>
              <a:ext uri="{FF2B5EF4-FFF2-40B4-BE49-F238E27FC236}">
                <a16:creationId xmlns:a16="http://schemas.microsoft.com/office/drawing/2014/main" id="{414A28AB-F258-2149-99F2-BED6D418EC1A}"/>
              </a:ext>
            </a:extLst>
          </p:cNvPr>
          <p:cNvSpPr txBox="1">
            <a:spLocks/>
          </p:cNvSpPr>
          <p:nvPr/>
        </p:nvSpPr>
        <p:spPr>
          <a:xfrm>
            <a:off x="452437" y="5355095"/>
            <a:ext cx="8229600" cy="1200329"/>
          </a:xfrm>
          <a:prstGeom prst="rect">
            <a:avLst/>
          </a:prstGeom>
        </p:spPr>
        <p:txBody>
          <a:bodyPr vert="horz" lIns="91440" tIns="45720" rIns="91440" bIns="45720" rtlCol="0">
            <a:sp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Times New Roman" panose="02020603050405020304" pitchFamily="18" charset="0"/>
                <a:ea typeface="+mn-ea"/>
                <a:cs typeface="Times New Roman" panose="02020603050405020304" pitchFamily="18" charset="0"/>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Times New Roman" panose="02020603050405020304" pitchFamily="18" charset="0"/>
                <a:ea typeface="+mn-ea"/>
                <a:cs typeface="Times New Roman" panose="02020603050405020304" pitchFamily="18" charset="0"/>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Times New Roman" panose="02020603050405020304" pitchFamily="18" charset="0"/>
                <a:ea typeface="+mn-ea"/>
                <a:cs typeface="Times New Roman" panose="02020603050405020304" pitchFamily="18" charset="0"/>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Times New Roman" panose="02020603050405020304" pitchFamily="18" charset="0"/>
                <a:ea typeface="+mn-ea"/>
                <a:cs typeface="Times New Roman" panose="02020603050405020304" pitchFamily="18" charset="0"/>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800" dirty="0"/>
              <a:t>The formation of CO</a:t>
            </a:r>
            <a:r>
              <a:rPr lang="en-US" sz="1800" baseline="-25000" dirty="0"/>
              <a:t>2</a:t>
            </a:r>
            <a:r>
              <a:rPr lang="en-US" sz="1800" dirty="0"/>
              <a:t>(</a:t>
            </a:r>
            <a:r>
              <a:rPr lang="en-US" sz="1800" i="1" dirty="0"/>
              <a:t>g</a:t>
            </a:r>
            <a:r>
              <a:rPr lang="en-US" sz="1800" dirty="0"/>
              <a:t>) from its elements can be thought of as occurring in two steps, which sum to the overall reaction, as described by Hess’s law. The horizontal blue lines represent enthalpies. For an exothermic process, the products are at lower enthalpy than are the reactants.</a:t>
            </a:r>
          </a:p>
        </p:txBody>
      </p:sp>
    </p:spTree>
    <p:extLst>
      <p:ext uri="{BB962C8B-B14F-4D97-AF65-F5344CB8AC3E}">
        <p14:creationId xmlns:p14="http://schemas.microsoft.com/office/powerpoint/2010/main" val="2131725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Hess’s law can be used to determine the enthalpy change of any reaction </a:t>
            </a: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59755"/>
            <a:ext cx="1051733" cy="714849"/>
          </a:xfrm>
          <a:prstGeom prst="rect">
            <a:avLst/>
          </a:prstGeom>
        </p:spPr>
      </p:pic>
      <p:sp>
        <p:nvSpPr>
          <p:cNvPr id="8" name="Rectangle 7">
            <a:extLst>
              <a:ext uri="{FF2B5EF4-FFF2-40B4-BE49-F238E27FC236}">
                <a16:creationId xmlns:a16="http://schemas.microsoft.com/office/drawing/2014/main" id="{BE889397-5A6C-A54B-B367-2A32F45BB752}"/>
              </a:ext>
            </a:extLst>
          </p:cNvPr>
          <p:cNvSpPr/>
          <p:nvPr/>
        </p:nvSpPr>
        <p:spPr>
          <a:xfrm>
            <a:off x="485775" y="1219200"/>
            <a:ext cx="7848600" cy="4247317"/>
          </a:xfrm>
          <a:prstGeom prst="rect">
            <a:avLst/>
          </a:prstGeom>
        </p:spPr>
        <p:txBody>
          <a:bodyPr wrap="square">
            <a:spAutoFit/>
          </a:bodyPr>
          <a:lstStyle/>
          <a:p>
            <a:r>
              <a:rPr lang="en-US" b="1" dirty="0">
                <a:solidFill>
                  <a:srgbClr val="555555"/>
                </a:solidFill>
                <a:latin typeface="Helvetica Neue" panose="02000503000000020004" pitchFamily="2" charset="0"/>
              </a:rPr>
              <a:t>Hess’s law</a:t>
            </a:r>
            <a:r>
              <a:rPr lang="en-US" dirty="0">
                <a:solidFill>
                  <a:srgbClr val="555555"/>
                </a:solidFill>
                <a:latin typeface="Helvetica Neue" panose="02000503000000020004" pitchFamily="2" charset="0"/>
              </a:rPr>
              <a:t> can be used to determine the enthalpy change of any reaction if the corresponding enthalpies of formation of the reactants and products are available. </a:t>
            </a:r>
          </a:p>
          <a:p>
            <a:endParaRPr lang="en-US" dirty="0">
              <a:solidFill>
                <a:srgbClr val="555555"/>
              </a:solidFill>
              <a:latin typeface="Helvetica Neue" panose="02000503000000020004" pitchFamily="2" charset="0"/>
            </a:endParaRPr>
          </a:p>
          <a:p>
            <a:r>
              <a:rPr lang="en-US" dirty="0">
                <a:solidFill>
                  <a:srgbClr val="555555"/>
                </a:solidFill>
                <a:latin typeface="Helvetica Neue" panose="02000503000000020004" pitchFamily="2" charset="0"/>
              </a:rPr>
              <a:t>The stepwise reactions we consider are: </a:t>
            </a:r>
          </a:p>
          <a:p>
            <a:pPr marL="400050" indent="-400050">
              <a:buAutoNum type="romanLcParenBoth"/>
            </a:pPr>
            <a:r>
              <a:rPr lang="en-US" dirty="0">
                <a:solidFill>
                  <a:srgbClr val="555555"/>
                </a:solidFill>
                <a:latin typeface="Helvetica Neue" panose="02000503000000020004" pitchFamily="2" charset="0"/>
              </a:rPr>
              <a:t>decompositions of the reactants into their component elements (for which the enthalpy changes are proportional to the negative of the enthalpies of formation of the reactants), followed by </a:t>
            </a:r>
          </a:p>
          <a:p>
            <a:pPr marL="400050" indent="-400050">
              <a:buAutoNum type="romanLcParenBoth"/>
            </a:pPr>
            <a:r>
              <a:rPr lang="en-US" dirty="0">
                <a:solidFill>
                  <a:srgbClr val="555555"/>
                </a:solidFill>
                <a:latin typeface="Helvetica Neue" panose="02000503000000020004" pitchFamily="2" charset="0"/>
              </a:rPr>
              <a:t>re-combinations of the elements to give the products (with the enthalpy changes proportional to the enthalpies of formation of the products). </a:t>
            </a:r>
          </a:p>
          <a:p>
            <a:pPr marL="400050" indent="-400050">
              <a:buAutoNum type="romanLcParenBoth"/>
            </a:pPr>
            <a:r>
              <a:rPr lang="en-US" dirty="0">
                <a:solidFill>
                  <a:srgbClr val="555555"/>
                </a:solidFill>
                <a:latin typeface="Helvetica Neue" panose="02000503000000020004" pitchFamily="2" charset="0"/>
              </a:rPr>
              <a:t>The standard enthalpy change of the overall reaction is therefore equal to: (ii) the sum of the standard enthalpies of formation of all the products plus (</a:t>
            </a:r>
            <a:r>
              <a:rPr lang="en-US" dirty="0" err="1">
                <a:solidFill>
                  <a:srgbClr val="555555"/>
                </a:solidFill>
                <a:latin typeface="Helvetica Neue" panose="02000503000000020004" pitchFamily="2" charset="0"/>
              </a:rPr>
              <a:t>i</a:t>
            </a:r>
            <a:r>
              <a:rPr lang="en-US" dirty="0">
                <a:solidFill>
                  <a:srgbClr val="555555"/>
                </a:solidFill>
                <a:latin typeface="Helvetica Neue" panose="02000503000000020004" pitchFamily="2" charset="0"/>
              </a:rPr>
              <a:t>) the sum of the negatives of the standard enthalpies of formation of the reactants.</a:t>
            </a:r>
            <a:endParaRPr lang="en-US" dirty="0">
              <a:solidFill>
                <a:srgbClr val="333333"/>
              </a:solidFill>
              <a:latin typeface="STIXGeneral-Regular" pitchFamily="2" charset="2"/>
            </a:endParaRPr>
          </a:p>
        </p:txBody>
      </p:sp>
      <p:pic>
        <p:nvPicPr>
          <p:cNvPr id="12" name="Picture 11">
            <a:extLst>
              <a:ext uri="{FF2B5EF4-FFF2-40B4-BE49-F238E27FC236}">
                <a16:creationId xmlns:a16="http://schemas.microsoft.com/office/drawing/2014/main" id="{77A6115E-F77A-4744-BA80-F37B07A6A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356" y="5784856"/>
            <a:ext cx="7086600" cy="520700"/>
          </a:xfrm>
          <a:prstGeom prst="rect">
            <a:avLst/>
          </a:prstGeom>
        </p:spPr>
      </p:pic>
    </p:spTree>
    <p:extLst>
      <p:ext uri="{BB962C8B-B14F-4D97-AF65-F5344CB8AC3E}">
        <p14:creationId xmlns:p14="http://schemas.microsoft.com/office/powerpoint/2010/main" val="697765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21EAD-B443-7445-9FFD-2C6B3384BE84}"/>
              </a:ext>
            </a:extLst>
          </p:cNvPr>
          <p:cNvSpPr>
            <a:spLocks noGrp="1"/>
          </p:cNvSpPr>
          <p:nvPr>
            <p:ph type="title"/>
          </p:nvPr>
        </p:nvSpPr>
        <p:spPr>
          <a:xfrm>
            <a:off x="457200" y="241327"/>
            <a:ext cx="8062912" cy="444474"/>
          </a:xfrm>
        </p:spPr>
        <p:txBody>
          <a:bodyPr>
            <a:normAutofit fontScale="90000"/>
          </a:bodyPr>
          <a:lstStyle/>
          <a:p>
            <a:r>
              <a:rPr lang="en-US" dirty="0"/>
              <a:t>Using Hess’s Law</a:t>
            </a:r>
          </a:p>
        </p:txBody>
      </p:sp>
      <p:pic>
        <p:nvPicPr>
          <p:cNvPr id="7" name="Picture 6" descr="A screenshot of a cell phone&#13;&#10;&#13;&#10;Description automatically generated">
            <a:extLst>
              <a:ext uri="{FF2B5EF4-FFF2-40B4-BE49-F238E27FC236}">
                <a16:creationId xmlns:a16="http://schemas.microsoft.com/office/drawing/2014/main" id="{DD1768D4-0A18-6543-B660-119835445388}"/>
              </a:ext>
            </a:extLst>
          </p:cNvPr>
          <p:cNvPicPr>
            <a:picLocks noChangeAspect="1"/>
          </p:cNvPicPr>
          <p:nvPr/>
        </p:nvPicPr>
        <p:blipFill rotWithShape="1">
          <a:blip r:embed="rId2">
            <a:extLst>
              <a:ext uri="{28A0092B-C50C-407E-A947-70E740481C1C}">
                <a14:useLocalDpi xmlns:a14="http://schemas.microsoft.com/office/drawing/2010/main" val="0"/>
              </a:ext>
            </a:extLst>
          </a:blip>
          <a:srcRect t="6961"/>
          <a:stretch/>
        </p:blipFill>
        <p:spPr>
          <a:xfrm>
            <a:off x="351126" y="914400"/>
            <a:ext cx="8441747" cy="5473674"/>
          </a:xfrm>
          <a:prstGeom prst="rect">
            <a:avLst/>
          </a:prstGeom>
        </p:spPr>
      </p:pic>
    </p:spTree>
    <p:extLst>
      <p:ext uri="{BB962C8B-B14F-4D97-AF65-F5344CB8AC3E}">
        <p14:creationId xmlns:p14="http://schemas.microsoft.com/office/powerpoint/2010/main" val="1407222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F78B-B077-AD44-A157-730ADBF46568}"/>
              </a:ext>
            </a:extLst>
          </p:cNvPr>
          <p:cNvSpPr>
            <a:spLocks noGrp="1"/>
          </p:cNvSpPr>
          <p:nvPr>
            <p:ph type="title"/>
          </p:nvPr>
        </p:nvSpPr>
        <p:spPr>
          <a:xfrm>
            <a:off x="457200" y="241327"/>
            <a:ext cx="8062912" cy="520674"/>
          </a:xfrm>
        </p:spPr>
        <p:txBody>
          <a:bodyPr/>
          <a:lstStyle/>
          <a:p>
            <a:r>
              <a:rPr lang="en-US" dirty="0"/>
              <a:t>Solution: Supporting Why the General Equation Is Valid</a:t>
            </a:r>
          </a:p>
        </p:txBody>
      </p:sp>
      <p:pic>
        <p:nvPicPr>
          <p:cNvPr id="6" name="Picture 5" descr="A screenshot of a social media post&#13;&#10;&#13;&#10;Description automatically generated">
            <a:extLst>
              <a:ext uri="{FF2B5EF4-FFF2-40B4-BE49-F238E27FC236}">
                <a16:creationId xmlns:a16="http://schemas.microsoft.com/office/drawing/2014/main" id="{6BCB5A42-BFF7-D34C-9867-711FA6254803}"/>
              </a:ext>
            </a:extLst>
          </p:cNvPr>
          <p:cNvPicPr>
            <a:picLocks noChangeAspect="1"/>
          </p:cNvPicPr>
          <p:nvPr/>
        </p:nvPicPr>
        <p:blipFill rotWithShape="1">
          <a:blip r:embed="rId2">
            <a:extLst>
              <a:ext uri="{28A0092B-C50C-407E-A947-70E740481C1C}">
                <a14:useLocalDpi xmlns:a14="http://schemas.microsoft.com/office/drawing/2010/main" val="0"/>
              </a:ext>
            </a:extLst>
          </a:blip>
          <a:srcRect t="3131"/>
          <a:stretch/>
        </p:blipFill>
        <p:spPr>
          <a:xfrm>
            <a:off x="752487" y="990600"/>
            <a:ext cx="7340755" cy="5626074"/>
          </a:xfrm>
          <a:prstGeom prst="rect">
            <a:avLst/>
          </a:prstGeom>
        </p:spPr>
      </p:pic>
    </p:spTree>
    <p:extLst>
      <p:ext uri="{BB962C8B-B14F-4D97-AF65-F5344CB8AC3E}">
        <p14:creationId xmlns:p14="http://schemas.microsoft.com/office/powerpoint/2010/main" val="8933521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15E6-244B-274A-9481-84D5D56F0112}"/>
              </a:ext>
            </a:extLst>
          </p:cNvPr>
          <p:cNvSpPr>
            <a:spLocks noGrp="1"/>
          </p:cNvSpPr>
          <p:nvPr>
            <p:ph type="title"/>
          </p:nvPr>
        </p:nvSpPr>
        <p:spPr>
          <a:xfrm>
            <a:off x="457200" y="241327"/>
            <a:ext cx="8062912" cy="444474"/>
          </a:xfrm>
        </p:spPr>
        <p:txBody>
          <a:bodyPr>
            <a:normAutofit fontScale="90000"/>
          </a:bodyPr>
          <a:lstStyle/>
          <a:p>
            <a:r>
              <a:rPr lang="en-US" dirty="0"/>
              <a:t>Bond’s strength </a:t>
            </a:r>
          </a:p>
        </p:txBody>
      </p:sp>
      <p:sp>
        <p:nvSpPr>
          <p:cNvPr id="5" name="Rectangle 4">
            <a:extLst>
              <a:ext uri="{FF2B5EF4-FFF2-40B4-BE49-F238E27FC236}">
                <a16:creationId xmlns:a16="http://schemas.microsoft.com/office/drawing/2014/main" id="{8B524762-1C3F-B540-933B-DB319EB1D2B3}"/>
              </a:ext>
            </a:extLst>
          </p:cNvPr>
          <p:cNvSpPr/>
          <p:nvPr/>
        </p:nvSpPr>
        <p:spPr>
          <a:xfrm>
            <a:off x="444500" y="813689"/>
            <a:ext cx="8062912" cy="923330"/>
          </a:xfrm>
          <a:prstGeom prst="rect">
            <a:avLst/>
          </a:prstGeom>
        </p:spPr>
        <p:txBody>
          <a:bodyPr wrap="square">
            <a:spAutoFit/>
          </a:bodyPr>
          <a:lstStyle/>
          <a:p>
            <a:r>
              <a:rPr lang="en-US" dirty="0">
                <a:solidFill>
                  <a:srgbClr val="555555"/>
                </a:solidFill>
                <a:latin typeface="Helvetica Neue" panose="02000503000000020004" pitchFamily="2" charset="0"/>
              </a:rPr>
              <a:t>Bond’s strength describes how strongly each atom is joined to another atom, and therefore how much energy is required to break the bond between the two atoms.</a:t>
            </a:r>
            <a:endParaRPr lang="en-US" dirty="0"/>
          </a:p>
        </p:txBody>
      </p:sp>
      <p:sp>
        <p:nvSpPr>
          <p:cNvPr id="7" name="Rectangle 6">
            <a:extLst>
              <a:ext uri="{FF2B5EF4-FFF2-40B4-BE49-F238E27FC236}">
                <a16:creationId xmlns:a16="http://schemas.microsoft.com/office/drawing/2014/main" id="{62C04AA2-1513-634C-B4E4-90CF80C6731F}"/>
              </a:ext>
            </a:extLst>
          </p:cNvPr>
          <p:cNvSpPr/>
          <p:nvPr/>
        </p:nvSpPr>
        <p:spPr>
          <a:xfrm>
            <a:off x="457200" y="1761439"/>
            <a:ext cx="8062912" cy="2862322"/>
          </a:xfrm>
          <a:prstGeom prst="rect">
            <a:avLst/>
          </a:prstGeom>
        </p:spPr>
        <p:txBody>
          <a:bodyPr wrap="square">
            <a:spAutoFit/>
          </a:bodyPr>
          <a:lstStyle/>
          <a:p>
            <a:r>
              <a:rPr lang="en-US" dirty="0">
                <a:solidFill>
                  <a:srgbClr val="555555"/>
                </a:solidFill>
                <a:latin typeface="Helvetica Neue" panose="02000503000000020004" pitchFamily="2" charset="0"/>
              </a:rPr>
              <a:t>Stable molecules exist because covalent bonds hold the atoms together. We measure the strength of a covalent bond by the energy required to break it, that is, the energy necessary to separate the bonded atoms. Separating any pair of bonded atoms requires energy  The stronger a bond, the greater the energy required to break it.</a:t>
            </a:r>
          </a:p>
          <a:p>
            <a:endParaRPr lang="en-US" dirty="0">
              <a:solidFill>
                <a:srgbClr val="555555"/>
              </a:solidFill>
              <a:latin typeface="Helvetica Neue" panose="02000503000000020004" pitchFamily="2" charset="0"/>
            </a:endParaRPr>
          </a:p>
          <a:p>
            <a:r>
              <a:rPr lang="en-US" dirty="0">
                <a:solidFill>
                  <a:srgbClr val="555555"/>
                </a:solidFill>
                <a:latin typeface="Helvetica Neue" panose="02000503000000020004" pitchFamily="2" charset="0"/>
              </a:rPr>
              <a:t>The energy required to break a specific covalent bond in 1 mole of gaseous molecules is called the bond energy or the bond dissociation energy. </a:t>
            </a:r>
          </a:p>
          <a:p>
            <a:r>
              <a:rPr lang="en-US" dirty="0">
                <a:solidFill>
                  <a:srgbClr val="555555"/>
                </a:solidFill>
                <a:latin typeface="Helvetica Neue" panose="02000503000000020004" pitchFamily="2" charset="0"/>
              </a:rPr>
              <a:t>The bond energy for a diatomic molecule, D</a:t>
            </a:r>
            <a:r>
              <a:rPr lang="en-US" baseline="-25000" dirty="0">
                <a:solidFill>
                  <a:srgbClr val="555555"/>
                </a:solidFill>
                <a:latin typeface="Helvetica Neue" panose="02000503000000020004" pitchFamily="2" charset="0"/>
              </a:rPr>
              <a:t>X–Y</a:t>
            </a:r>
            <a:r>
              <a:rPr lang="en-US" dirty="0">
                <a:solidFill>
                  <a:srgbClr val="555555"/>
                </a:solidFill>
                <a:latin typeface="Helvetica Neue" panose="02000503000000020004" pitchFamily="2" charset="0"/>
              </a:rPr>
              <a:t>, is defined as the </a:t>
            </a:r>
            <a:r>
              <a:rPr lang="en-US" b="1" dirty="0">
                <a:solidFill>
                  <a:srgbClr val="555555"/>
                </a:solidFill>
                <a:latin typeface="Helvetica Neue" panose="02000503000000020004" pitchFamily="2" charset="0"/>
              </a:rPr>
              <a:t>standard enthalpy change for the endothermic reaction</a:t>
            </a:r>
            <a:endParaRPr lang="en-US" b="1" dirty="0"/>
          </a:p>
        </p:txBody>
      </p:sp>
      <p:pic>
        <p:nvPicPr>
          <p:cNvPr id="4" name="Picture 3">
            <a:extLst>
              <a:ext uri="{FF2B5EF4-FFF2-40B4-BE49-F238E27FC236}">
                <a16:creationId xmlns:a16="http://schemas.microsoft.com/office/drawing/2014/main" id="{A6DA16F8-7606-3F48-981B-6A1CD9836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953000"/>
            <a:ext cx="4914900" cy="584200"/>
          </a:xfrm>
          <a:prstGeom prst="rect">
            <a:avLst/>
          </a:prstGeom>
        </p:spPr>
      </p:pic>
    </p:spTree>
    <p:extLst>
      <p:ext uri="{BB962C8B-B14F-4D97-AF65-F5344CB8AC3E}">
        <p14:creationId xmlns:p14="http://schemas.microsoft.com/office/powerpoint/2010/main" val="36677672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 descr="CNX_Chem_07_05_CH4bond_img.jpg"/>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t="-13774" b="-14204"/>
          <a:stretch/>
        </p:blipFill>
        <p:spPr>
          <a:xfrm>
            <a:off x="423744" y="2887254"/>
            <a:ext cx="8062913" cy="1524001"/>
          </a:xfrm>
        </p:spPr>
      </p:pic>
      <p:sp>
        <p:nvSpPr>
          <p:cNvPr id="7" name="Text Placeholder 2"/>
          <p:cNvSpPr>
            <a:spLocks noGrp="1"/>
          </p:cNvSpPr>
          <p:nvPr>
            <p:ph type="body" sz="quarter" idx="14"/>
          </p:nvPr>
        </p:nvSpPr>
        <p:spPr>
          <a:xfrm>
            <a:off x="423746" y="1196129"/>
            <a:ext cx="8062912" cy="1666964"/>
          </a:xfrm>
        </p:spPr>
        <p:txBody>
          <a:bodyPr>
            <a:normAutofit/>
          </a:bodyPr>
          <a:lstStyle/>
          <a:p>
            <a:r>
              <a:rPr lang="en-US" dirty="0"/>
              <a:t>Molecules with three or more atoms have two or more bonds. The sum of all bond energies in such a molecule is equal to the standard enthalpy change for the endothermic reaction that breaks all the bonds in the molecule. For example, the sum of the four C–H bond energies in CH4, 1660 kJ, is equal to the standard enthalpy change of the reaction:</a:t>
            </a:r>
          </a:p>
        </p:txBody>
      </p:sp>
      <p:sp>
        <p:nvSpPr>
          <p:cNvPr id="8" name="Title 3"/>
          <p:cNvSpPr>
            <a:spLocks noGrp="1"/>
          </p:cNvSpPr>
          <p:nvPr>
            <p:ph type="title"/>
          </p:nvPr>
        </p:nvSpPr>
        <p:spPr>
          <a:xfrm>
            <a:off x="457200" y="241326"/>
            <a:ext cx="8062912" cy="659535"/>
          </a:xfrm>
        </p:spPr>
        <p:txBody>
          <a:bodyPr/>
          <a:lstStyle/>
          <a:p>
            <a:r>
              <a:rPr lang="en-US" dirty="0"/>
              <a:t>Molecules with three or more atoms</a:t>
            </a: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59755"/>
            <a:ext cx="1051733" cy="714849"/>
          </a:xfrm>
          <a:prstGeom prst="rect">
            <a:avLst/>
          </a:prstGeom>
        </p:spPr>
      </p:pic>
      <p:sp>
        <p:nvSpPr>
          <p:cNvPr id="2" name="Rectangle 1">
            <a:extLst>
              <a:ext uri="{FF2B5EF4-FFF2-40B4-BE49-F238E27FC236}">
                <a16:creationId xmlns:a16="http://schemas.microsoft.com/office/drawing/2014/main" id="{814A1F11-61EF-6040-B562-3B1AF49B1BAA}"/>
              </a:ext>
            </a:extLst>
          </p:cNvPr>
          <p:cNvSpPr/>
          <p:nvPr/>
        </p:nvSpPr>
        <p:spPr>
          <a:xfrm>
            <a:off x="468350" y="4435416"/>
            <a:ext cx="8062911" cy="369332"/>
          </a:xfrm>
          <a:prstGeom prst="rect">
            <a:avLst/>
          </a:prstGeom>
        </p:spPr>
        <p:txBody>
          <a:bodyPr wrap="square">
            <a:spAutoFit/>
          </a:bodyPr>
          <a:lstStyle/>
          <a:p>
            <a:r>
              <a:rPr lang="en-US" dirty="0">
                <a:latin typeface="+mj-lt"/>
              </a:rPr>
              <a:t>The average C–H bond energy, D</a:t>
            </a:r>
            <a:r>
              <a:rPr lang="en-US" baseline="-25000" dirty="0">
                <a:latin typeface="+mj-lt"/>
              </a:rPr>
              <a:t>C–H</a:t>
            </a:r>
            <a:r>
              <a:rPr lang="en-US" dirty="0">
                <a:latin typeface="+mj-lt"/>
              </a:rPr>
              <a:t>, is 1660/4 = 415 kJ/</a:t>
            </a:r>
            <a:r>
              <a:rPr lang="en-US" dirty="0" err="1">
                <a:latin typeface="+mj-lt"/>
              </a:rPr>
              <a:t>mol</a:t>
            </a:r>
            <a:r>
              <a:rPr lang="en-US" dirty="0">
                <a:latin typeface="+mj-lt"/>
              </a:rPr>
              <a:t> </a:t>
            </a:r>
          </a:p>
        </p:txBody>
      </p:sp>
    </p:spTree>
    <p:extLst>
      <p:ext uri="{BB962C8B-B14F-4D97-AF65-F5344CB8AC3E}">
        <p14:creationId xmlns:p14="http://schemas.microsoft.com/office/powerpoint/2010/main" val="29005627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title"/>
          </p:nvPr>
        </p:nvSpPr>
        <p:spPr>
          <a:xfrm>
            <a:off x="457200" y="241327"/>
            <a:ext cx="8062912" cy="444474"/>
          </a:xfrm>
        </p:spPr>
        <p:txBody>
          <a:bodyPr>
            <a:normAutofit fontScale="90000"/>
          </a:bodyPr>
          <a:lstStyle/>
          <a:p>
            <a:r>
              <a:rPr lang="en-US" dirty="0"/>
              <a:t>Bond Energies  Table (kJ/</a:t>
            </a:r>
            <a:r>
              <a:rPr lang="en-US" dirty="0" err="1"/>
              <a:t>mol</a:t>
            </a:r>
            <a:r>
              <a:rPr lang="en-US" dirty="0"/>
              <a:t>)</a:t>
            </a:r>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59755"/>
            <a:ext cx="1051733" cy="714849"/>
          </a:xfrm>
          <a:prstGeom prst="rect">
            <a:avLst/>
          </a:prstGeom>
        </p:spPr>
      </p:pic>
      <p:pic>
        <p:nvPicPr>
          <p:cNvPr id="11" name="Picture 10" descr="A close up of a piece of paper&#13;&#10;&#13;&#10;Description automatically generated">
            <a:extLst>
              <a:ext uri="{FF2B5EF4-FFF2-40B4-BE49-F238E27FC236}">
                <a16:creationId xmlns:a16="http://schemas.microsoft.com/office/drawing/2014/main" id="{EA2F746C-C19B-6C49-B9F1-FEEB8CD10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935" y="1405875"/>
            <a:ext cx="6931752" cy="4822520"/>
          </a:xfrm>
          <a:prstGeom prst="rect">
            <a:avLst/>
          </a:prstGeom>
        </p:spPr>
      </p:pic>
      <p:sp>
        <p:nvSpPr>
          <p:cNvPr id="15" name="Rectangle 14">
            <a:extLst>
              <a:ext uri="{FF2B5EF4-FFF2-40B4-BE49-F238E27FC236}">
                <a16:creationId xmlns:a16="http://schemas.microsoft.com/office/drawing/2014/main" id="{5B4D48C7-6BE4-3F40-89CE-60793700D3B3}"/>
              </a:ext>
            </a:extLst>
          </p:cNvPr>
          <p:cNvSpPr/>
          <p:nvPr/>
        </p:nvSpPr>
        <p:spPr>
          <a:xfrm>
            <a:off x="457200" y="759544"/>
            <a:ext cx="8062912" cy="646331"/>
          </a:xfrm>
          <a:prstGeom prst="rect">
            <a:avLst/>
          </a:prstGeom>
        </p:spPr>
        <p:txBody>
          <a:bodyPr wrap="square">
            <a:spAutoFit/>
          </a:bodyPr>
          <a:lstStyle/>
          <a:p>
            <a:r>
              <a:rPr lang="en-US" dirty="0">
                <a:latin typeface="+mj-lt"/>
              </a:rPr>
              <a:t>The bond energy is the difference between the energy minimum (which occurs at the bond distance) and the energy of the two separated atoms.</a:t>
            </a:r>
          </a:p>
        </p:txBody>
      </p:sp>
    </p:spTree>
    <p:extLst>
      <p:ext uri="{BB962C8B-B14F-4D97-AF65-F5344CB8AC3E}">
        <p14:creationId xmlns:p14="http://schemas.microsoft.com/office/powerpoint/2010/main" val="34045971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B758F-CD6F-0E41-9A50-83C167C5EA20}"/>
              </a:ext>
            </a:extLst>
          </p:cNvPr>
          <p:cNvSpPr>
            <a:spLocks noGrp="1"/>
          </p:cNvSpPr>
          <p:nvPr>
            <p:ph type="title"/>
          </p:nvPr>
        </p:nvSpPr>
        <p:spPr/>
        <p:txBody>
          <a:bodyPr/>
          <a:lstStyle/>
          <a:p>
            <a:r>
              <a:rPr lang="en-US" dirty="0"/>
              <a:t>Δ</a:t>
            </a:r>
            <a:r>
              <a:rPr lang="en-US" i="1" dirty="0"/>
              <a:t>H </a:t>
            </a:r>
            <a:r>
              <a:rPr lang="en-US" dirty="0"/>
              <a:t>for a chemical reaction</a:t>
            </a:r>
          </a:p>
        </p:txBody>
      </p:sp>
      <p:sp>
        <p:nvSpPr>
          <p:cNvPr id="4" name="Text Placeholder 3">
            <a:extLst>
              <a:ext uri="{FF2B5EF4-FFF2-40B4-BE49-F238E27FC236}">
                <a16:creationId xmlns:a16="http://schemas.microsoft.com/office/drawing/2014/main" id="{8C5DC42F-11CE-6348-A16C-DAE8B58A0F6B}"/>
              </a:ext>
            </a:extLst>
          </p:cNvPr>
          <p:cNvSpPr>
            <a:spLocks noGrp="1"/>
          </p:cNvSpPr>
          <p:nvPr>
            <p:ph type="body" sz="quarter" idx="14"/>
          </p:nvPr>
        </p:nvSpPr>
        <p:spPr>
          <a:xfrm>
            <a:off x="540544" y="1143000"/>
            <a:ext cx="8062912" cy="1166382"/>
          </a:xfrm>
        </p:spPr>
        <p:txBody>
          <a:bodyPr>
            <a:normAutofit lnSpcReduction="10000"/>
          </a:bodyPr>
          <a:lstStyle/>
          <a:p>
            <a:r>
              <a:rPr lang="en-US" sz="1800" dirty="0"/>
              <a:t>The enthalpy change, Δ</a:t>
            </a:r>
            <a:r>
              <a:rPr lang="en-US" sz="1800" i="1" dirty="0"/>
              <a:t>H</a:t>
            </a:r>
            <a:r>
              <a:rPr lang="en-US" sz="1800" dirty="0"/>
              <a:t>, for a chemical reaction is approximately equal to the sum of the energy required to break all bonds in the reactants (energy “in”, positive sign) plus the energy released when all bonds are formed in the products (energy “out,” negative sign). This can be expressed mathematically in the following way:</a:t>
            </a:r>
          </a:p>
        </p:txBody>
      </p:sp>
      <p:pic>
        <p:nvPicPr>
          <p:cNvPr id="7" name="Picture 6">
            <a:extLst>
              <a:ext uri="{FF2B5EF4-FFF2-40B4-BE49-F238E27FC236}">
                <a16:creationId xmlns:a16="http://schemas.microsoft.com/office/drawing/2014/main" id="{D47B94E2-3C63-E54E-9D65-F44B9DD86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2326109"/>
            <a:ext cx="3479800" cy="558800"/>
          </a:xfrm>
          <a:prstGeom prst="rect">
            <a:avLst/>
          </a:prstGeom>
        </p:spPr>
      </p:pic>
      <p:pic>
        <p:nvPicPr>
          <p:cNvPr id="9" name="Picture 8">
            <a:extLst>
              <a:ext uri="{FF2B5EF4-FFF2-40B4-BE49-F238E27FC236}">
                <a16:creationId xmlns:a16="http://schemas.microsoft.com/office/drawing/2014/main" id="{F7AFC51F-A082-9B46-9CC1-9FA39BABA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850" y="2901636"/>
            <a:ext cx="3746500" cy="1524000"/>
          </a:xfrm>
          <a:prstGeom prst="rect">
            <a:avLst/>
          </a:prstGeom>
        </p:spPr>
      </p:pic>
      <p:pic>
        <p:nvPicPr>
          <p:cNvPr id="13" name="Picture 12" descr="A screenshot of a cell phone&#13;&#10;&#13;&#10;Description automatically generated">
            <a:extLst>
              <a:ext uri="{FF2B5EF4-FFF2-40B4-BE49-F238E27FC236}">
                <a16:creationId xmlns:a16="http://schemas.microsoft.com/office/drawing/2014/main" id="{9EC227E9-7CA6-8449-8230-42004AF7D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4622800"/>
            <a:ext cx="4089400" cy="1092200"/>
          </a:xfrm>
          <a:prstGeom prst="rect">
            <a:avLst/>
          </a:prstGeom>
        </p:spPr>
      </p:pic>
    </p:spTree>
    <p:extLst>
      <p:ext uri="{BB962C8B-B14F-4D97-AF65-F5344CB8AC3E}">
        <p14:creationId xmlns:p14="http://schemas.microsoft.com/office/powerpoint/2010/main" val="28527535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 descr="CNX_Chem_07_05_CH3OHLew_img.jpg"/>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t="754" b="3262"/>
          <a:stretch/>
        </p:blipFill>
        <p:spPr>
          <a:xfrm>
            <a:off x="457199" y="2286001"/>
            <a:ext cx="8062913" cy="1143000"/>
          </a:xfrm>
        </p:spPr>
      </p:pic>
      <p:sp>
        <p:nvSpPr>
          <p:cNvPr id="7" name="Text Placeholder 2"/>
          <p:cNvSpPr>
            <a:spLocks noGrp="1"/>
          </p:cNvSpPr>
          <p:nvPr>
            <p:ph type="body" sz="quarter" idx="14"/>
          </p:nvPr>
        </p:nvSpPr>
        <p:spPr>
          <a:xfrm>
            <a:off x="457200" y="1010240"/>
            <a:ext cx="8062912" cy="1166382"/>
          </a:xfrm>
        </p:spPr>
        <p:txBody>
          <a:bodyPr>
            <a:normAutofit fontScale="92500" lnSpcReduction="10000"/>
          </a:bodyPr>
          <a:lstStyle/>
          <a:p>
            <a:r>
              <a:rPr lang="en-US" dirty="0"/>
              <a:t>,CH</a:t>
            </a:r>
            <a:r>
              <a:rPr lang="en-US" baseline="-25000" dirty="0"/>
              <a:t>3</a:t>
            </a:r>
            <a:r>
              <a:rPr lang="en-US" dirty="0"/>
              <a:t>OH, may be an excellent alternative fuel. The high-temperature reaction of steam and carbon produces a mixture of the gases carbon monoxide, CO, and hydrogen, H</a:t>
            </a:r>
            <a:r>
              <a:rPr lang="en-US" baseline="-25000" dirty="0"/>
              <a:t>2</a:t>
            </a:r>
            <a:r>
              <a:rPr lang="en-US" dirty="0"/>
              <a:t>, from which methanol can be produced. Using the bond energies in </a:t>
            </a:r>
            <a:r>
              <a:rPr lang="en-US" u="sng" dirty="0">
                <a:hlinkClick r:id="rId3"/>
              </a:rPr>
              <a:t>Table</a:t>
            </a:r>
            <a:r>
              <a:rPr lang="en-US" dirty="0"/>
              <a:t>, calculate the approximate enthalpy change, Δ</a:t>
            </a:r>
            <a:r>
              <a:rPr lang="en-US" i="1" dirty="0"/>
              <a:t>H</a:t>
            </a:r>
            <a:r>
              <a:rPr lang="en-US" dirty="0"/>
              <a:t>, for the reaction here:</a:t>
            </a:r>
          </a:p>
        </p:txBody>
      </p:sp>
      <p:sp>
        <p:nvSpPr>
          <p:cNvPr id="8" name="Title 3"/>
          <p:cNvSpPr>
            <a:spLocks noGrp="1"/>
          </p:cNvSpPr>
          <p:nvPr>
            <p:ph type="title"/>
          </p:nvPr>
        </p:nvSpPr>
        <p:spPr>
          <a:xfrm>
            <a:off x="457200" y="241326"/>
            <a:ext cx="8062912" cy="659535"/>
          </a:xfrm>
        </p:spPr>
        <p:txBody>
          <a:bodyPr>
            <a:normAutofit fontScale="90000"/>
          </a:bodyPr>
          <a:lstStyle/>
          <a:p>
            <a:r>
              <a:rPr lang="en-US" dirty="0"/>
              <a:t>Using Bond Energies to Calculate Approximate Enthalpy </a:t>
            </a:r>
            <a:r>
              <a:rPr lang="en-US" dirty="0" err="1"/>
              <a:t>ChangesMethanol</a:t>
            </a:r>
            <a:endParaRPr lang="en-US" dirty="0"/>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72687" y="259755"/>
            <a:ext cx="1051733" cy="714849"/>
          </a:xfrm>
          <a:prstGeom prst="rect">
            <a:avLst/>
          </a:prstGeom>
        </p:spPr>
      </p:pic>
      <p:pic>
        <p:nvPicPr>
          <p:cNvPr id="4" name="Picture 3" descr="A close up of a logo&#13;&#10;&#13;&#10;Description automatically generated">
            <a:extLst>
              <a:ext uri="{FF2B5EF4-FFF2-40B4-BE49-F238E27FC236}">
                <a16:creationId xmlns:a16="http://schemas.microsoft.com/office/drawing/2014/main" id="{AE9F4D26-3374-1746-8BAE-795892015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5168900"/>
            <a:ext cx="5486400" cy="1155700"/>
          </a:xfrm>
          <a:prstGeom prst="rect">
            <a:avLst/>
          </a:prstGeom>
        </p:spPr>
      </p:pic>
      <p:pic>
        <p:nvPicPr>
          <p:cNvPr id="11" name="Picture 10" descr="A picture containing object&#13;&#10;&#13;&#10;Description automatically generated">
            <a:extLst>
              <a:ext uri="{FF2B5EF4-FFF2-40B4-BE49-F238E27FC236}">
                <a16:creationId xmlns:a16="http://schemas.microsoft.com/office/drawing/2014/main" id="{564F9854-E100-3949-A6F0-70C0DADAEF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8184" y="4281063"/>
            <a:ext cx="4762500" cy="660400"/>
          </a:xfrm>
          <a:prstGeom prst="rect">
            <a:avLst/>
          </a:prstGeom>
        </p:spPr>
      </p:pic>
      <p:pic>
        <p:nvPicPr>
          <p:cNvPr id="13" name="Picture 12" descr="A close up of a logo&#13;&#10;&#13;&#10;Description automatically generated">
            <a:extLst>
              <a:ext uri="{FF2B5EF4-FFF2-40B4-BE49-F238E27FC236}">
                <a16:creationId xmlns:a16="http://schemas.microsoft.com/office/drawing/2014/main" id="{9D094FA6-B39A-164F-B5C9-58D572BB50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1939" y="3594100"/>
            <a:ext cx="5499100" cy="596900"/>
          </a:xfrm>
          <a:prstGeom prst="rect">
            <a:avLst/>
          </a:prstGeom>
        </p:spPr>
      </p:pic>
    </p:spTree>
    <p:extLst>
      <p:ext uri="{BB962C8B-B14F-4D97-AF65-F5344CB8AC3E}">
        <p14:creationId xmlns:p14="http://schemas.microsoft.com/office/powerpoint/2010/main" val="1039700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 y="122355"/>
            <a:ext cx="4991100" cy="646331"/>
          </a:xfrm>
        </p:spPr>
        <p:txBody>
          <a:bodyPr>
            <a:normAutofit/>
          </a:bodyPr>
          <a:lstStyle/>
          <a:p>
            <a:r>
              <a:rPr lang="en-US" cap="none"/>
              <a:t>US energy consumption in 2017</a:t>
            </a:r>
          </a:p>
        </p:txBody>
      </p:sp>
      <p:pic>
        <p:nvPicPr>
          <p:cNvPr id="13" name="Picture 12">
            <a:extLst>
              <a:ext uri="{FF2B5EF4-FFF2-40B4-BE49-F238E27FC236}">
                <a16:creationId xmlns:a16="http://schemas.microsoft.com/office/drawing/2014/main" id="{1790C9B2-DE78-E343-898D-4C798D5B3EE4}"/>
              </a:ext>
            </a:extLst>
          </p:cNvPr>
          <p:cNvPicPr>
            <a:picLocks noChangeAspect="1"/>
          </p:cNvPicPr>
          <p:nvPr/>
        </p:nvPicPr>
        <p:blipFill>
          <a:blip r:embed="rId2"/>
          <a:stretch>
            <a:fillRect/>
          </a:stretch>
        </p:blipFill>
        <p:spPr>
          <a:xfrm>
            <a:off x="91440" y="874622"/>
            <a:ext cx="4114800" cy="2846070"/>
          </a:xfrm>
          <a:prstGeom prst="rect">
            <a:avLst/>
          </a:prstGeom>
        </p:spPr>
      </p:pic>
      <p:pic>
        <p:nvPicPr>
          <p:cNvPr id="16" name="Picture 15">
            <a:extLst>
              <a:ext uri="{FF2B5EF4-FFF2-40B4-BE49-F238E27FC236}">
                <a16:creationId xmlns:a16="http://schemas.microsoft.com/office/drawing/2014/main" id="{308A5C05-8D60-544B-8E4E-876CE4FCD0BC}"/>
              </a:ext>
            </a:extLst>
          </p:cNvPr>
          <p:cNvPicPr>
            <a:picLocks noChangeAspect="1"/>
          </p:cNvPicPr>
          <p:nvPr/>
        </p:nvPicPr>
        <p:blipFill>
          <a:blip r:embed="rId3"/>
          <a:stretch>
            <a:fillRect/>
          </a:stretch>
        </p:blipFill>
        <p:spPr>
          <a:xfrm>
            <a:off x="4480560" y="2610966"/>
            <a:ext cx="4572000" cy="4085625"/>
          </a:xfrm>
          <a:prstGeom prst="rect">
            <a:avLst/>
          </a:prstGeom>
        </p:spPr>
      </p:pic>
      <p:pic>
        <p:nvPicPr>
          <p:cNvPr id="19" name="Picture 18">
            <a:extLst>
              <a:ext uri="{FF2B5EF4-FFF2-40B4-BE49-F238E27FC236}">
                <a16:creationId xmlns:a16="http://schemas.microsoft.com/office/drawing/2014/main" id="{E8EAE288-1304-CA49-8041-4BA3975B9C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40" y="3360019"/>
            <a:ext cx="3498121" cy="3336572"/>
          </a:xfrm>
          <a:prstGeom prst="rect">
            <a:avLst/>
          </a:prstGeom>
        </p:spPr>
      </p:pic>
      <p:pic>
        <p:nvPicPr>
          <p:cNvPr id="20" name="Picture 19">
            <a:extLst>
              <a:ext uri="{FF2B5EF4-FFF2-40B4-BE49-F238E27FC236}">
                <a16:creationId xmlns:a16="http://schemas.microsoft.com/office/drawing/2014/main" id="{6755DFD2-918C-4C4D-933C-4DDE3C3CE0D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8119" y="3815424"/>
            <a:ext cx="3498121" cy="477319"/>
          </a:xfrm>
          <a:prstGeom prst="rect">
            <a:avLst/>
          </a:prstGeom>
        </p:spPr>
      </p:pic>
      <p:sp>
        <p:nvSpPr>
          <p:cNvPr id="21" name="Rectangle 20">
            <a:extLst>
              <a:ext uri="{FF2B5EF4-FFF2-40B4-BE49-F238E27FC236}">
                <a16:creationId xmlns:a16="http://schemas.microsoft.com/office/drawing/2014/main" id="{E3BC3F35-1AF6-7840-8839-FA5B405774B7}"/>
              </a:ext>
            </a:extLst>
          </p:cNvPr>
          <p:cNvSpPr/>
          <p:nvPr/>
        </p:nvSpPr>
        <p:spPr>
          <a:xfrm>
            <a:off x="4206240" y="1046045"/>
            <a:ext cx="4572000" cy="646331"/>
          </a:xfrm>
          <a:prstGeom prst="rect">
            <a:avLst/>
          </a:prstGeom>
        </p:spPr>
        <p:txBody>
          <a:bodyPr>
            <a:spAutoFit/>
          </a:bodyPr>
          <a:lstStyle/>
          <a:p>
            <a:r>
              <a:rPr lang="en-US" dirty="0">
                <a:latin typeface="Times New Roman" panose="02020603050405020304" pitchFamily="18" charset="0"/>
                <a:hlinkClick r:id="rId6"/>
              </a:rPr>
              <a:t>https://www.eia.gov/energyexplained/?page=us_energy_home</a:t>
            </a:r>
            <a:r>
              <a:rPr lang="en-US" dirty="0">
                <a:latin typeface="Times New Roman" panose="02020603050405020304" pitchFamily="18" charset="0"/>
              </a:rPr>
              <a:t> </a:t>
            </a:r>
          </a:p>
        </p:txBody>
      </p:sp>
      <p:sp>
        <p:nvSpPr>
          <p:cNvPr id="22" name="TextBox 21">
            <a:extLst>
              <a:ext uri="{FF2B5EF4-FFF2-40B4-BE49-F238E27FC236}">
                <a16:creationId xmlns:a16="http://schemas.microsoft.com/office/drawing/2014/main" id="{3AD6254B-287A-FD42-B81C-8E4FB8CB2001}"/>
              </a:ext>
            </a:extLst>
          </p:cNvPr>
          <p:cNvSpPr txBox="1"/>
          <p:nvPr/>
        </p:nvSpPr>
        <p:spPr>
          <a:xfrm>
            <a:off x="4254502" y="1690006"/>
            <a:ext cx="4752339" cy="923330"/>
          </a:xfrm>
          <a:prstGeom prst="rect">
            <a:avLst/>
          </a:prstGeom>
          <a:noFill/>
        </p:spPr>
        <p:txBody>
          <a:bodyPr wrap="square" rtlCol="0">
            <a:spAutoFit/>
          </a:bodyPr>
          <a:lstStyle/>
          <a:p>
            <a:r>
              <a:rPr lang="en-US" dirty="0">
                <a:latin typeface="Times New Roman" panose="02020603050405020304" pitchFamily="18" charset="0"/>
              </a:rPr>
              <a:t>In the United States, British thermal units (Btu), a measure of heat energy,</a:t>
            </a:r>
          </a:p>
          <a:p>
            <a:r>
              <a:rPr lang="en-US" dirty="0">
                <a:latin typeface="Times New Roman" panose="02020603050405020304" pitchFamily="18" charset="0"/>
              </a:rPr>
              <a:t>1 Btu = 1055.06 joule</a:t>
            </a:r>
          </a:p>
        </p:txBody>
      </p:sp>
      <p:pic>
        <p:nvPicPr>
          <p:cNvPr id="23" name="Picture 22">
            <a:extLst>
              <a:ext uri="{FF2B5EF4-FFF2-40B4-BE49-F238E27FC236}">
                <a16:creationId xmlns:a16="http://schemas.microsoft.com/office/drawing/2014/main" id="{C521E141-319A-3847-AF3E-F9571CA4D8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90600" y="445520"/>
            <a:ext cx="2351919" cy="548640"/>
          </a:xfrm>
          <a:prstGeom prst="rect">
            <a:avLst/>
          </a:prstGeom>
        </p:spPr>
      </p:pic>
    </p:spTree>
    <p:extLst>
      <p:ext uri="{BB962C8B-B14F-4D97-AF65-F5344CB8AC3E}">
        <p14:creationId xmlns:p14="http://schemas.microsoft.com/office/powerpoint/2010/main" val="406878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DFFA-CED7-B947-B5E7-0B45BE889907}"/>
              </a:ext>
            </a:extLst>
          </p:cNvPr>
          <p:cNvSpPr>
            <a:spLocks noGrp="1"/>
          </p:cNvSpPr>
          <p:nvPr>
            <p:ph type="title"/>
          </p:nvPr>
        </p:nvSpPr>
        <p:spPr/>
        <p:txBody>
          <a:bodyPr/>
          <a:lstStyle/>
          <a:p>
            <a:r>
              <a:rPr lang="en-US" dirty="0"/>
              <a:t>Born-Haber cycle</a:t>
            </a:r>
          </a:p>
        </p:txBody>
      </p:sp>
      <p:sp>
        <p:nvSpPr>
          <p:cNvPr id="4" name="Text Placeholder 3">
            <a:extLst>
              <a:ext uri="{FF2B5EF4-FFF2-40B4-BE49-F238E27FC236}">
                <a16:creationId xmlns:a16="http://schemas.microsoft.com/office/drawing/2014/main" id="{0FB38F76-EE42-9546-B916-72B58C1BFD3C}"/>
              </a:ext>
            </a:extLst>
          </p:cNvPr>
          <p:cNvSpPr>
            <a:spLocks noGrp="1"/>
          </p:cNvSpPr>
          <p:nvPr>
            <p:ph type="body" sz="quarter" idx="14"/>
          </p:nvPr>
        </p:nvSpPr>
        <p:spPr>
          <a:xfrm>
            <a:off x="457200" y="1109618"/>
            <a:ext cx="8062912" cy="4638764"/>
          </a:xfrm>
        </p:spPr>
        <p:txBody>
          <a:bodyPr>
            <a:normAutofit/>
          </a:bodyPr>
          <a:lstStyle/>
          <a:p>
            <a:r>
              <a:rPr lang="en-US" sz="1800" dirty="0"/>
              <a:t>It is not possible to measure lattice energies directly. However, the lattice energy can be calculated using the equation given in the previous section or by using a thermochemical cycle. The </a:t>
            </a:r>
            <a:r>
              <a:rPr lang="en-US" sz="1800" b="1" dirty="0"/>
              <a:t>Born-Haber cycle</a:t>
            </a:r>
            <a:r>
              <a:rPr lang="en-US" sz="1800" dirty="0"/>
              <a:t> is an application of Hess’s law that breaks down the formation of an ionic solid into a series of individual steps:</a:t>
            </a:r>
          </a:p>
          <a:p>
            <a:r>
              <a:rPr lang="en-US" sz="1800" dirty="0" err="1"/>
              <a:t>ΔH∘f,ΔHf</a:t>
            </a:r>
            <a:r>
              <a:rPr lang="en-US" sz="1800" dirty="0"/>
              <a:t>°, the standard enthalpy of formation of the compound</a:t>
            </a:r>
          </a:p>
          <a:p>
            <a:r>
              <a:rPr lang="en-US" sz="1800" i="1" dirty="0"/>
              <a:t>IE</a:t>
            </a:r>
            <a:r>
              <a:rPr lang="en-US" sz="1800" dirty="0"/>
              <a:t>, the ionization energy of the metal</a:t>
            </a:r>
          </a:p>
          <a:p>
            <a:r>
              <a:rPr lang="en-US" sz="1800" i="1" dirty="0"/>
              <a:t>EA</a:t>
            </a:r>
            <a:r>
              <a:rPr lang="en-US" sz="1800" dirty="0"/>
              <a:t>, the electron affinity of the nonmetal</a:t>
            </a:r>
          </a:p>
          <a:p>
            <a:r>
              <a:rPr lang="en-US" sz="1800" dirty="0" err="1"/>
              <a:t>ΔH∘s,ΔHs</a:t>
            </a:r>
            <a:r>
              <a:rPr lang="en-US" sz="1800" dirty="0"/>
              <a:t>°, the enthalpy of sublimation of the metal</a:t>
            </a:r>
          </a:p>
          <a:p>
            <a:r>
              <a:rPr lang="en-US" sz="1800" i="1" dirty="0"/>
              <a:t>D</a:t>
            </a:r>
            <a:r>
              <a:rPr lang="en-US" sz="1800" dirty="0"/>
              <a:t>, the bond dissociation energy of the nonmetal</a:t>
            </a:r>
          </a:p>
          <a:p>
            <a:r>
              <a:rPr lang="en-US" sz="1800" dirty="0" err="1"/>
              <a:t>Δ</a:t>
            </a:r>
            <a:r>
              <a:rPr lang="en-US" sz="1800" i="1" dirty="0" err="1"/>
              <a:t>H</a:t>
            </a:r>
            <a:r>
              <a:rPr lang="en-US" sz="1800" baseline="-25000" dirty="0" err="1"/>
              <a:t>lattice</a:t>
            </a:r>
            <a:r>
              <a:rPr lang="en-US" sz="1800" dirty="0"/>
              <a:t>, the lattice energy of the compound</a:t>
            </a:r>
          </a:p>
          <a:p>
            <a:endParaRPr lang="en-US" sz="1800" dirty="0"/>
          </a:p>
        </p:txBody>
      </p:sp>
    </p:spTree>
    <p:extLst>
      <p:ext uri="{BB962C8B-B14F-4D97-AF65-F5344CB8AC3E}">
        <p14:creationId xmlns:p14="http://schemas.microsoft.com/office/powerpoint/2010/main" val="28678986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659535"/>
          </a:xfrm>
        </p:spPr>
        <p:txBody>
          <a:bodyPr/>
          <a:lstStyle/>
          <a:p>
            <a:r>
              <a:rPr lang="en-US" dirty="0"/>
              <a:t>The Born-Haber Cycle</a:t>
            </a:r>
          </a:p>
        </p:txBody>
      </p:sp>
      <p:pic>
        <p:nvPicPr>
          <p:cNvPr id="6" name="Picture Placeholder 1" descr="CNX_Chem_07_05_BornHaber.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2376" r="-12376"/>
          <a:stretch>
            <a:fillRect/>
          </a:stretch>
        </p:blipFill>
        <p:spPr>
          <a:xfrm>
            <a:off x="457199" y="1122386"/>
            <a:ext cx="4876801" cy="2116995"/>
          </a:xfrm>
        </p:spPr>
      </p:pic>
      <p:sp>
        <p:nvSpPr>
          <p:cNvPr id="7" name="Text Placeholder 6"/>
          <p:cNvSpPr>
            <a:spLocks noGrp="1"/>
          </p:cNvSpPr>
          <p:nvPr>
            <p:ph type="body" sz="quarter" idx="14"/>
          </p:nvPr>
        </p:nvSpPr>
        <p:spPr>
          <a:xfrm>
            <a:off x="4792964" y="962288"/>
            <a:ext cx="3512836" cy="1857112"/>
          </a:xfrm>
        </p:spPr>
        <p:txBody>
          <a:bodyPr>
            <a:normAutofit/>
          </a:bodyPr>
          <a:lstStyle/>
          <a:p>
            <a:r>
              <a:rPr lang="en-US" sz="1800" dirty="0"/>
              <a:t>The Born-Haber cycle shows the relative energies of each step involved in the formation of an ionic solid from the necessary elements in their reference states.</a:t>
            </a: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59755"/>
            <a:ext cx="1051733" cy="714849"/>
          </a:xfrm>
          <a:prstGeom prst="rect">
            <a:avLst/>
          </a:prstGeom>
        </p:spPr>
      </p:pic>
      <p:pic>
        <p:nvPicPr>
          <p:cNvPr id="3" name="Picture 2" descr="A screenshot of a cell phone&#13;&#10;&#13;&#10;Description automatically generated">
            <a:extLst>
              <a:ext uri="{FF2B5EF4-FFF2-40B4-BE49-F238E27FC236}">
                <a16:creationId xmlns:a16="http://schemas.microsoft.com/office/drawing/2014/main" id="{3064F737-6E4F-884B-BE0E-1011CA10C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604" y="3239855"/>
            <a:ext cx="8510819" cy="2232346"/>
          </a:xfrm>
          <a:prstGeom prst="rect">
            <a:avLst/>
          </a:prstGeom>
        </p:spPr>
      </p:pic>
      <p:pic>
        <p:nvPicPr>
          <p:cNvPr id="11" name="Picture 10" descr="A close up of a logo&#13;&#10;&#13;&#10;Description automatically generated">
            <a:extLst>
              <a:ext uri="{FF2B5EF4-FFF2-40B4-BE49-F238E27FC236}">
                <a16:creationId xmlns:a16="http://schemas.microsoft.com/office/drawing/2014/main" id="{182EA43F-E0F0-FC45-9581-398CE57C2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5472201"/>
            <a:ext cx="6362700" cy="508000"/>
          </a:xfrm>
          <a:prstGeom prst="rect">
            <a:avLst/>
          </a:prstGeom>
        </p:spPr>
      </p:pic>
    </p:spTree>
    <p:extLst>
      <p:ext uri="{BB962C8B-B14F-4D97-AF65-F5344CB8AC3E}">
        <p14:creationId xmlns:p14="http://schemas.microsoft.com/office/powerpoint/2010/main" val="32586028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r"/>
            <a:endParaRPr lang="en-US" sz="2400">
              <a:solidFill>
                <a:srgbClr val="6CB255"/>
              </a:solidFill>
            </a:endParaRPr>
          </a:p>
        </p:txBody>
      </p:sp>
      <p:sp>
        <p:nvSpPr>
          <p:cNvPr id="14" name="Text Placeholder 13"/>
          <p:cNvSpPr>
            <a:spLocks noGrp="1"/>
          </p:cNvSpPr>
          <p:nvPr>
            <p:ph type="body" sz="quarter" idx="14"/>
          </p:nvPr>
        </p:nvSpPr>
        <p:spPr>
          <a:xfrm>
            <a:off x="457200" y="1107617"/>
            <a:ext cx="8062912" cy="5256973"/>
          </a:xfrm>
        </p:spPr>
        <p:txBody>
          <a:bodyPr anchor="ctr">
            <a:noAutofit/>
          </a:bodyPr>
          <a:lstStyle/>
          <a:p>
            <a:pPr algn="ctr"/>
            <a:r>
              <a:rPr lang="en-US" sz="1600"/>
              <a:t>This </a:t>
            </a:r>
            <a:r>
              <a:rPr lang="en-US" sz="1600" err="1"/>
              <a:t>OpenStax</a:t>
            </a:r>
            <a:r>
              <a:rPr lang="en-US" sz="1600"/>
              <a:t> ancillary resource is © Rice University under a CC-BY 4.0 International license; it may be reproduced or modified but must be attributed to </a:t>
            </a:r>
            <a:r>
              <a:rPr lang="en-US" sz="1600" err="1"/>
              <a:t>OpenStax</a:t>
            </a:r>
            <a:r>
              <a:rPr lang="en-US" sz="1600"/>
              <a:t>, Rice University and any changes must be noted.</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289390"/>
            <a:ext cx="1051733" cy="714849"/>
          </a:xfrm>
          <a:prstGeom prst="rect">
            <a:avLst/>
          </a:prstGeom>
        </p:spPr>
      </p:pic>
    </p:spTree>
    <p:extLst>
      <p:ext uri="{BB962C8B-B14F-4D97-AF65-F5344CB8AC3E}">
        <p14:creationId xmlns:p14="http://schemas.microsoft.com/office/powerpoint/2010/main" val="2818197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9553" y="298847"/>
            <a:ext cx="5427847" cy="847263"/>
          </a:xfrm>
        </p:spPr>
        <p:txBody>
          <a:bodyPr>
            <a:normAutofit/>
          </a:bodyPr>
          <a:lstStyle/>
          <a:p>
            <a:r>
              <a:rPr lang="en-US" cap="none" dirty="0"/>
              <a:t>Energy consumption and total primary energy production 1950-2017</a:t>
            </a:r>
          </a:p>
        </p:txBody>
      </p:sp>
      <p:grpSp>
        <p:nvGrpSpPr>
          <p:cNvPr id="6" name="Group 5">
            <a:extLst>
              <a:ext uri="{FF2B5EF4-FFF2-40B4-BE49-F238E27FC236}">
                <a16:creationId xmlns:a16="http://schemas.microsoft.com/office/drawing/2014/main" id="{C9581CF6-D1E5-B344-BAC5-2F5F1F951058}"/>
              </a:ext>
            </a:extLst>
          </p:cNvPr>
          <p:cNvGrpSpPr/>
          <p:nvPr/>
        </p:nvGrpSpPr>
        <p:grpSpPr>
          <a:xfrm>
            <a:off x="439553" y="1721001"/>
            <a:ext cx="8337232" cy="4628741"/>
            <a:chOff x="439553" y="2031897"/>
            <a:chExt cx="8337232" cy="4628741"/>
          </a:xfrm>
        </p:grpSpPr>
        <p:pic>
          <p:nvPicPr>
            <p:cNvPr id="17" name="Picture 16">
              <a:extLst>
                <a:ext uri="{FF2B5EF4-FFF2-40B4-BE49-F238E27FC236}">
                  <a16:creationId xmlns:a16="http://schemas.microsoft.com/office/drawing/2014/main" id="{CC9CA4CF-A217-AC4C-845A-24CE8F8F26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553" y="2031897"/>
              <a:ext cx="4389120" cy="4628741"/>
            </a:xfrm>
            <a:prstGeom prst="rect">
              <a:avLst/>
            </a:prstGeom>
          </p:spPr>
        </p:pic>
        <p:pic>
          <p:nvPicPr>
            <p:cNvPr id="18" name="Picture 17">
              <a:extLst>
                <a:ext uri="{FF2B5EF4-FFF2-40B4-BE49-F238E27FC236}">
                  <a16:creationId xmlns:a16="http://schemas.microsoft.com/office/drawing/2014/main" id="{53B4328D-47CF-1148-946E-7A933209FE4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027745" y="2417465"/>
              <a:ext cx="3749040" cy="4037423"/>
            </a:xfrm>
            <a:prstGeom prst="rect">
              <a:avLst/>
            </a:prstGeom>
          </p:spPr>
        </p:pic>
      </p:grpSp>
      <p:sp>
        <p:nvSpPr>
          <p:cNvPr id="2" name="Rectangle 1">
            <a:extLst>
              <a:ext uri="{FF2B5EF4-FFF2-40B4-BE49-F238E27FC236}">
                <a16:creationId xmlns:a16="http://schemas.microsoft.com/office/drawing/2014/main" id="{8910B561-3781-5C41-A30B-1B6F3BB1E59D}"/>
              </a:ext>
            </a:extLst>
          </p:cNvPr>
          <p:cNvSpPr/>
          <p:nvPr/>
        </p:nvSpPr>
        <p:spPr>
          <a:xfrm>
            <a:off x="439553" y="1129169"/>
            <a:ext cx="8264894" cy="646331"/>
          </a:xfrm>
          <a:prstGeom prst="rect">
            <a:avLst/>
          </a:prstGeom>
        </p:spPr>
        <p:txBody>
          <a:bodyPr wrap="square">
            <a:spAutoFit/>
          </a:bodyPr>
          <a:lstStyle/>
          <a:p>
            <a:r>
              <a:rPr lang="en-US" dirty="0">
                <a:solidFill>
                  <a:srgbClr val="000000"/>
                </a:solidFill>
                <a:latin typeface="Times New Roman" panose="02020603050405020304" pitchFamily="18" charset="0"/>
              </a:rPr>
              <a:t>The difference between the amount of total primary energy consumption and total primary energy production was mainly the energy content of net imports of crude oil.</a:t>
            </a:r>
            <a:endParaRPr lang="en-US" dirty="0">
              <a:latin typeface="Times New Roman" panose="02020603050405020304" pitchFamily="18" charset="0"/>
            </a:endParaRPr>
          </a:p>
        </p:txBody>
      </p:sp>
      <p:pic>
        <p:nvPicPr>
          <p:cNvPr id="8" name="Picture 7">
            <a:extLst>
              <a:ext uri="{FF2B5EF4-FFF2-40B4-BE49-F238E27FC236}">
                <a16:creationId xmlns:a16="http://schemas.microsoft.com/office/drawing/2014/main" id="{7973DA71-F98F-D54D-8A2E-BDEC9E8397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7825" y="426046"/>
            <a:ext cx="2468880" cy="575924"/>
          </a:xfrm>
          <a:prstGeom prst="rect">
            <a:avLst/>
          </a:prstGeom>
        </p:spPr>
      </p:pic>
    </p:spTree>
    <p:extLst>
      <p:ext uri="{BB962C8B-B14F-4D97-AF65-F5344CB8AC3E}">
        <p14:creationId xmlns:p14="http://schemas.microsoft.com/office/powerpoint/2010/main" val="1161979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Examples of energy exchanged  in chemical processes </a:t>
            </a:r>
          </a:p>
        </p:txBody>
      </p:sp>
      <p:pic>
        <p:nvPicPr>
          <p:cNvPr id="2" name="Picture Placeholder 1" descr="CNX_Chem_05_01_Thermochem.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2808" b="-1094"/>
          <a:stretch/>
        </p:blipFill>
        <p:spPr>
          <a:xfrm>
            <a:off x="457200" y="900861"/>
            <a:ext cx="8062913" cy="2261926"/>
          </a:xfrm>
        </p:spPr>
      </p:pic>
      <p:sp>
        <p:nvSpPr>
          <p:cNvPr id="7" name="Text Placeholder 6"/>
          <p:cNvSpPr>
            <a:spLocks noGrp="1"/>
          </p:cNvSpPr>
          <p:nvPr>
            <p:ph type="body" sz="quarter" idx="14"/>
          </p:nvPr>
        </p:nvSpPr>
        <p:spPr>
          <a:xfrm>
            <a:off x="457200" y="3285261"/>
            <a:ext cx="8062912" cy="2862322"/>
          </a:xfrm>
        </p:spPr>
        <p:txBody>
          <a:bodyPr wrap="square">
            <a:spAutoFit/>
          </a:bodyPr>
          <a:lstStyle/>
          <a:p>
            <a:r>
              <a:rPr lang="en-US" dirty="0"/>
              <a:t>The energy involved in chemical changes is important to our daily lives: </a:t>
            </a:r>
            <a:r>
              <a:rPr lang="en-US" dirty="0">
                <a:solidFill>
                  <a:srgbClr val="6CB255"/>
                </a:solidFill>
              </a:rPr>
              <a:t>(a) </a:t>
            </a:r>
            <a:r>
              <a:rPr lang="en-US" dirty="0"/>
              <a:t>A cheeseburger for lunch provides the energy you need to get through the rest of the day; </a:t>
            </a:r>
            <a:r>
              <a:rPr lang="en-US" dirty="0">
                <a:solidFill>
                  <a:srgbClr val="6CB255"/>
                </a:solidFill>
              </a:rPr>
              <a:t>(b) </a:t>
            </a:r>
            <a:r>
              <a:rPr lang="en-US" dirty="0"/>
              <a:t>the combustion of gasoline provides the energy that moves your car (and you) between home, work, and school; and </a:t>
            </a:r>
            <a:r>
              <a:rPr lang="en-US" dirty="0">
                <a:solidFill>
                  <a:srgbClr val="6CB255"/>
                </a:solidFill>
              </a:rPr>
              <a:t>(c) </a:t>
            </a:r>
            <a:r>
              <a:rPr lang="en-US" dirty="0"/>
              <a:t>coke, a processed form of coal, provides the energy needed to convert iron ore into iron, which is essential for making many of the products we use daily. (credit a: modification of work by “Pink Sherbet Photography”/Flickr; credit b: modification of work by Jeffery Turner)</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87" y="259755"/>
            <a:ext cx="1051733" cy="714849"/>
          </a:xfrm>
          <a:prstGeom prst="rect">
            <a:avLst/>
          </a:prstGeom>
        </p:spPr>
      </p:pic>
    </p:spTree>
    <p:extLst>
      <p:ext uri="{BB962C8B-B14F-4D97-AF65-F5344CB8AC3E}">
        <p14:creationId xmlns:p14="http://schemas.microsoft.com/office/powerpoint/2010/main" val="42583377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2221</TotalTime>
  <Words>6543</Words>
  <Application>Microsoft Macintosh PowerPoint</Application>
  <PresentationFormat>On-screen Show (4:3)</PresentationFormat>
  <Paragraphs>594</Paragraphs>
  <Slides>72</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72</vt:i4>
      </vt:variant>
    </vt:vector>
  </HeadingPairs>
  <TitlesOfParts>
    <vt:vector size="81" baseType="lpstr">
      <vt:lpstr>Arial</vt:lpstr>
      <vt:lpstr>Calibri</vt:lpstr>
      <vt:lpstr>Cambria Math</vt:lpstr>
      <vt:lpstr>Helvetica Neue</vt:lpstr>
      <vt:lpstr>Linux Libertine</vt:lpstr>
      <vt:lpstr>STIXGeneral-Italic</vt:lpstr>
      <vt:lpstr>STIXGeneral-Regular</vt:lpstr>
      <vt:lpstr>Times New Roman</vt:lpstr>
      <vt:lpstr>Essential</vt:lpstr>
      <vt:lpstr>PowerPoint Presentation</vt:lpstr>
      <vt:lpstr>Thermodynamics and thermochemistry?</vt:lpstr>
      <vt:lpstr>Thermodynamics System</vt:lpstr>
      <vt:lpstr>The surroundings and the system’s boundary</vt:lpstr>
      <vt:lpstr>Examples of system types</vt:lpstr>
      <vt:lpstr>Thermochemistry</vt:lpstr>
      <vt:lpstr>US energy consumption in 2017</vt:lpstr>
      <vt:lpstr>Energy consumption and total primary energy production 1950-2017</vt:lpstr>
      <vt:lpstr>Examples of energy exchanged  in chemical processes </vt:lpstr>
      <vt:lpstr>Energy</vt:lpstr>
      <vt:lpstr>Laws of conservation of energy and conservation of mass</vt:lpstr>
      <vt:lpstr>Laws of conservation of energy and conservation of mass</vt:lpstr>
      <vt:lpstr>Thermal energy = f (temperature)</vt:lpstr>
      <vt:lpstr>Volume = f (temperature)</vt:lpstr>
      <vt:lpstr>Heat (q) = transfer of thermal energy between bodies</vt:lpstr>
      <vt:lpstr>Exothermic and endothermic reactions</vt:lpstr>
      <vt:lpstr>Energy unit conversion</vt:lpstr>
      <vt:lpstr>Heat capacity (C) </vt:lpstr>
      <vt:lpstr>Specific heat capacity (cp) and molar heat</vt:lpstr>
      <vt:lpstr>Specific heat capacity of common substances </vt:lpstr>
      <vt:lpstr>Amount of heat  (q) exchange between a substance and its surrounding</vt:lpstr>
      <vt:lpstr>Amount of heat  (q) exchange between a substance and its surrounding</vt:lpstr>
      <vt:lpstr>Amount of heat  (q) exchange between a substance and its surrounding</vt:lpstr>
      <vt:lpstr>Solar thermal energy power plants</vt:lpstr>
      <vt:lpstr>Solar thermal energy power plants</vt:lpstr>
      <vt:lpstr>Solar thermal energy power plants</vt:lpstr>
      <vt:lpstr>The Solana Generating Station</vt:lpstr>
      <vt:lpstr>Ivanpah solar generating system</vt:lpstr>
      <vt:lpstr>Historical curiosity: Archimedes heat ray </vt:lpstr>
      <vt:lpstr>Calorimetry </vt:lpstr>
      <vt:lpstr>Calorimeter </vt:lpstr>
      <vt:lpstr>Core idea behind calorimetry</vt:lpstr>
      <vt:lpstr>Simple calorimeter </vt:lpstr>
      <vt:lpstr>Commercial calorimeters </vt:lpstr>
      <vt:lpstr>Heat Transfer between Substances at Different Temperatures, Example</vt:lpstr>
      <vt:lpstr>Identifying a Metal by Measuring Specific Heat, Example</vt:lpstr>
      <vt:lpstr>Heat exchange by an chemical reaction</vt:lpstr>
      <vt:lpstr>Heat Produced by an Exothermic Reaction </vt:lpstr>
      <vt:lpstr>Heat Produced by an Exothermic Reaction , cont..</vt:lpstr>
      <vt:lpstr>Thermochemistry of hand warmers</vt:lpstr>
      <vt:lpstr>Thermochemistry of hand warmers, cont..</vt:lpstr>
      <vt:lpstr>Thermochemistry of cold pack</vt:lpstr>
      <vt:lpstr>bomb calorimeter</vt:lpstr>
      <vt:lpstr>Measuring nutritional calories</vt:lpstr>
      <vt:lpstr>Internal energy (U)</vt:lpstr>
      <vt:lpstr>What it is not internal energy</vt:lpstr>
      <vt:lpstr>First law of thermodynamics</vt:lpstr>
      <vt:lpstr>First law of thermodynamics, the car engine</vt:lpstr>
      <vt:lpstr>State functions</vt:lpstr>
      <vt:lpstr>Introduction to Enthalpy</vt:lpstr>
      <vt:lpstr>Introduction to Enthalpy, cont..</vt:lpstr>
      <vt:lpstr>Enthalpy (H)</vt:lpstr>
      <vt:lpstr>Enthalpy (H)</vt:lpstr>
      <vt:lpstr>The following conventions apply to ΔH</vt:lpstr>
      <vt:lpstr>The following conventions apply to ΔH, Cont..</vt:lpstr>
      <vt:lpstr>ΔH and standard state</vt:lpstr>
      <vt:lpstr>Enthalpy of Combustion</vt:lpstr>
      <vt:lpstr>Emerging algae-based energy technologies (biofuels)</vt:lpstr>
      <vt:lpstr>Emerging algae-based energy technologies (biofuels)</vt:lpstr>
      <vt:lpstr>Standard Enthalpy of Formation</vt:lpstr>
      <vt:lpstr>Hess’s law</vt:lpstr>
      <vt:lpstr>Hess’s law can be used to determine the enthalpy change of any reaction </vt:lpstr>
      <vt:lpstr>Using Hess’s Law</vt:lpstr>
      <vt:lpstr>Solution: Supporting Why the General Equation Is Valid</vt:lpstr>
      <vt:lpstr>Bond’s strength </vt:lpstr>
      <vt:lpstr>Molecules with three or more atoms</vt:lpstr>
      <vt:lpstr>Bond Energies  Table (kJ/mol)</vt:lpstr>
      <vt:lpstr>ΔH for a chemical reaction</vt:lpstr>
      <vt:lpstr>Using Bond Energies to Calculate Approximate Enthalpy ChangesMethanol</vt:lpstr>
      <vt:lpstr>Born-Haber cycle</vt:lpstr>
      <vt:lpstr>The Born-Haber Cycle</vt:lpstr>
      <vt:lpstr>PowerPoint Presentation</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Franco Pala</cp:lastModifiedBy>
  <cp:revision>3</cp:revision>
  <dcterms:created xsi:type="dcterms:W3CDTF">2012-06-04T02:13:36Z</dcterms:created>
  <dcterms:modified xsi:type="dcterms:W3CDTF">2019-07-17T14:04:14Z</dcterms:modified>
</cp:coreProperties>
</file>