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0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8F3E1-9D4A-6345-99DA-03D1B6D227B1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671A-069C-6741-A20E-283C0F03A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671A-069C-6741-A20E-283C0F03A9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9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RlGlqVzQRj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OaNMdZ_98w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XlV8h3LJNj4" TargetMode="Externa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a Recipe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Measuring, abbreviations &amp; equivalents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4619" y="6230720"/>
            <a:ext cx="576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Clarissa Gillham l Hastings Public Schools l Hastings, 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6206352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9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Liquid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509174"/>
            <a:ext cx="8923108" cy="5171682"/>
          </a:xfrm>
        </p:spPr>
        <p:txBody>
          <a:bodyPr>
            <a:normAutofit/>
          </a:bodyPr>
          <a:lstStyle/>
          <a:p>
            <a:r>
              <a:rPr lang="en-US" dirty="0" smtClean="0"/>
              <a:t>Liquid ingredients include water, oil, milk, juice, vanilla extract, etc.</a:t>
            </a:r>
          </a:p>
          <a:p>
            <a:r>
              <a:rPr lang="en-US" dirty="0" smtClean="0"/>
              <a:t>When measuring a 1/4 c. or more, use a liquid measuring cup.</a:t>
            </a:r>
          </a:p>
          <a:p>
            <a:r>
              <a:rPr lang="en-US" dirty="0" smtClean="0"/>
              <a:t>When measuring less than 1/4 c., use measuring spoons.</a:t>
            </a:r>
          </a:p>
          <a:p>
            <a:r>
              <a:rPr lang="en-US" dirty="0" smtClean="0"/>
              <a:t>How to measure liquids: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Place your liquid measuring cup on a level surface.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Get down to eye level and pour liquid until it reaches the desired amount.</a:t>
            </a:r>
          </a:p>
          <a:p>
            <a:pPr>
              <a:buFont typeface="Arial"/>
              <a:buChar char="•"/>
            </a:pPr>
            <a:r>
              <a:rPr lang="en-US" dirty="0" smtClean="0"/>
              <a:t>If you are measuring liquid in a measuring spoon, fill the spoon until a slight dome is visible.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2407" y="6334780"/>
            <a:ext cx="195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/>
              </a:rPr>
              <a:t>Video</a:t>
            </a:r>
            <a:endParaRPr lang="en-US" sz="2800" dirty="0"/>
          </a:p>
        </p:txBody>
      </p:sp>
      <p:pic>
        <p:nvPicPr>
          <p:cNvPr id="5" name="Picture 4" descr="downloa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68" y="3294417"/>
            <a:ext cx="1806819" cy="1015203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60" y="5617002"/>
            <a:ext cx="1281418" cy="12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0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Solid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84" y="1527579"/>
            <a:ext cx="8706818" cy="53304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Solid ingredients include butter, shortening, peanut butter, etc.</a:t>
            </a:r>
          </a:p>
          <a:p>
            <a:r>
              <a:rPr lang="en-US" dirty="0" smtClean="0"/>
              <a:t>Sticks of butter and margarine have measurements marked on the wrapper- follow them if on straight and cut straight down.</a:t>
            </a:r>
          </a:p>
          <a:p>
            <a:pPr lvl="1"/>
            <a:r>
              <a:rPr lang="en-US" dirty="0" smtClean="0"/>
              <a:t>One stick = 8 T. or 1/2 c.</a:t>
            </a:r>
          </a:p>
          <a:p>
            <a:r>
              <a:rPr lang="en-US" dirty="0" smtClean="0"/>
              <a:t>Solid fats like shortening, peanut butter, etc. can be measured in a dry measuring cup or in a liquid.</a:t>
            </a:r>
          </a:p>
          <a:p>
            <a:pPr lvl="1"/>
            <a:r>
              <a:rPr lang="en-US" dirty="0" smtClean="0"/>
              <a:t>Cup method:</a:t>
            </a:r>
          </a:p>
          <a:p>
            <a:pPr lvl="2"/>
            <a:r>
              <a:rPr lang="en-US" dirty="0" smtClean="0"/>
              <a:t>Just like brown sugar, these products need to be packed into the cup well and then leveled off.  </a:t>
            </a:r>
            <a:endParaRPr lang="en-US" dirty="0"/>
          </a:p>
          <a:p>
            <a:pPr lvl="2"/>
            <a:r>
              <a:rPr lang="en-US" dirty="0" smtClean="0"/>
              <a:t>Be sure to get all of the product out of the measuring cup.</a:t>
            </a:r>
          </a:p>
          <a:p>
            <a:pPr lvl="1"/>
            <a:r>
              <a:rPr lang="en-US" dirty="0" smtClean="0"/>
              <a:t>Liquid displacement method:</a:t>
            </a:r>
          </a:p>
          <a:p>
            <a:pPr lvl="2"/>
            <a:r>
              <a:rPr lang="en-US" dirty="0" smtClean="0"/>
              <a:t>Fill a liquid measuring cup with 1 cup of water.</a:t>
            </a:r>
          </a:p>
          <a:p>
            <a:pPr lvl="2"/>
            <a:r>
              <a:rPr lang="en-US" dirty="0" smtClean="0"/>
              <a:t>Spoon in your solid ingredient until the water level reaches the desired amount.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2407" y="6334780"/>
            <a:ext cx="195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3"/>
              </a:rPr>
              <a:t>Video</a:t>
            </a:r>
            <a:endParaRPr lang="en-US" sz="2800" dirty="0"/>
          </a:p>
        </p:txBody>
      </p:sp>
      <p:pic>
        <p:nvPicPr>
          <p:cNvPr id="5" name="Picture 4" descr="download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51" y="0"/>
            <a:ext cx="1320749" cy="1120471"/>
          </a:xfrm>
          <a:prstGeom prst="rect">
            <a:avLst/>
          </a:prstGeom>
        </p:spPr>
      </p:pic>
      <p:pic>
        <p:nvPicPr>
          <p:cNvPr id="6" name="Picture 5" descr="download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33048"/>
            <a:ext cx="742474" cy="12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9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4271276" cy="40560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are the names of these utensils pictured?</a:t>
            </a:r>
          </a:p>
          <a:p>
            <a:r>
              <a:rPr lang="en-US" dirty="0" smtClean="0"/>
              <a:t>How to you properly measure flour? Sugar? Brown sugar? Milk?</a:t>
            </a:r>
          </a:p>
          <a:p>
            <a:r>
              <a:rPr lang="en-US" dirty="0" smtClean="0"/>
              <a:t>1 stick of butter is what measurement?</a:t>
            </a:r>
          </a:p>
          <a:p>
            <a:r>
              <a:rPr lang="en-US" dirty="0" smtClean="0"/>
              <a:t>What do you use whenever measuring ingredients less than 1/4 cup? </a:t>
            </a: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18" y="2982780"/>
            <a:ext cx="2133688" cy="2133688"/>
          </a:xfrm>
          <a:prstGeom prst="rect">
            <a:avLst/>
          </a:prstGeom>
        </p:spPr>
      </p:pic>
      <p:pic>
        <p:nvPicPr>
          <p:cNvPr id="6" name="Picture 5" descr="cbc70454-8c32-4530-815d-5479dc63e323_1.a3db8ab332cca4a3202c61c7160ac8c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07" y="4514230"/>
            <a:ext cx="2153694" cy="2153694"/>
          </a:xfrm>
          <a:prstGeom prst="rect">
            <a:avLst/>
          </a:prstGeom>
        </p:spPr>
      </p:pic>
      <p:pic>
        <p:nvPicPr>
          <p:cNvPr id="7" name="Picture 6" descr="6950033_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0" y="1122678"/>
            <a:ext cx="2870528" cy="1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Your Fractions?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72100"/>
          </a:xfrm>
        </p:spPr>
        <p:txBody>
          <a:bodyPr>
            <a:normAutofit/>
          </a:bodyPr>
          <a:lstStyle/>
          <a:p>
            <a:r>
              <a:rPr lang="en-US" dirty="0" smtClean="0"/>
              <a:t>When knowing the difference between the sizes of measuring cups and spoons, it is important to know which fractions/measurements are larger or smaller.</a:t>
            </a:r>
          </a:p>
          <a:p>
            <a:r>
              <a:rPr lang="en-US" dirty="0" smtClean="0"/>
              <a:t>Which of these amounts is greater?</a:t>
            </a:r>
          </a:p>
          <a:p>
            <a:pPr lvl="1"/>
            <a:r>
              <a:rPr lang="en-US" dirty="0" smtClean="0"/>
              <a:t>1 1/3 c. or 1 1/4 c.</a:t>
            </a:r>
          </a:p>
          <a:p>
            <a:pPr lvl="1"/>
            <a:r>
              <a:rPr lang="en-US" dirty="0" smtClean="0"/>
              <a:t>1/2 c. or 1/4 c.</a:t>
            </a:r>
          </a:p>
          <a:p>
            <a:pPr lvl="1"/>
            <a:r>
              <a:rPr lang="en-US" dirty="0" smtClean="0"/>
              <a:t>3/4 c. or 1/2 c.</a:t>
            </a:r>
          </a:p>
          <a:p>
            <a:pPr lvl="1"/>
            <a:r>
              <a:rPr lang="en-US" dirty="0" smtClean="0"/>
              <a:t>2 T. or 1/4 c.</a:t>
            </a:r>
          </a:p>
          <a:p>
            <a:pPr lvl="1"/>
            <a:r>
              <a:rPr lang="en-US" dirty="0" smtClean="0"/>
              <a:t>3 tsp. or 3 T.</a:t>
            </a:r>
          </a:p>
          <a:p>
            <a:pPr lvl="1"/>
            <a:r>
              <a:rPr lang="en-US" dirty="0" smtClean="0"/>
              <a:t>1 c. or 8 T.</a:t>
            </a:r>
            <a:endParaRPr lang="en-US" dirty="0"/>
          </a:p>
        </p:txBody>
      </p:sp>
      <p:pic>
        <p:nvPicPr>
          <p:cNvPr id="4" name="Picture 3" descr="downloa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68" y="3398950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371601"/>
            <a:ext cx="8706818" cy="14442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Equivalent means that the amounts are equal to each other.</a:t>
            </a:r>
          </a:p>
          <a:p>
            <a:r>
              <a:rPr lang="en-US" sz="2000" dirty="0" smtClean="0"/>
              <a:t>You need to know equivalents for recipes in case you need to modify the recipe, or if some measuring utensils are not available to use.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815899"/>
            <a:ext cx="9144000" cy="4042101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/>
              <a:t>Pinch or dash = about 1/8 t.</a:t>
            </a:r>
          </a:p>
          <a:p>
            <a:r>
              <a:rPr lang="en-US" sz="2000" dirty="0"/>
              <a:t>1/3 cup = 5 Tablespoons + 1 teaspoon</a:t>
            </a:r>
          </a:p>
          <a:p>
            <a:r>
              <a:rPr lang="en-US" sz="2000" dirty="0" smtClean="0"/>
              <a:t>1/4 cup = 4 Tablespoons</a:t>
            </a:r>
          </a:p>
          <a:p>
            <a:r>
              <a:rPr lang="en-US" sz="2000" u="sng" dirty="0"/>
              <a:t>1 Tablespoon = 3 teaspoons</a:t>
            </a:r>
          </a:p>
          <a:p>
            <a:r>
              <a:rPr lang="en-US" sz="2000" dirty="0" smtClean="0"/>
              <a:t>1/2 cup = 8 Tablespoons</a:t>
            </a:r>
          </a:p>
          <a:p>
            <a:r>
              <a:rPr lang="en-US" sz="2000" dirty="0" smtClean="0"/>
              <a:t>3/4 cup = 12 Tablespoons</a:t>
            </a:r>
          </a:p>
          <a:p>
            <a:r>
              <a:rPr lang="en-US" sz="2000" u="sng" dirty="0" smtClean="0"/>
              <a:t>1 cup = 16 Tablespoons</a:t>
            </a:r>
          </a:p>
          <a:p>
            <a:r>
              <a:rPr lang="en-US" sz="2000" u="sng" dirty="0" smtClean="0"/>
              <a:t>8 ounces = 1 cup</a:t>
            </a:r>
          </a:p>
          <a:p>
            <a:r>
              <a:rPr lang="en-US" sz="2000" u="sng" dirty="0" smtClean="0"/>
              <a:t>16 ounces = 1 pound</a:t>
            </a:r>
          </a:p>
          <a:p>
            <a:r>
              <a:rPr lang="en-US" sz="2000" u="sng" dirty="0" smtClean="0"/>
              <a:t>1 fluid ounce = 2 Tablespoons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**If you can remember the ones underlined, you can do the math to figure out all of the other equivalents!!</a:t>
            </a:r>
          </a:p>
          <a:p>
            <a:pPr marL="0" indent="0">
              <a:buNone/>
            </a:pPr>
            <a:r>
              <a:rPr lang="en-US" sz="2000" dirty="0" smtClean="0"/>
              <a:t>**To help you remember      1 Tablespoon =3 </a:t>
            </a:r>
            <a:r>
              <a:rPr lang="en-US" sz="2000" u="sng" dirty="0" smtClean="0"/>
              <a:t>t e a</a:t>
            </a:r>
            <a:r>
              <a:rPr lang="en-US" sz="2000" dirty="0" smtClean="0"/>
              <a:t> spoons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 descr="download-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91" y="220854"/>
            <a:ext cx="1992319" cy="16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936"/>
            <a:ext cx="4479667" cy="5346064"/>
          </a:xfrm>
        </p:spPr>
        <p:txBody>
          <a:bodyPr/>
          <a:lstStyle/>
          <a:p>
            <a:r>
              <a:rPr lang="en-US" dirty="0" smtClean="0"/>
              <a:t>2 cups = 1 pint</a:t>
            </a:r>
          </a:p>
          <a:p>
            <a:r>
              <a:rPr lang="en-US" dirty="0" smtClean="0"/>
              <a:t>2 pints = 1 quart</a:t>
            </a:r>
          </a:p>
          <a:p>
            <a:r>
              <a:rPr lang="en-US" dirty="0" smtClean="0"/>
              <a:t>4 quarts = 1 gallon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For the Visual: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C = cup, P = Pint</a:t>
            </a:r>
          </a:p>
          <a:p>
            <a:pPr marL="0" indent="0">
              <a:buNone/>
            </a:pPr>
            <a:r>
              <a:rPr lang="en-US" dirty="0" smtClean="0"/>
              <a:t>Q = quart, G = Gallon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 descr="gallon4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42" y="1511936"/>
            <a:ext cx="5589537" cy="42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3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Equivalents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Now that you know some of the basic equivalents, you should be able to do the math that builds up to larger measurements</a:t>
            </a:r>
            <a:r>
              <a:rPr lang="mr-IN" dirty="0" smtClean="0"/>
              <a:t>…</a:t>
            </a:r>
            <a:r>
              <a:rPr lang="en-US" dirty="0" smtClean="0"/>
              <a:t> Let’s try it out together!!</a:t>
            </a:r>
          </a:p>
          <a:p>
            <a:r>
              <a:rPr lang="en-US" dirty="0" smtClean="0"/>
              <a:t>1 cup = ? oz.</a:t>
            </a:r>
          </a:p>
          <a:p>
            <a:r>
              <a:rPr lang="en-US" dirty="0" smtClean="0"/>
              <a:t>1/2 pint = ? oz.</a:t>
            </a:r>
          </a:p>
          <a:p>
            <a:r>
              <a:rPr lang="en-US" dirty="0" smtClean="0"/>
              <a:t>1 pint = ? oz.</a:t>
            </a:r>
          </a:p>
          <a:p>
            <a:r>
              <a:rPr lang="en-US" dirty="0" smtClean="0"/>
              <a:t>1 quart = ? oz.</a:t>
            </a:r>
          </a:p>
          <a:p>
            <a:r>
              <a:rPr lang="en-US" dirty="0" smtClean="0"/>
              <a:t>1 gallon = ? oz.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36753" y="2277002"/>
            <a:ext cx="4643660" cy="360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3 teaspoons = ? T.</a:t>
            </a:r>
          </a:p>
          <a:p>
            <a:r>
              <a:rPr lang="en-US" dirty="0" smtClean="0"/>
              <a:t>16 Tablespoon = ? C. </a:t>
            </a:r>
          </a:p>
          <a:p>
            <a:r>
              <a:rPr lang="en-US" dirty="0" smtClean="0"/>
              <a:t>1/2 cup = ? T</a:t>
            </a:r>
          </a:p>
          <a:p>
            <a:r>
              <a:rPr lang="en-US" dirty="0" smtClean="0"/>
              <a:t>1 cup = ? t.</a:t>
            </a:r>
          </a:p>
          <a:p>
            <a:endParaRPr lang="en-US" dirty="0" smtClean="0"/>
          </a:p>
        </p:txBody>
      </p:sp>
      <p:pic>
        <p:nvPicPr>
          <p:cNvPr id="5" name="Picture 4" descr="download-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41" y="4067407"/>
            <a:ext cx="2351946" cy="25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4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669650"/>
          </a:xfrm>
        </p:spPr>
        <p:txBody>
          <a:bodyPr numCol="2"/>
          <a:lstStyle/>
          <a:p>
            <a:r>
              <a:rPr lang="en-US" dirty="0" smtClean="0"/>
              <a:t>1/2 cup = ? tablespoons</a:t>
            </a:r>
          </a:p>
          <a:p>
            <a:r>
              <a:rPr lang="en-US" dirty="0" smtClean="0"/>
              <a:t>1/3 cup = ? tablespoons</a:t>
            </a:r>
          </a:p>
          <a:p>
            <a:r>
              <a:rPr lang="en-US" dirty="0" smtClean="0"/>
              <a:t>1 Tablespoon = ? </a:t>
            </a:r>
            <a:r>
              <a:rPr lang="en-US" dirty="0"/>
              <a:t>t</a:t>
            </a:r>
            <a:r>
              <a:rPr lang="en-US" dirty="0" smtClean="0"/>
              <a:t>easpoons</a:t>
            </a:r>
          </a:p>
          <a:p>
            <a:r>
              <a:rPr lang="en-US" dirty="0" smtClean="0"/>
              <a:t>1 pint = ? </a:t>
            </a:r>
            <a:r>
              <a:rPr lang="en-US" dirty="0"/>
              <a:t>c</a:t>
            </a:r>
            <a:r>
              <a:rPr lang="en-US" dirty="0" smtClean="0"/>
              <a:t>ups</a:t>
            </a:r>
          </a:p>
          <a:p>
            <a:r>
              <a:rPr lang="en-US" dirty="0" smtClean="0"/>
              <a:t>1 quart = ? cups</a:t>
            </a:r>
          </a:p>
          <a:p>
            <a:r>
              <a:rPr lang="en-US" dirty="0" smtClean="0"/>
              <a:t>1 gallon = ? quarts</a:t>
            </a:r>
          </a:p>
          <a:p>
            <a:r>
              <a:rPr lang="en-US" dirty="0" smtClean="0"/>
              <a:t>1 cup = ? </a:t>
            </a:r>
            <a:r>
              <a:rPr lang="en-US" dirty="0"/>
              <a:t>o</a:t>
            </a:r>
            <a:r>
              <a:rPr lang="en-US" dirty="0" smtClean="0"/>
              <a:t>unces</a:t>
            </a:r>
          </a:p>
          <a:p>
            <a:r>
              <a:rPr lang="en-US" dirty="0" smtClean="0"/>
              <a:t>1 pound = ? ounces</a:t>
            </a:r>
          </a:p>
          <a:p>
            <a:r>
              <a:rPr lang="en-US" dirty="0" smtClean="0"/>
              <a:t>1 cup = ? teaspoons</a:t>
            </a:r>
          </a:p>
          <a:p>
            <a:r>
              <a:rPr lang="en-US" dirty="0" smtClean="0"/>
              <a:t>1 quart = ? pints </a:t>
            </a:r>
          </a:p>
          <a:p>
            <a:r>
              <a:rPr lang="en-US" dirty="0" smtClean="0"/>
              <a:t>1 gallon = ? cups </a:t>
            </a:r>
          </a:p>
          <a:p>
            <a:r>
              <a:rPr lang="en-US" dirty="0" smtClean="0"/>
              <a:t>1/4 cup = ? ounces </a:t>
            </a:r>
          </a:p>
          <a:p>
            <a:r>
              <a:rPr lang="en-US" dirty="0" smtClean="0"/>
              <a:t>1 ounce = ? tablespoons</a:t>
            </a:r>
          </a:p>
          <a:p>
            <a:endParaRPr lang="en-US" dirty="0"/>
          </a:p>
        </p:txBody>
      </p:sp>
      <p:pic>
        <p:nvPicPr>
          <p:cNvPr id="4" name="Picture 3" descr="download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80" y="4895615"/>
            <a:ext cx="2517403" cy="19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be successful in the kitchen, you need to know:</a:t>
            </a:r>
          </a:p>
          <a:p>
            <a:pPr lvl="1"/>
            <a:r>
              <a:rPr lang="en-US" dirty="0" smtClean="0"/>
              <a:t>How to read a recipe</a:t>
            </a:r>
          </a:p>
          <a:p>
            <a:pPr lvl="1"/>
            <a:r>
              <a:rPr lang="en-US" dirty="0" smtClean="0"/>
              <a:t>Measuring techniques</a:t>
            </a:r>
          </a:p>
          <a:p>
            <a:pPr lvl="1"/>
            <a:r>
              <a:rPr lang="en-US" dirty="0" smtClean="0"/>
              <a:t>Abbreviations</a:t>
            </a:r>
          </a:p>
          <a:p>
            <a:pPr lvl="1"/>
            <a:r>
              <a:rPr lang="en-US" dirty="0" smtClean="0"/>
              <a:t>Equivalents</a:t>
            </a:r>
          </a:p>
          <a:p>
            <a:pPr lvl="1"/>
            <a:r>
              <a:rPr lang="en-US" dirty="0" smtClean="0"/>
              <a:t>How to change a recipe</a:t>
            </a:r>
            <a:endParaRPr lang="en-US" dirty="0"/>
          </a:p>
        </p:txBody>
      </p:sp>
      <p:pic>
        <p:nvPicPr>
          <p:cNvPr id="4" name="Picture 3" descr="download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38" y="2539830"/>
            <a:ext cx="3784534" cy="37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6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recipe?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61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recipe is a formula for the given product that you are wanting to make.</a:t>
            </a:r>
          </a:p>
          <a:p>
            <a:r>
              <a:rPr lang="en-US" dirty="0" smtClean="0"/>
              <a:t>When you have a recipe, it is important that you read the entire thing first, before you cook.</a:t>
            </a:r>
          </a:p>
          <a:p>
            <a:r>
              <a:rPr lang="en-US" dirty="0" smtClean="0"/>
              <a:t>Different parts of a recipe:</a:t>
            </a:r>
          </a:p>
          <a:p>
            <a:pPr lvl="1"/>
            <a:r>
              <a:rPr lang="en-US" dirty="0" smtClean="0"/>
              <a:t>Name of food</a:t>
            </a:r>
          </a:p>
          <a:p>
            <a:pPr lvl="1"/>
            <a:r>
              <a:rPr lang="en-US" dirty="0" smtClean="0"/>
              <a:t>Ingredients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Directions</a:t>
            </a:r>
          </a:p>
          <a:p>
            <a:pPr lvl="1"/>
            <a:r>
              <a:rPr lang="en-US" dirty="0" smtClean="0"/>
              <a:t>Yield (number of servings)</a:t>
            </a:r>
          </a:p>
          <a:p>
            <a:pPr lvl="1"/>
            <a:r>
              <a:rPr lang="en-US" dirty="0" smtClean="0"/>
              <a:t>Nutritional analysis (sometimes, not always)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Abbreviations?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Shortened form of a word.</a:t>
            </a:r>
          </a:p>
          <a:p>
            <a:r>
              <a:rPr lang="en-US" dirty="0" smtClean="0"/>
              <a:t>Why are they used?</a:t>
            </a:r>
          </a:p>
          <a:p>
            <a:pPr lvl="1"/>
            <a:r>
              <a:rPr lang="en-US" dirty="0" smtClean="0"/>
              <a:t>Saves space on the cookbook page.</a:t>
            </a:r>
          </a:p>
          <a:p>
            <a:pPr lvl="1"/>
            <a:r>
              <a:rPr lang="en-US" dirty="0" smtClean="0"/>
              <a:t>Can make reading recipes easier and faster</a:t>
            </a:r>
            <a:endParaRPr lang="en-US" dirty="0"/>
          </a:p>
        </p:txBody>
      </p:sp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34" y="4118965"/>
            <a:ext cx="5235770" cy="25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00" y="1735138"/>
            <a:ext cx="8117772" cy="4816886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Teaspoon = tsp. or t.</a:t>
            </a:r>
          </a:p>
          <a:p>
            <a:r>
              <a:rPr lang="en-US" dirty="0" smtClean="0"/>
              <a:t>Tablespoon = tbsp. or T.</a:t>
            </a:r>
          </a:p>
          <a:p>
            <a:r>
              <a:rPr lang="en-US" dirty="0" smtClean="0"/>
              <a:t>Cup = C. or c.</a:t>
            </a:r>
          </a:p>
          <a:p>
            <a:r>
              <a:rPr lang="en-US" dirty="0" smtClean="0"/>
              <a:t>Pint = pt.</a:t>
            </a:r>
          </a:p>
          <a:p>
            <a:r>
              <a:rPr lang="en-US" dirty="0" smtClean="0"/>
              <a:t>Quart = qt.</a:t>
            </a:r>
          </a:p>
          <a:p>
            <a:r>
              <a:rPr lang="en-US" dirty="0" smtClean="0"/>
              <a:t>Gallon = gal.</a:t>
            </a:r>
          </a:p>
          <a:p>
            <a:r>
              <a:rPr lang="en-US" dirty="0" smtClean="0"/>
              <a:t>Ounce/fluid ounce = oz./fl. Oz</a:t>
            </a:r>
          </a:p>
          <a:p>
            <a:r>
              <a:rPr lang="en-US" dirty="0" smtClean="0"/>
              <a:t>Pound = lb. or #</a:t>
            </a:r>
          </a:p>
          <a:p>
            <a:r>
              <a:rPr lang="en-US" dirty="0" smtClean="0"/>
              <a:t>Dozen = doz.</a:t>
            </a:r>
          </a:p>
          <a:p>
            <a:r>
              <a:rPr lang="en-US" dirty="0" smtClean="0"/>
              <a:t>Inch = in.</a:t>
            </a:r>
          </a:p>
          <a:p>
            <a:r>
              <a:rPr lang="en-US" dirty="0" smtClean="0"/>
              <a:t>Second = sec.</a:t>
            </a:r>
          </a:p>
          <a:p>
            <a:r>
              <a:rPr lang="en-US" dirty="0" smtClean="0"/>
              <a:t>Minute = min.</a:t>
            </a:r>
          </a:p>
          <a:p>
            <a:r>
              <a:rPr lang="en-US" dirty="0" smtClean="0"/>
              <a:t>Hour = hr.</a:t>
            </a:r>
          </a:p>
          <a:p>
            <a:r>
              <a:rPr lang="en-US" dirty="0" smtClean="0"/>
              <a:t>Degree = °</a:t>
            </a:r>
          </a:p>
          <a:p>
            <a:r>
              <a:rPr lang="en-US" dirty="0" smtClean="0"/>
              <a:t>Fahrenheit/</a:t>
            </a:r>
            <a:r>
              <a:rPr lang="en-US" dirty="0" err="1" smtClean="0"/>
              <a:t>Celcius</a:t>
            </a:r>
            <a:r>
              <a:rPr lang="en-US" dirty="0" smtClean="0"/>
              <a:t> = F./C.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8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these stand for?</a:t>
            </a:r>
          </a:p>
          <a:p>
            <a:pPr lvl="1"/>
            <a:r>
              <a:rPr lang="en-US" dirty="0" smtClean="0"/>
              <a:t>Lb.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sp. or t.</a:t>
            </a:r>
          </a:p>
          <a:p>
            <a:pPr lvl="1"/>
            <a:r>
              <a:rPr lang="en-US" dirty="0" smtClean="0"/>
              <a:t>F.</a:t>
            </a:r>
          </a:p>
          <a:p>
            <a:pPr lvl="1"/>
            <a:r>
              <a:rPr lang="en-US" dirty="0" smtClean="0"/>
              <a:t>Fl. Oz</a:t>
            </a:r>
          </a:p>
          <a:p>
            <a:pPr lvl="1"/>
            <a:r>
              <a:rPr lang="en-US" dirty="0" smtClean="0"/>
              <a:t>Qt.</a:t>
            </a:r>
          </a:p>
          <a:p>
            <a:pPr lvl="1"/>
            <a:r>
              <a:rPr lang="en-US" dirty="0" smtClean="0"/>
              <a:t>Gal.</a:t>
            </a:r>
          </a:p>
          <a:p>
            <a:pPr lvl="1"/>
            <a:r>
              <a:rPr lang="en-US" dirty="0" smtClean="0"/>
              <a:t>T. or </a:t>
            </a:r>
            <a:r>
              <a:rPr lang="en-US" dirty="0" err="1" smtClean="0"/>
              <a:t>tbsp</a:t>
            </a:r>
            <a:endParaRPr lang="en-US" dirty="0" smtClean="0"/>
          </a:p>
          <a:p>
            <a:pPr lvl="1"/>
            <a:r>
              <a:rPr lang="en-US" dirty="0" smtClean="0"/>
              <a:t>C. or c.</a:t>
            </a:r>
          </a:p>
          <a:p>
            <a:pPr lvl="1"/>
            <a:r>
              <a:rPr lang="en-US" dirty="0" smtClean="0"/>
              <a:t>°</a:t>
            </a:r>
            <a:endParaRPr lang="en-US" dirty="0"/>
          </a:p>
        </p:txBody>
      </p:sp>
      <p:pic>
        <p:nvPicPr>
          <p:cNvPr id="4" name="Picture 3" descr="download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6121">
            <a:off x="5173816" y="2355044"/>
            <a:ext cx="32004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8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Those?!?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48" y="1735138"/>
            <a:ext cx="2609284" cy="2609284"/>
          </a:xfrm>
          <a:prstGeom prst="rect">
            <a:avLst/>
          </a:prstGeom>
        </p:spPr>
      </p:pic>
      <p:pic>
        <p:nvPicPr>
          <p:cNvPr id="7" name="Picture 6" descr="6950033_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58" y="4509118"/>
            <a:ext cx="3624818" cy="2348882"/>
          </a:xfrm>
          <a:prstGeom prst="rect">
            <a:avLst/>
          </a:prstGeom>
        </p:spPr>
      </p:pic>
      <p:pic>
        <p:nvPicPr>
          <p:cNvPr id="8" name="Picture 7" descr="cbc70454-8c32-4530-815d-5479dc63e323_1.a3db8ab332cca4a3202c61c7160ac8c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" y="1371600"/>
            <a:ext cx="3029851" cy="3029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1085" y="4509118"/>
            <a:ext cx="268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Measuring spoons</a:t>
            </a:r>
          </a:p>
          <a:p>
            <a:pPr algn="ctr"/>
            <a:r>
              <a:rPr lang="en-US" sz="2000" dirty="0" smtClean="0"/>
              <a:t>1/4 t., 1/2 t., 1 t., 1 T.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15657" y="5851577"/>
            <a:ext cx="2682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Dry Measuring Cups</a:t>
            </a:r>
          </a:p>
          <a:p>
            <a:pPr algn="ctr"/>
            <a:r>
              <a:rPr lang="en-US" sz="2000" dirty="0" smtClean="0"/>
              <a:t>1 c., 1/2 c., 1/3 c., 1/4 c.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5343" y="2079716"/>
            <a:ext cx="2392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Liquid Measuring Cup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432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38" y="1371601"/>
            <a:ext cx="8393888" cy="5346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measuring, it is important to use the correct measuring utensil for the job.</a:t>
            </a:r>
          </a:p>
          <a:p>
            <a:r>
              <a:rPr lang="en-US" dirty="0" smtClean="0"/>
              <a:t>What are some ingredients that you would measure when using:</a:t>
            </a:r>
          </a:p>
          <a:p>
            <a:pPr lvl="1"/>
            <a:r>
              <a:rPr lang="en-US" dirty="0" smtClean="0"/>
              <a:t>A liquid measuring cup?</a:t>
            </a:r>
          </a:p>
          <a:p>
            <a:pPr lvl="1"/>
            <a:r>
              <a:rPr lang="en-US" dirty="0" smtClean="0"/>
              <a:t>Measuring spoons?</a:t>
            </a:r>
          </a:p>
          <a:p>
            <a:pPr lvl="1"/>
            <a:r>
              <a:rPr lang="en-US" dirty="0" smtClean="0"/>
              <a:t>Dry measuring cups?</a:t>
            </a:r>
          </a:p>
          <a:p>
            <a:r>
              <a:rPr lang="en-US" dirty="0" smtClean="0"/>
              <a:t>Which utensil, and what size(s) would you use to measure the following:</a:t>
            </a:r>
          </a:p>
          <a:p>
            <a:pPr lvl="1"/>
            <a:r>
              <a:rPr lang="en-US" dirty="0" smtClean="0"/>
              <a:t>1 1/2 cup sugar</a:t>
            </a:r>
          </a:p>
          <a:p>
            <a:pPr lvl="1"/>
            <a:r>
              <a:rPr lang="en-US" dirty="0" smtClean="0"/>
              <a:t>3/4 cup water</a:t>
            </a:r>
          </a:p>
          <a:p>
            <a:pPr lvl="1"/>
            <a:r>
              <a:rPr lang="en-US" dirty="0" smtClean="0"/>
              <a:t>2 teaspoons of syrup</a:t>
            </a:r>
          </a:p>
          <a:p>
            <a:pPr lvl="1"/>
            <a:r>
              <a:rPr lang="en-US" dirty="0" smtClean="0"/>
              <a:t>1/3 cup flour</a:t>
            </a:r>
          </a:p>
          <a:p>
            <a:pPr lvl="1"/>
            <a:r>
              <a:rPr lang="en-US" dirty="0" smtClean="0"/>
              <a:t>3 tablespoons of baking powder</a:t>
            </a:r>
          </a:p>
          <a:p>
            <a:pPr lvl="1"/>
            <a:endParaRPr lang="en-US" dirty="0"/>
          </a:p>
        </p:txBody>
      </p:sp>
      <p:pic>
        <p:nvPicPr>
          <p:cNvPr id="4" name="Picture 3" descr="measuring-ingredients-1806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44" y="4470548"/>
            <a:ext cx="2572469" cy="22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Dry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70" y="1233105"/>
            <a:ext cx="8978330" cy="562489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Dry ingredients include flour, brown sugar, baking powder, powdered sugar, salt, etc.</a:t>
            </a:r>
          </a:p>
          <a:p>
            <a:r>
              <a:rPr lang="en-US" dirty="0" smtClean="0"/>
              <a:t>Whenever measuring 1/4 cup or more, use a dry measuring cup.</a:t>
            </a:r>
          </a:p>
          <a:p>
            <a:r>
              <a:rPr lang="en-US" dirty="0" smtClean="0"/>
              <a:t>Whenever measuring less than 1/4 cup, use a measuring spoon.</a:t>
            </a:r>
          </a:p>
          <a:p>
            <a:r>
              <a:rPr lang="en-US" dirty="0" smtClean="0"/>
              <a:t>To measure dry ingredients: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Scoop ingredient into measuring cup/spoon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Level the top of your measuring cup/spoon with a straight-edge spatula or the back of a knife (must be straight) over a clean bowl (so that way you can pour the excess back in.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Put into your mixing bowl, etc. to make your product</a:t>
            </a:r>
          </a:p>
          <a:p>
            <a:r>
              <a:rPr lang="en-US" dirty="0" smtClean="0"/>
              <a:t>For more delicate dry ingredients, like flour and powdered sugar, it is important to spoon in your ingredients in to the measuring cup.</a:t>
            </a:r>
          </a:p>
          <a:p>
            <a:r>
              <a:rPr lang="en-US" dirty="0" smtClean="0"/>
              <a:t>For brown sugar, you need to pack it in until it is overfilled and then level it off.</a:t>
            </a:r>
          </a:p>
          <a:p>
            <a:r>
              <a:rPr lang="en-US" dirty="0" smtClean="0"/>
              <a:t>Some recipes may call for weight instead of a measurement.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2407" y="6334780"/>
            <a:ext cx="195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/>
              </a:rPr>
              <a:t>Video</a:t>
            </a:r>
            <a:endParaRPr lang="en-US" sz="2800" dirty="0"/>
          </a:p>
        </p:txBody>
      </p:sp>
      <p:pic>
        <p:nvPicPr>
          <p:cNvPr id="5" name="Picture 4" descr="measure_f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06" y="2134419"/>
            <a:ext cx="1891593" cy="14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80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82</TotalTime>
  <Words>1316</Words>
  <Application>Microsoft Macintosh PowerPoint</Application>
  <PresentationFormat>On-screen Show (4:3)</PresentationFormat>
  <Paragraphs>171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Inkwell</vt:lpstr>
      <vt:lpstr>Reading a Recipe</vt:lpstr>
      <vt:lpstr>Why is this important?</vt:lpstr>
      <vt:lpstr>What is in a recipe?</vt:lpstr>
      <vt:lpstr>What is an Abbreviations?</vt:lpstr>
      <vt:lpstr>Most Common Abbreviations</vt:lpstr>
      <vt:lpstr>Pop Quiz</vt:lpstr>
      <vt:lpstr>What are Those?!?</vt:lpstr>
      <vt:lpstr>What do I Use?</vt:lpstr>
      <vt:lpstr>Measuring Dry Ingredients</vt:lpstr>
      <vt:lpstr>Measuring Liquid Ingredients</vt:lpstr>
      <vt:lpstr>Measuring Solid Ingredients</vt:lpstr>
      <vt:lpstr>Pop Quiz</vt:lpstr>
      <vt:lpstr>Do You Know Your Fractions?</vt:lpstr>
      <vt:lpstr>Basic Equivalents</vt:lpstr>
      <vt:lpstr>Basic Equivalents</vt:lpstr>
      <vt:lpstr>Equivalents Math</vt:lpstr>
      <vt:lpstr>Pop Quiz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 Recipe</dc:title>
  <dc:creator>Clarissa Gillham</dc:creator>
  <cp:lastModifiedBy>Clarissa Gillham</cp:lastModifiedBy>
  <cp:revision>8</cp:revision>
  <dcterms:created xsi:type="dcterms:W3CDTF">2019-07-17T17:47:44Z</dcterms:created>
  <dcterms:modified xsi:type="dcterms:W3CDTF">2019-07-17T19:09:57Z</dcterms:modified>
</cp:coreProperties>
</file>