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20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19699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d3e738f7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d3e738f7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d43c22d9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d43c22d9c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d3e738f7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d3e738f7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d43c22d9c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d43c22d9c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d3e738f7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d3e738f7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d43c22d9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d43c22d9c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5d43c22d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5d43c22d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5d43c22d9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5d43c22d9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5d43c22d9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5d43c22d9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5d43c22d9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5d43c22d9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5d43c22d9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5d43c22d9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5d43c22d9c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5d43c22d9c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5d43c22d9c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5d43c22d9c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d43c22d9c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d43c22d9c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5d43c22d9c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5d43c22d9c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5d43c22d9c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5d43c22d9c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5d43c22d9c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5d43c22d9c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am I? double boiler- delicately cook foods like chocolate, caramel, cheese, etc.</a:t>
            </a:r>
            <a:endParaRPr/>
          </a:p>
        </p:txBody>
      </p:sp>
      <p:sp>
        <p:nvSpPr>
          <p:cNvPr id="434" name="Google Shape;43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5d3e738f7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5d3e738f75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d3e738f7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d3e738f7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8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4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0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8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8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4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0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8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 sz="2400" b="1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 sz="2000" b="1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 sz="1800" b="1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4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0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18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6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 sz="2400" b="1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 sz="2000" b="1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 sz="1800" b="1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4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0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18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6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32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8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4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20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 sz="1400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 sz="1200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 sz="1000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 sz="1400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 sz="1200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 sz="1000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F7DC"/>
            </a:gs>
            <a:gs pos="100000">
              <a:srgbClr val="8C8A7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5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6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7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8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j2qCi-ruoY" TargetMode="External"/><Relationship Id="rId4" Type="http://schemas.openxmlformats.org/officeDocument/2006/relationships/image" Target="../media/image39.jpg"/><Relationship Id="rId5" Type="http://schemas.openxmlformats.org/officeDocument/2006/relationships/image" Target="../media/image40.jpg"/><Relationship Id="rId6" Type="http://schemas.openxmlformats.org/officeDocument/2006/relationships/image" Target="../media/image41.jpg"/><Relationship Id="rId7" Type="http://schemas.openxmlformats.org/officeDocument/2006/relationships/hyperlink" Target="https://youtu.be/KLGSLCaksdY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2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4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8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4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4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3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4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4" Type="http://schemas.openxmlformats.org/officeDocument/2006/relationships/image" Target="../media/image58.jpg"/><Relationship Id="rId5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4" Type="http://schemas.openxmlformats.org/officeDocument/2006/relationships/image" Target="../media/image61.jpg"/><Relationship Id="rId5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63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4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4" Type="http://schemas.openxmlformats.org/officeDocument/2006/relationships/image" Target="../media/image67.jpg"/><Relationship Id="rId5" Type="http://schemas.openxmlformats.org/officeDocument/2006/relationships/image" Target="../media/image68.jpg"/><Relationship Id="rId6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4" Type="http://schemas.openxmlformats.org/officeDocument/2006/relationships/image" Target="../media/image71.jpg"/><Relationship Id="rId5" Type="http://schemas.openxmlformats.org/officeDocument/2006/relationships/image" Target="../media/image72.jpg"/><Relationship Id="rId6" Type="http://schemas.openxmlformats.org/officeDocument/2006/relationships/image" Target="../media/image73.jpg"/><Relationship Id="rId7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2034520" y="660399"/>
            <a:ext cx="6928057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Kitchen Utensils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2406272" y="1930736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>
                <a:solidFill>
                  <a:srgbClr val="000000"/>
                </a:solidFill>
              </a:rPr>
              <a:t>and Materials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7708" y="600300"/>
            <a:ext cx="3138990" cy="5770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4373" y="6256461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4852375" y="6256450"/>
            <a:ext cx="32187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Clarissa Gillham  I  Hastings Public Schools  I  Hastings, NE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Kitchen Shears</a:t>
            </a:r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64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These are not normal scissors!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Used to snip herbs, meat, or dough.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7925" y="3652575"/>
            <a:ext cx="4048125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Peeler</a:t>
            </a:r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64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Used to peel the skin off of fruits and vegetables.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Can have an “eye” remover to cut out bad spots on potatoes, etc. </a:t>
            </a:r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2300" y="3286625"/>
            <a:ext cx="3524501" cy="3524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xfrm>
            <a:off x="457200" y="475213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Measuring Tools</a:t>
            </a:r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body" idx="1"/>
          </p:nvPr>
        </p:nvSpPr>
        <p:spPr>
          <a:xfrm>
            <a:off x="457200" y="1618225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64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Every recipe you will use, will require you to measuring your ingredients.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Whether the ingredients are liquid, dry, or solid, there are specific tools you need to know of so you can properly measure the exact amount that you need.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Measuring Spoons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U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sed to measuring any ingredients (liquid or dry) as long as it is </a:t>
            </a: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 than ¼ cup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sizes are 1 T, 1 t, ½ t, ¼ t.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25" descr="images-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3422316"/>
            <a:ext cx="3660922" cy="3078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Liquid Measuring Cup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to measure any liquids.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Made of glass or hard plastic.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26" descr="imgres-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9909" y="3582988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title"/>
          </p:nvPr>
        </p:nvSpPr>
        <p:spPr>
          <a:xfrm>
            <a:off x="457199" y="64227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Dry Measuring Cups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7"/>
          <p:cNvSpPr txBox="1">
            <a:spLocks noGrp="1"/>
          </p:cNvSpPr>
          <p:nvPr>
            <p:ph type="body" idx="1"/>
          </p:nvPr>
        </p:nvSpPr>
        <p:spPr>
          <a:xfrm>
            <a:off x="4224420" y="2098842"/>
            <a:ext cx="446237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to measure any dry ingredients.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sizes are: 1 cup, 1/2 cup, 1/3 cup, 1/4 cup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27" descr="images-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107" y="1785270"/>
            <a:ext cx="3346534" cy="3346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Scale</a:t>
            </a:r>
            <a:endParaRPr/>
          </a:p>
        </p:txBody>
      </p:sp>
      <p:sp>
        <p:nvSpPr>
          <p:cNvPr id="191" name="Google Shape;19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64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Some recipes will call for weight measurements rather than cups, teaspoons, etc.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Can be digital or analog</a:t>
            </a:r>
            <a:endParaRPr/>
          </a:p>
        </p:txBody>
      </p:sp>
      <p:pic>
        <p:nvPicPr>
          <p:cNvPr id="192" name="Google Shape;19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6875" y="4343900"/>
            <a:ext cx="2247550" cy="224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3000" y="4385050"/>
            <a:ext cx="2206399" cy="220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Mixing Tools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Almost every recipe requires you to mix ingredients together.  You can use spoons for many mixing tasks.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Wooden spoons are available in many sizes and shapes, will not scratch pan surfaces, and handles remain cool.  However, they absorb liquid.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Heavy metal spoons are to be used to stir thick mixtures.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Whisk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0"/>
          <p:cNvSpPr txBox="1">
            <a:spLocks noGrp="1"/>
          </p:cNvSpPr>
          <p:nvPr>
            <p:ph type="body" idx="1"/>
          </p:nvPr>
        </p:nvSpPr>
        <p:spPr>
          <a:xfrm>
            <a:off x="457200" y="4344737"/>
            <a:ext cx="8229600" cy="1781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to incorporate air into foods.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them for eggs, soufflés, and meringues.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preparing sauces, use this to prevent lumps from forming.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30" descr="imgres-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3474" y="1600200"/>
            <a:ext cx="3429000" cy="237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508913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Slotted Spoon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08913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to remove pieces of food from a liquid.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holes in the spoon.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plastic or metal.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31" descr="imgr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6334" y="2425659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ctrTitle"/>
          </p:nvPr>
        </p:nvSpPr>
        <p:spPr>
          <a:xfrm>
            <a:off x="685800" y="296525"/>
            <a:ext cx="7772400" cy="1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Cutting Tools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>
            <a:off x="781325" y="1567350"/>
            <a:ext cx="8016000" cy="47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>
                <a:solidFill>
                  <a:schemeClr val="dk1"/>
                </a:solidFill>
              </a:rPr>
              <a:t>There are different knives for different cutting tasks.</a:t>
            </a:r>
            <a:endParaRPr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>
                <a:solidFill>
                  <a:schemeClr val="dk1"/>
                </a:solidFill>
              </a:rPr>
              <a:t>Mostly made of carbon steel or stainless steel.</a:t>
            </a:r>
            <a:endParaRPr>
              <a:solidFill>
                <a:schemeClr val="dk1"/>
              </a:solidFill>
            </a:endParaRPr>
          </a:p>
          <a:p>
            <a:pPr marL="74295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>
                <a:solidFill>
                  <a:schemeClr val="dk1"/>
                </a:solidFill>
              </a:rPr>
              <a:t>Carbon steel is easy to sharpen</a:t>
            </a:r>
            <a:endParaRPr>
              <a:solidFill>
                <a:schemeClr val="dk1"/>
              </a:solidFill>
            </a:endParaRPr>
          </a:p>
          <a:p>
            <a:pPr marL="1143000" lvl="2" indent="-2286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>
                <a:solidFill>
                  <a:schemeClr val="dk1"/>
                </a:solidFill>
              </a:rPr>
              <a:t>It can stain and rust easily unless you wash and dry immediately after use</a:t>
            </a:r>
            <a:endParaRPr>
              <a:solidFill>
                <a:schemeClr val="dk1"/>
              </a:solidFill>
            </a:endParaRPr>
          </a:p>
          <a:p>
            <a:pPr marL="74295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>
                <a:solidFill>
                  <a:schemeClr val="dk1"/>
                </a:solidFill>
              </a:rPr>
              <a:t>Stainless steel is durable and will not rust</a:t>
            </a:r>
            <a:endParaRPr>
              <a:solidFill>
                <a:schemeClr val="dk1"/>
              </a:solidFill>
            </a:endParaRPr>
          </a:p>
          <a:p>
            <a:pPr marL="1143000" lvl="2" indent="-2286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>
                <a:solidFill>
                  <a:schemeClr val="dk1"/>
                </a:solidFill>
              </a:rPr>
              <a:t>Hard to sharpen</a:t>
            </a:r>
            <a:endParaRPr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>
                <a:solidFill>
                  <a:schemeClr val="dk1"/>
                </a:solidFill>
              </a:rPr>
              <a:t>Handles can be made of wood, plastic, or bone.</a:t>
            </a:r>
            <a:endParaRPr>
              <a:solidFill>
                <a:schemeClr val="dk1"/>
              </a:solidFill>
            </a:endParaRPr>
          </a:p>
          <a:p>
            <a:pPr marL="74295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>
                <a:solidFill>
                  <a:schemeClr val="dk1"/>
                </a:solidFill>
              </a:rPr>
              <a:t>For safety, the tang should extend at least 1/3 of the way into the handle and at least 2 rivets should join the blade and handle.</a:t>
            </a:r>
            <a:endParaRPr sz="2590">
              <a:solidFill>
                <a:schemeClr val="dk1"/>
              </a:solidFill>
            </a:endParaRPr>
          </a:p>
          <a:p>
            <a:pPr marL="342900" lvl="0" indent="-304165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>
                <a:solidFill>
                  <a:schemeClr val="dk1"/>
                </a:solidFill>
              </a:rPr>
              <a:t>There are more than just knives that are needed to properly cut things in the kitchen!</a:t>
            </a:r>
            <a:endParaRPr sz="2590">
              <a:solidFill>
                <a:schemeClr val="dk1"/>
              </a:solidFill>
            </a:endParaRPr>
          </a:p>
          <a:p>
            <a:pPr marL="742950" lvl="1" indent="-121284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Rotary Beater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to beat, blend, and incorporate air into foods.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Manually turn the drank to rotate the beaters.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32" descr="imgres-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3400" y="3329405"/>
            <a:ext cx="3263232" cy="3263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Baking Tools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40915" r="-40915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Pastry Blender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Made of several thin pieces of curved metals attached to a handle.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to blend shortening with flour when making pastry.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to blend butter and cheese mixtures.</a:t>
            </a:r>
            <a:endParaRPr/>
          </a:p>
        </p:txBody>
      </p:sp>
      <p:pic>
        <p:nvPicPr>
          <p:cNvPr id="233" name="Google Shape;233;p34" descr="imgres-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737" y="4340002"/>
            <a:ext cx="3587046" cy="2327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Sifter</a:t>
            </a:r>
            <a:endParaRPr/>
          </a:p>
        </p:txBody>
      </p:sp>
      <p:sp>
        <p:nvSpPr>
          <p:cNvPr id="239" name="Google Shape;239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64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Used to “sift” dry ingredients like flour to add air and remove lumps.</a:t>
            </a:r>
            <a:endParaRPr/>
          </a:p>
        </p:txBody>
      </p:sp>
      <p:pic>
        <p:nvPicPr>
          <p:cNvPr id="240" name="Google Shape;24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0500" y="2665775"/>
            <a:ext cx="3151375" cy="33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Pastry Brush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to brush butter or sauces on foods.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use it to remove crumbs from a cake before frosting it and to baste foods in the oven.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36" descr="imag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6250" y="3619500"/>
            <a:ext cx="2933700" cy="276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Rolling Pin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7"/>
          <p:cNvSpPr txBox="1">
            <a:spLocks noGrp="1"/>
          </p:cNvSpPr>
          <p:nvPr>
            <p:ph type="body" idx="1"/>
          </p:nvPr>
        </p:nvSpPr>
        <p:spPr>
          <a:xfrm>
            <a:off x="457200" y="3983789"/>
            <a:ext cx="8229600" cy="214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to roll out dough or pastry.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covered by a stockinette to prevent dough from sticking to it.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37" descr="imgres-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1855" y="1600200"/>
            <a:ext cx="38227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Spatulas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6107446" cy="3800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en-US"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Bent-edged spatulas: used to remove cookies from a baking tray, turn meats, fish, pancakes, eggs, and omelets.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en-US"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Straight-edged spatula: used to 			spread cake icings and meringues		and to level ingredients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en-US"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Rubber spatula: used to scrape bowls and saucepans and to fold one ingredient into another.</a:t>
            </a:r>
            <a:endParaRPr sz="272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38" descr="imgres-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4646" y="2058737"/>
            <a:ext cx="2122154" cy="2122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8" descr="imgres-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605" y="36763"/>
            <a:ext cx="3001413" cy="1563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8" descr="images-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40545" y="4749444"/>
            <a:ext cx="1844100" cy="172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Thermometers</a:t>
            </a:r>
            <a:endParaRPr/>
          </a:p>
        </p:txBody>
      </p:sp>
      <p:sp>
        <p:nvSpPr>
          <p:cNvPr id="269" name="Google Shape;269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64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Whenever you need to check the temperature of something, it is important to know which thermometer is for what.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purpose digital thermometer</a:t>
            </a:r>
            <a:endParaRPr/>
          </a:p>
        </p:txBody>
      </p:sp>
      <p:sp>
        <p:nvSpPr>
          <p:cNvPr id="275" name="Google Shape;275;p40"/>
          <p:cNvSpPr txBox="1">
            <a:spLocks noGrp="1"/>
          </p:cNvSpPr>
          <p:nvPr>
            <p:ph type="body" idx="1"/>
          </p:nvPr>
        </p:nvSpPr>
        <p:spPr>
          <a:xfrm>
            <a:off x="161100" y="1523800"/>
            <a:ext cx="67353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64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Use a temperature-sensitive semiconductor that is attached to the tip of the probe (thin probe).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Suitable for checking the temperature of thin foods.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Cannot be used while food is cooking in an oven.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Reads the temperature out digitally.</a:t>
            </a:r>
            <a:endParaRPr/>
          </a:p>
        </p:txBody>
      </p:sp>
      <p:pic>
        <p:nvPicPr>
          <p:cNvPr id="276" name="Google Shape;27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9650" y="2721850"/>
            <a:ext cx="2130000" cy="21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Oven thermometer</a:t>
            </a:r>
            <a:endParaRPr/>
          </a:p>
        </p:txBody>
      </p:sp>
      <p:sp>
        <p:nvSpPr>
          <p:cNvPr id="282" name="Google Shape;282;p41"/>
          <p:cNvSpPr txBox="1">
            <a:spLocks noGrp="1"/>
          </p:cNvSpPr>
          <p:nvPr>
            <p:ph type="body" idx="1"/>
          </p:nvPr>
        </p:nvSpPr>
        <p:spPr>
          <a:xfrm>
            <a:off x="4174325" y="1600200"/>
            <a:ext cx="4512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64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Used to make sure your oven is heating at the correct temperature.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Can also change position in oven to see if there are hot spots.</a:t>
            </a:r>
            <a:endParaRPr/>
          </a:p>
        </p:txBody>
      </p:sp>
      <p:pic>
        <p:nvPicPr>
          <p:cNvPr id="283" name="Google Shape;28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725" y="1958950"/>
            <a:ext cx="3472850" cy="347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 descr="2e2c1711fe12b24ae23d95c35bfd21c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442" y="2695742"/>
            <a:ext cx="5211828" cy="375251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>
            <a:spLocks noGrp="1"/>
          </p:cNvSpPr>
          <p:nvPr>
            <p:ph type="ctrTitle"/>
          </p:nvPr>
        </p:nvSpPr>
        <p:spPr>
          <a:xfrm>
            <a:off x="685800" y="1301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Chef’s/French Knife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 txBox="1">
            <a:spLocks noGrp="1"/>
          </p:cNvSpPr>
          <p:nvPr>
            <p:ph type="subTitle" idx="1"/>
          </p:nvPr>
        </p:nvSpPr>
        <p:spPr>
          <a:xfrm>
            <a:off x="5698958" y="1600200"/>
            <a:ext cx="2759242" cy="484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most versatile kitchen knife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Used to cut, chop, and dice any food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Meat Thermometer</a:t>
            </a:r>
            <a:endParaRPr/>
          </a:p>
        </p:txBody>
      </p:sp>
      <p:sp>
        <p:nvSpPr>
          <p:cNvPr id="289" name="Google Shape;289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64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Tells you the internal temperature of the meat.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Be sure to check the guide on what the correct temperature of your meat is supposed to be!</a:t>
            </a:r>
            <a:endParaRPr/>
          </a:p>
        </p:txBody>
      </p:sp>
      <p:pic>
        <p:nvPicPr>
          <p:cNvPr id="290" name="Google Shape;29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4950" y="4058450"/>
            <a:ext cx="2258125" cy="240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Candy/Deep Fat Thermometer</a:t>
            </a:r>
            <a:endParaRPr/>
          </a:p>
        </p:txBody>
      </p:sp>
      <p:sp>
        <p:nvSpPr>
          <p:cNvPr id="296" name="Google Shape;296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64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Most instant-read thermometers cannot exceed the temperature of boiling, so for liquid it is best to use a candy or deep fat thermometer.</a:t>
            </a:r>
            <a:endParaRPr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7" name="Google Shape;29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6925" y="3525438"/>
            <a:ext cx="2744875" cy="274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9474" y="3936941"/>
            <a:ext cx="3367124" cy="192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4"/>
          <p:cNvSpPr txBox="1">
            <a:spLocks noGrp="1"/>
          </p:cNvSpPr>
          <p:nvPr>
            <p:ph type="title"/>
          </p:nvPr>
        </p:nvSpPr>
        <p:spPr>
          <a:xfrm>
            <a:off x="457200" y="217538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Preparation Tools</a:t>
            </a:r>
            <a:endParaRPr/>
          </a:p>
        </p:txBody>
      </p:sp>
      <p:sp>
        <p:nvSpPr>
          <p:cNvPr id="304" name="Google Shape;304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640"/>
              </a:spcBef>
              <a:spcAft>
                <a:spcPts val="0"/>
              </a:spcAft>
              <a:buSzPts val="1400"/>
              <a:buChar char="•"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Strainer</a:t>
            </a:r>
            <a:endParaRPr/>
          </a:p>
        </p:txBody>
      </p:sp>
      <p:sp>
        <p:nvSpPr>
          <p:cNvPr id="310" name="Google Shape;310;p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64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Used to strain liquids from solid portions of food.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Used to “sift” flour and other dry ingredients.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NOT THE SAME THING AS A COLANDER.</a:t>
            </a:r>
            <a:endParaRPr/>
          </a:p>
        </p:txBody>
      </p:sp>
      <p:pic>
        <p:nvPicPr>
          <p:cNvPr id="311" name="Google Shape;31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7925" y="3802200"/>
            <a:ext cx="4048125" cy="23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Tongs</a:t>
            </a:r>
            <a:endParaRPr/>
          </a:p>
        </p:txBody>
      </p:sp>
      <p:sp>
        <p:nvSpPr>
          <p:cNvPr id="317" name="Google Shape;317;p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64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Used to handle hot foods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Used to flip meat</a:t>
            </a:r>
            <a:endParaRPr/>
          </a:p>
        </p:txBody>
      </p:sp>
      <p:pic>
        <p:nvPicPr>
          <p:cNvPr id="318" name="Google Shape;31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9200" y="2840575"/>
            <a:ext cx="3285725" cy="32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Colander</a:t>
            </a:r>
            <a:endParaRPr/>
          </a:p>
        </p:txBody>
      </p:sp>
      <p:sp>
        <p:nvSpPr>
          <p:cNvPr id="324" name="Google Shape;324;p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64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Used to drain foods from their liquid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Used to wash fruits and vegetables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NOT THE SAME THING AS A STRAINER</a:t>
            </a:r>
            <a:endParaRPr/>
          </a:p>
        </p:txBody>
      </p:sp>
      <p:pic>
        <p:nvPicPr>
          <p:cNvPr id="325" name="Google Shape;32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9075" y="3474075"/>
            <a:ext cx="4887199" cy="3017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Ladle</a:t>
            </a:r>
            <a:endParaRPr/>
          </a:p>
        </p:txBody>
      </p:sp>
      <p:sp>
        <p:nvSpPr>
          <p:cNvPr id="331" name="Google Shape;331;p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64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Long handled serving utensil for foods with a lot of liquid like soups, stews, etc.</a:t>
            </a:r>
            <a:endParaRPr/>
          </a:p>
        </p:txBody>
      </p:sp>
      <p:pic>
        <p:nvPicPr>
          <p:cNvPr id="332" name="Google Shape;33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9850" y="2976400"/>
            <a:ext cx="609600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Baster</a:t>
            </a:r>
            <a:endParaRPr/>
          </a:p>
        </p:txBody>
      </p:sp>
      <p:sp>
        <p:nvSpPr>
          <p:cNvPr id="338" name="Google Shape;338;p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64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Uses suction to collect juices and fat from foods like meat and stews.</a:t>
            </a:r>
            <a:endParaRPr/>
          </a:p>
        </p:txBody>
      </p:sp>
      <p:pic>
        <p:nvPicPr>
          <p:cNvPr id="339" name="Google Shape;33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6425" y="3337322"/>
            <a:ext cx="3951150" cy="263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Cookware and Bakeware Materials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104271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Metal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 iron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Aluminum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Copper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Stainless Steel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Plastic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50"/>
          <p:cNvSpPr txBox="1"/>
          <p:nvPr/>
        </p:nvSpPr>
        <p:spPr>
          <a:xfrm>
            <a:off x="4713871" y="1600200"/>
            <a:ext cx="4104271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Glass and Ceramic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--Transparent glass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--Glass-ceramic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--Porcelain enamel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--Ceramic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Earthenware and terra-cotta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Nonstick Finishes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1"/>
          <p:cNvSpPr txBox="1">
            <a:spLocks noGrp="1"/>
          </p:cNvSpPr>
          <p:nvPr>
            <p:ph type="title"/>
          </p:nvPr>
        </p:nvSpPr>
        <p:spPr>
          <a:xfrm>
            <a:off x="-2256589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 Iron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51"/>
          <p:cNvSpPr txBox="1">
            <a:spLocks noGrp="1"/>
          </p:cNvSpPr>
          <p:nvPr>
            <p:ph type="body" idx="1"/>
          </p:nvPr>
        </p:nvSpPr>
        <p:spPr>
          <a:xfrm>
            <a:off x="457200" y="11226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Holds and distributes heat well</a:t>
            </a:r>
            <a:endParaRPr sz="2400"/>
          </a:p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Porous surface holds oils that help prevent sticking and enhances flavor.</a:t>
            </a:r>
            <a:endParaRPr sz="2400"/>
          </a:p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Heavy</a:t>
            </a:r>
            <a:endParaRPr sz="2400"/>
          </a:p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rust, retain flavors, and can los</a:t>
            </a:r>
            <a:r>
              <a:rPr lang="en-US" sz="2400"/>
              <a:t>e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its nonstick quality if not taken care of.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Want to try to avoid using soap when washing, because then you have to re-season the pan.</a:t>
            </a:r>
            <a:endParaRPr sz="2400"/>
          </a:p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Check out how it’s made!</a:t>
            </a:r>
            <a:endParaRPr sz="2400"/>
          </a:p>
        </p:txBody>
      </p:sp>
      <p:pic>
        <p:nvPicPr>
          <p:cNvPr id="353" name="Google Shape;353;p51" descr="imgres-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1100" y="4910375"/>
            <a:ext cx="4122900" cy="194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51" descr="images-3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88960" y="274638"/>
            <a:ext cx="2382921" cy="1784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51" descr="images-4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5592" y="5106736"/>
            <a:ext cx="2234565" cy="1567531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51"/>
          <p:cNvSpPr txBox="1"/>
          <p:nvPr/>
        </p:nvSpPr>
        <p:spPr>
          <a:xfrm>
            <a:off x="5750200" y="4413700"/>
            <a:ext cx="28656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How to clean/use cast iron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/>
              <a:t>Serrated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Knife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Also known as a bread knife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a serrated blade (sawtooth edge).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Helpful for cutting foods in which you don’t want to flatten the air cells.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6" descr="imag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3983789"/>
            <a:ext cx="6508208" cy="215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2"/>
          <p:cNvSpPr txBox="1">
            <a:spLocks noGrp="1"/>
          </p:cNvSpPr>
          <p:nvPr>
            <p:ph type="title"/>
          </p:nvPr>
        </p:nvSpPr>
        <p:spPr>
          <a:xfrm>
            <a:off x="-331537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Aluminum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Lightweight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Corrosion-resistant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Conducts heat rapidly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Reasonably priced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Susceptible to scratches, dents, and detergent damage.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Foods and minerals may cause pitting.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 water, eggs, alkalis (like baking soda) can cause darkening in color.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52" descr="images-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500" y="1150270"/>
            <a:ext cx="3289300" cy="24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Copper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03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heat conductor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Cannot use pure copper utensils for cooking because it reacts with food and may form poisonous compounds.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be lined with another material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clean with a special cleaner to keep it from discoloring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0" name="Google Shape;370;p53" descr="imgres-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5175" y="4638007"/>
            <a:ext cx="4026000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Stainless Steel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alloy of steel, nickel, and chromium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Resists stains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not discolor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 and durable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not distribute heat evenly (hot spots may develop)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darken if overheated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Google Shape;377;p54" descr="imgres-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5394" y="2189895"/>
            <a:ext cx="3554894" cy="1869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54" descr="images-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59270" y="4624050"/>
            <a:ext cx="3127530" cy="223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Transparent Glass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Allows you to see food while it is cooking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not react with flavors or colors of food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Poor heat conductor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Cannot go from one extreme temperature to the other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Breakable! </a:t>
            </a:r>
            <a:endParaRPr/>
          </a:p>
        </p:txBody>
      </p:sp>
      <p:pic>
        <p:nvPicPr>
          <p:cNvPr id="385" name="Google Shape;385;p55" descr="imgres-1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1469" y="4285771"/>
            <a:ext cx="2102700" cy="210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55" descr="imgres-1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7830" y="4142038"/>
            <a:ext cx="2390275" cy="239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Glass-Ceramic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 and durable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Unlike transparent glass, this c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withstand a wide range of temperatures (can go from fridge to oven and vise versa)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Develops hot spots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Poor heat conductor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Breakable!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56" descr="imgres-1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9955" y="3793238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Porcelain Enamel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Glasslike material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Fused to a base metal at a very high temperature, but the outer surfaces are coated with porcelain enamel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Makes it colorful and easy to clean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Google Shape;400;p57" descr="imgres-1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518" y="5057775"/>
            <a:ext cx="2552700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57" descr="images-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75300" y="4394200"/>
            <a:ext cx="3289300" cy="24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Ceramic Materials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Made from nonmetallic minerals that are fired at very high temperatures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 earthenware and terra-cotta (think pottery).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suitable for rangetop cooking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Retains heat well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8" name="Google Shape;408;p58" descr="imgres-1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2894" y="4797462"/>
            <a:ext cx="2073600" cy="207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58" descr="images-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1048" y="4496388"/>
            <a:ext cx="3416400" cy="237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Plastic Materials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Some are d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ishwasher safe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Typically s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tain resistant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Break-resistant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Easy to clean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Cannot withstand oven temperatures above 350 degrees F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Cannot withstand direct heat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 for use in the microwave (if able to go in)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6" name="Google Shape;416;p59" descr="images-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8327" y="1417638"/>
            <a:ext cx="2299033" cy="2189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Non-stick Finishes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Prevents foods from sticking to utensils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be applied to both the inside and outside of cookware &amp; bakeware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Metal utensils and scouring pads will scratch these finishes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3" name="Google Shape;423;p60" descr="imgres-1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332685"/>
            <a:ext cx="3505200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60" descr="imgres-1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9891" y="4029828"/>
            <a:ext cx="3302000" cy="24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Microwavable Materials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61"/>
          <p:cNvSpPr txBox="1">
            <a:spLocks noGrp="1"/>
          </p:cNvSpPr>
          <p:nvPr>
            <p:ph type="body" idx="1"/>
          </p:nvPr>
        </p:nvSpPr>
        <p:spPr>
          <a:xfrm>
            <a:off x="457200" y="1229500"/>
            <a:ext cx="7537200" cy="36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 requirement to be microwavable: microwaves must be able to pass through it.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pass through ceramic, plastics, glass, wood, and paper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Metal reflects microwaves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cookware containing metal are specifically designed for the microwave by having metal qualities to allow browning of food.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IT SAYS MICROWAVE SAFE!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1" name="Google Shape;431;p61" descr="images-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6193" y="5302794"/>
            <a:ext cx="2767800" cy="155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Utility Knife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all-around knife.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it to trim fat fr</a:t>
            </a:r>
            <a:r>
              <a:rPr lang="en-US"/>
              <a:t>om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meat and cut tender vegetables, cheese, and cold cuts.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7" descr="images-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112" y="3988468"/>
            <a:ext cx="4787900" cy="170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Cooking Utensils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7" name="Google Shape;437;p62" descr="imgres-1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199" y="1600200"/>
            <a:ext cx="2171783" cy="2171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62" descr="imgres-1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08947" y="1600200"/>
            <a:ext cx="2176046" cy="2176046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62"/>
          <p:cNvSpPr txBox="1"/>
          <p:nvPr/>
        </p:nvSpPr>
        <p:spPr>
          <a:xfrm>
            <a:off x="617621" y="4015510"/>
            <a:ext cx="18375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Saucepan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62"/>
          <p:cNvSpPr txBox="1"/>
          <p:nvPr/>
        </p:nvSpPr>
        <p:spPr>
          <a:xfrm>
            <a:off x="3573632" y="4015510"/>
            <a:ext cx="18375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62"/>
          <p:cNvSpPr txBox="1"/>
          <p:nvPr/>
        </p:nvSpPr>
        <p:spPr>
          <a:xfrm>
            <a:off x="6136106" y="2205789"/>
            <a:ext cx="226995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difference between a saucepan and a pot?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2" name="Google Shape;442;p62" descr="imgres-19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36106" y="4319254"/>
            <a:ext cx="2269958" cy="2269958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62"/>
          <p:cNvSpPr txBox="1"/>
          <p:nvPr/>
        </p:nvSpPr>
        <p:spPr>
          <a:xfrm>
            <a:off x="3408947" y="5080000"/>
            <a:ext cx="22699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am I?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62"/>
          <p:cNvSpPr txBox="1"/>
          <p:nvPr/>
        </p:nvSpPr>
        <p:spPr>
          <a:xfrm>
            <a:off x="3408947" y="5449332"/>
            <a:ext cx="22699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am I used for?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Cooking Utensils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0" name="Google Shape;450;p63" descr="imgres-2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00200"/>
            <a:ext cx="3657600" cy="2222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63"/>
          <p:cNvSpPr txBox="1"/>
          <p:nvPr/>
        </p:nvSpPr>
        <p:spPr>
          <a:xfrm>
            <a:off x="4386677" y="1744123"/>
            <a:ext cx="245552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am used to cook foods more quickly than conventional saucepans.  What am I?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63"/>
          <p:cNvSpPr txBox="1"/>
          <p:nvPr/>
        </p:nvSpPr>
        <p:spPr>
          <a:xfrm>
            <a:off x="4539077" y="2944453"/>
            <a:ext cx="245552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Pressure Saucepan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Pressure Cooker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3" name="Google Shape;453;p63" descr="imgres-2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48644" y="3822700"/>
            <a:ext cx="3632200" cy="223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63"/>
          <p:cNvSpPr txBox="1"/>
          <p:nvPr/>
        </p:nvSpPr>
        <p:spPr>
          <a:xfrm>
            <a:off x="5614441" y="6057900"/>
            <a:ext cx="24555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Skillet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5" name="Google Shape;455;p63" descr="imgres-2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4289370"/>
            <a:ext cx="2137862" cy="2137862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63"/>
          <p:cNvSpPr txBox="1"/>
          <p:nvPr/>
        </p:nvSpPr>
        <p:spPr>
          <a:xfrm>
            <a:off x="2595062" y="5026526"/>
            <a:ext cx="24555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Griddle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Baking Utensils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buying baking utensils, it is important to consider whether the surface is shiny or dull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Shiny=reflects part of the heat away from food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Lighter crusts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Dull/dark=absorbs head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Darker, crisper crusts</a:t>
            </a:r>
            <a:endParaRPr/>
          </a:p>
          <a:p>
            <a: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3" name="Google Shape;463;p64" descr="imgres-2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1834" y="3480886"/>
            <a:ext cx="2603500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Baking Utensils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9" name="Google Shape;469;p65" descr="images-1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043" y="1600200"/>
            <a:ext cx="3048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65" descr="imgres-2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05108" y="2062163"/>
            <a:ext cx="483870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65"/>
          <p:cNvSpPr txBox="1"/>
          <p:nvPr/>
        </p:nvSpPr>
        <p:spPr>
          <a:xfrm>
            <a:off x="862514" y="4050632"/>
            <a:ext cx="24555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Cookie Sheet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65"/>
          <p:cNvSpPr txBox="1"/>
          <p:nvPr/>
        </p:nvSpPr>
        <p:spPr>
          <a:xfrm>
            <a:off x="5520071" y="4050632"/>
            <a:ext cx="24555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Baking Sheet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65"/>
          <p:cNvSpPr txBox="1"/>
          <p:nvPr/>
        </p:nvSpPr>
        <p:spPr>
          <a:xfrm>
            <a:off x="3518569" y="2633579"/>
            <a:ext cx="15651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Vs.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65"/>
          <p:cNvSpPr txBox="1"/>
          <p:nvPr/>
        </p:nvSpPr>
        <p:spPr>
          <a:xfrm>
            <a:off x="1063040" y="5131150"/>
            <a:ext cx="691256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difference between these two sheets?  Why are they different?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Baking Utensils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0" name="Google Shape;480;p66" descr="imgres-2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00200"/>
            <a:ext cx="35687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66"/>
          <p:cNvSpPr txBox="1"/>
          <p:nvPr/>
        </p:nvSpPr>
        <p:spPr>
          <a:xfrm>
            <a:off x="1640038" y="4050632"/>
            <a:ext cx="11201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Cake Pan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2" name="Google Shape;482;p66" descr="imgres-2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80088" y="1510632"/>
            <a:ext cx="2540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66"/>
          <p:cNvSpPr txBox="1"/>
          <p:nvPr/>
        </p:nvSpPr>
        <p:spPr>
          <a:xfrm>
            <a:off x="6231271" y="1141300"/>
            <a:ext cx="24555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Angel Food Pan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4" name="Google Shape;484;p66" descr="imgres-27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3442" y="4764219"/>
            <a:ext cx="1956767" cy="1920531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66"/>
          <p:cNvSpPr txBox="1"/>
          <p:nvPr/>
        </p:nvSpPr>
        <p:spPr>
          <a:xfrm>
            <a:off x="2889779" y="5546007"/>
            <a:ext cx="12901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Loaf Pan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6" name="Google Shape;486;p66" descr="traditional-cake-pans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01445" y="4503758"/>
            <a:ext cx="2848643" cy="2180992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66"/>
          <p:cNvSpPr txBox="1"/>
          <p:nvPr/>
        </p:nvSpPr>
        <p:spPr>
          <a:xfrm>
            <a:off x="7050088" y="5361341"/>
            <a:ext cx="24555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Springform Pan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Baking Utensils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3" name="Google Shape;493;p67" descr="imgres-2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479" y="1358900"/>
            <a:ext cx="3385886" cy="1808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67" descr="imgres-3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1500" y="1358900"/>
            <a:ext cx="3492500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67" descr="imgres-29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28619" y="3927475"/>
            <a:ext cx="3289300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67"/>
          <p:cNvSpPr txBox="1"/>
          <p:nvPr/>
        </p:nvSpPr>
        <p:spPr>
          <a:xfrm>
            <a:off x="276433" y="1048306"/>
            <a:ext cx="24555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Muffin Pan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67"/>
          <p:cNvSpPr txBox="1"/>
          <p:nvPr/>
        </p:nvSpPr>
        <p:spPr>
          <a:xfrm>
            <a:off x="1504198" y="6403975"/>
            <a:ext cx="24555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 Plate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67"/>
          <p:cNvSpPr txBox="1"/>
          <p:nvPr/>
        </p:nvSpPr>
        <p:spPr>
          <a:xfrm>
            <a:off x="6688471" y="1048306"/>
            <a:ext cx="24555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Casserole Dish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67"/>
          <p:cNvSpPr txBox="1"/>
          <p:nvPr/>
        </p:nvSpPr>
        <p:spPr>
          <a:xfrm>
            <a:off x="6562390" y="6488668"/>
            <a:ext cx="24555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Pizza Pan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0" name="Google Shape;500;p67" descr="imgres-3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18234" y="2471655"/>
            <a:ext cx="2422690" cy="242269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67"/>
          <p:cNvSpPr txBox="1"/>
          <p:nvPr/>
        </p:nvSpPr>
        <p:spPr>
          <a:xfrm>
            <a:off x="2090278" y="3558143"/>
            <a:ext cx="24555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Roasting Pan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2" name="Google Shape;502;p67" descr="images-12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6479" y="4587875"/>
            <a:ext cx="4483100" cy="181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Proper Care/Use</a:t>
            </a:r>
            <a:endParaRPr/>
          </a:p>
        </p:txBody>
      </p:sp>
      <p:sp>
        <p:nvSpPr>
          <p:cNvPr id="508" name="Google Shape;508;p68"/>
          <p:cNvSpPr txBox="1">
            <a:spLocks noGrp="1"/>
          </p:cNvSpPr>
          <p:nvPr>
            <p:ph type="body" idx="1"/>
          </p:nvPr>
        </p:nvSpPr>
        <p:spPr>
          <a:xfrm>
            <a:off x="315375" y="1194825"/>
            <a:ext cx="8539200" cy="53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64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Whenever you get new cookware, be sure to read the directions.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Not all things are safe in/on the microwave, dishwasher, stove top, or oven!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Most utensils are very easy to wash- scrub with hot water and soap, rinse, and dry.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Some utensils/equipment might need extra care due to dark spots/stains or the material that they are made out of.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When in doubt, do some research!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Paring Knife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smallest kitchen knife.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to peel fruits and 						vegetables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8" descr="imgr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7642" y="2813469"/>
            <a:ext cx="3489158" cy="348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Turning Fork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U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sed to hold meats in place when cutting.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can be used to flip meats on the grill.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19" descr="imgres-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7347" y="3265990"/>
            <a:ext cx="2654300" cy="306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Cutting Boards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 cutting board when cutting and chopping foods to protect tables and countertops.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20" descr="images-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9813" y="3255963"/>
            <a:ext cx="2832100" cy="287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Shredder-Grater</a:t>
            </a: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0583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64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Used to shred food such as cheese, lettuce, cabbage, onions, etc into different sizes.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Can be multi-sized options (such as the photo above) or can be in one size option  (the photo below)</a:t>
            </a:r>
            <a:endParaRPr/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5400" y="1417650"/>
            <a:ext cx="3262751" cy="3262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5644" y="4767094"/>
            <a:ext cx="2024075" cy="20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1772</Words>
  <Application>Microsoft Macintosh PowerPoint</Application>
  <PresentationFormat>On-screen Show (4:3)</PresentationFormat>
  <Paragraphs>241</Paragraphs>
  <Slides>56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Kitchen Utensils</vt:lpstr>
      <vt:lpstr>Cutting Tools</vt:lpstr>
      <vt:lpstr>Chef’s/French Knife</vt:lpstr>
      <vt:lpstr>Serrated Knife</vt:lpstr>
      <vt:lpstr>Utility Knife</vt:lpstr>
      <vt:lpstr>Paring Knife</vt:lpstr>
      <vt:lpstr>Turning Fork</vt:lpstr>
      <vt:lpstr>Cutting Boards</vt:lpstr>
      <vt:lpstr>Shredder-Grater</vt:lpstr>
      <vt:lpstr>Kitchen Shears</vt:lpstr>
      <vt:lpstr>Peeler</vt:lpstr>
      <vt:lpstr>Measuring Tools</vt:lpstr>
      <vt:lpstr>Measuring Spoons</vt:lpstr>
      <vt:lpstr>Liquid Measuring Cup</vt:lpstr>
      <vt:lpstr>      Dry Measuring Cups</vt:lpstr>
      <vt:lpstr>Scale</vt:lpstr>
      <vt:lpstr>Mixing Tools</vt:lpstr>
      <vt:lpstr>Whisk</vt:lpstr>
      <vt:lpstr>Slotted Spoon</vt:lpstr>
      <vt:lpstr>Rotary Beater</vt:lpstr>
      <vt:lpstr>Baking Tools</vt:lpstr>
      <vt:lpstr>Pastry Blender</vt:lpstr>
      <vt:lpstr>Sifter</vt:lpstr>
      <vt:lpstr>Pastry Brush</vt:lpstr>
      <vt:lpstr>Rolling Pin</vt:lpstr>
      <vt:lpstr>Spatulas</vt:lpstr>
      <vt:lpstr>Thermometers</vt:lpstr>
      <vt:lpstr>All purpose digital thermometer</vt:lpstr>
      <vt:lpstr>Oven thermometer</vt:lpstr>
      <vt:lpstr>Meat Thermometer</vt:lpstr>
      <vt:lpstr>Candy/Deep Fat Thermometer</vt:lpstr>
      <vt:lpstr>Other Preparation Tools</vt:lpstr>
      <vt:lpstr>Strainer</vt:lpstr>
      <vt:lpstr>Tongs</vt:lpstr>
      <vt:lpstr>Colander</vt:lpstr>
      <vt:lpstr>Ladle</vt:lpstr>
      <vt:lpstr>Baster</vt:lpstr>
      <vt:lpstr>Cookware and Bakeware Materials</vt:lpstr>
      <vt:lpstr>Cast Iron</vt:lpstr>
      <vt:lpstr>Aluminum</vt:lpstr>
      <vt:lpstr>Copper</vt:lpstr>
      <vt:lpstr>Stainless Steel</vt:lpstr>
      <vt:lpstr>Transparent Glass</vt:lpstr>
      <vt:lpstr>Glass-Ceramic</vt:lpstr>
      <vt:lpstr>Porcelain Enamel</vt:lpstr>
      <vt:lpstr>Ceramic Materials</vt:lpstr>
      <vt:lpstr>Plastic Materials</vt:lpstr>
      <vt:lpstr>Non-stick Finishes</vt:lpstr>
      <vt:lpstr>Microwavable Materials</vt:lpstr>
      <vt:lpstr>Cooking Utensils</vt:lpstr>
      <vt:lpstr>Cooking Utensils</vt:lpstr>
      <vt:lpstr>Baking Utensils</vt:lpstr>
      <vt:lpstr>Baking Utensils</vt:lpstr>
      <vt:lpstr>Baking Utensils</vt:lpstr>
      <vt:lpstr>Baking Utensils</vt:lpstr>
      <vt:lpstr>Proper Care/Use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Kitchen Utensils</dc:title>
  <cp:lastModifiedBy>Clarissa Gillham</cp:lastModifiedBy>
  <cp:revision>1</cp:revision>
  <dcterms:modified xsi:type="dcterms:W3CDTF">2019-07-16T19:25:16Z</dcterms:modified>
</cp:coreProperties>
</file>