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7" d="100"/>
          <a:sy n="87"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BAD5D-1301-467D-87FA-7537D37DAE85}" type="datetimeFigureOut">
              <a:rPr lang="en-US" smtClean="0"/>
              <a:t>7/16/2019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4C9CFA-B84C-4C2C-A1A2-2D82F7E45DF7}" type="slidenum">
              <a:rPr lang="en-US" smtClean="0"/>
              <a:t>‹#›</a:t>
            </a:fld>
            <a:endParaRPr lang="en-US"/>
          </a:p>
        </p:txBody>
      </p:sp>
    </p:spTree>
    <p:extLst>
      <p:ext uri="{BB962C8B-B14F-4D97-AF65-F5344CB8AC3E}">
        <p14:creationId xmlns:p14="http://schemas.microsoft.com/office/powerpoint/2010/main" val="1381819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p:spPr>
      </p:sp>
      <p:sp>
        <p:nvSpPr>
          <p:cNvPr id="173059" name="Notes Placeholder 2"/>
          <p:cNvSpPr>
            <a:spLocks noGrp="1"/>
          </p:cNvSpPr>
          <p:nvPr>
            <p:ph type="body" idx="1"/>
          </p:nvPr>
        </p:nvSpPr>
        <p:spPr bwMode="auto">
          <a:noFill/>
        </p:spPr>
        <p:txBody>
          <a:bodyPr/>
          <a:lstStyle/>
          <a:p>
            <a:endParaRPr lang="en-US" dirty="0" smtClean="0"/>
          </a:p>
        </p:txBody>
      </p:sp>
    </p:spTree>
    <p:extLst>
      <p:ext uri="{BB962C8B-B14F-4D97-AF65-F5344CB8AC3E}">
        <p14:creationId xmlns:p14="http://schemas.microsoft.com/office/powerpoint/2010/main" val="63621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ChangeArrowheads="1"/>
          </p:cNvSpPr>
          <p:nvPr/>
        </p:nvSpPr>
        <p:spPr bwMode="auto">
          <a:xfrm>
            <a:off x="4010342" y="0"/>
            <a:ext cx="3066733" cy="468154"/>
          </a:xfrm>
          <a:prstGeom prst="rect">
            <a:avLst/>
          </a:prstGeom>
          <a:noFill/>
          <a:ln w="12700">
            <a:noFill/>
            <a:miter lim="800000"/>
            <a:headEnd/>
            <a:tailEnd/>
          </a:ln>
        </p:spPr>
        <p:txBody>
          <a:bodyPr wrap="none" lIns="93931" tIns="46966" rIns="93931" bIns="46966"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S PGothic" pitchFamily="34" charset="-128"/>
              <a:cs typeface="Arial" charset="0"/>
            </a:endParaRPr>
          </a:p>
        </p:txBody>
      </p:sp>
      <p:sp>
        <p:nvSpPr>
          <p:cNvPr id="192515" name="Rectangle 4"/>
          <p:cNvSpPr>
            <a:spLocks noChangeArrowheads="1"/>
          </p:cNvSpPr>
          <p:nvPr/>
        </p:nvSpPr>
        <p:spPr bwMode="auto">
          <a:xfrm>
            <a:off x="0" y="8894921"/>
            <a:ext cx="3066733" cy="468154"/>
          </a:xfrm>
          <a:prstGeom prst="rect">
            <a:avLst/>
          </a:prstGeom>
          <a:noFill/>
          <a:ln w="12700">
            <a:noFill/>
            <a:miter lim="800000"/>
            <a:headEnd/>
            <a:tailEnd/>
          </a:ln>
        </p:spPr>
        <p:txBody>
          <a:bodyPr wrap="none" lIns="93931" tIns="46966" rIns="93931" bIns="46966"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S PGothic" pitchFamily="34" charset="-128"/>
              <a:cs typeface="Arial" charset="0"/>
            </a:endParaRPr>
          </a:p>
        </p:txBody>
      </p:sp>
      <p:sp>
        <p:nvSpPr>
          <p:cNvPr id="192516" name="Rectangle 5"/>
          <p:cNvSpPr>
            <a:spLocks noChangeArrowheads="1"/>
          </p:cNvSpPr>
          <p:nvPr/>
        </p:nvSpPr>
        <p:spPr bwMode="auto">
          <a:xfrm>
            <a:off x="0" y="0"/>
            <a:ext cx="3066733" cy="468154"/>
          </a:xfrm>
          <a:prstGeom prst="rect">
            <a:avLst/>
          </a:prstGeom>
          <a:noFill/>
          <a:ln w="12700">
            <a:noFill/>
            <a:miter lim="800000"/>
            <a:headEnd/>
            <a:tailEnd/>
          </a:ln>
        </p:spPr>
        <p:txBody>
          <a:bodyPr wrap="none" lIns="93931" tIns="46966" rIns="93931" bIns="46966"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S PGothic" pitchFamily="34" charset="-128"/>
              <a:cs typeface="Arial" charset="0"/>
            </a:endParaRPr>
          </a:p>
        </p:txBody>
      </p:sp>
      <p:sp>
        <p:nvSpPr>
          <p:cNvPr id="192517" name="Rectangle 6"/>
          <p:cNvSpPr>
            <a:spLocks noChangeArrowheads="1"/>
          </p:cNvSpPr>
          <p:nvPr/>
        </p:nvSpPr>
        <p:spPr bwMode="auto">
          <a:xfrm>
            <a:off x="4010342" y="0"/>
            <a:ext cx="3066733" cy="468154"/>
          </a:xfrm>
          <a:prstGeom prst="rect">
            <a:avLst/>
          </a:prstGeom>
          <a:noFill/>
          <a:ln w="12700">
            <a:noFill/>
            <a:miter lim="800000"/>
            <a:headEnd/>
            <a:tailEnd/>
          </a:ln>
        </p:spPr>
        <p:txBody>
          <a:bodyPr wrap="none" lIns="93931" tIns="46966" rIns="93931" bIns="46966"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S PGothic" pitchFamily="34" charset="-128"/>
              <a:cs typeface="Arial" charset="0"/>
            </a:endParaRPr>
          </a:p>
        </p:txBody>
      </p:sp>
      <p:sp>
        <p:nvSpPr>
          <p:cNvPr id="192518" name="Rectangle 8"/>
          <p:cNvSpPr>
            <a:spLocks noChangeArrowheads="1"/>
          </p:cNvSpPr>
          <p:nvPr/>
        </p:nvSpPr>
        <p:spPr bwMode="auto">
          <a:xfrm>
            <a:off x="0" y="8894921"/>
            <a:ext cx="3066733" cy="468154"/>
          </a:xfrm>
          <a:prstGeom prst="rect">
            <a:avLst/>
          </a:prstGeom>
          <a:noFill/>
          <a:ln w="12700">
            <a:noFill/>
            <a:miter lim="800000"/>
            <a:headEnd/>
            <a:tailEnd/>
          </a:ln>
        </p:spPr>
        <p:txBody>
          <a:bodyPr wrap="none" lIns="93931" tIns="46966" rIns="93931" bIns="46966"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S PGothic" pitchFamily="34" charset="-128"/>
              <a:cs typeface="Arial" charset="0"/>
            </a:endParaRPr>
          </a:p>
        </p:txBody>
      </p:sp>
      <p:sp>
        <p:nvSpPr>
          <p:cNvPr id="192519" name="Rectangle 9"/>
          <p:cNvSpPr>
            <a:spLocks noChangeArrowheads="1"/>
          </p:cNvSpPr>
          <p:nvPr/>
        </p:nvSpPr>
        <p:spPr bwMode="auto">
          <a:xfrm>
            <a:off x="0" y="0"/>
            <a:ext cx="3066733" cy="468154"/>
          </a:xfrm>
          <a:prstGeom prst="rect">
            <a:avLst/>
          </a:prstGeom>
          <a:noFill/>
          <a:ln w="12700">
            <a:noFill/>
            <a:miter lim="800000"/>
            <a:headEnd/>
            <a:tailEnd/>
          </a:ln>
        </p:spPr>
        <p:txBody>
          <a:bodyPr wrap="none" lIns="93931" tIns="46966" rIns="93931" bIns="46966"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S PGothic" pitchFamily="34" charset="-128"/>
              <a:cs typeface="Arial" charset="0"/>
            </a:endParaRPr>
          </a:p>
        </p:txBody>
      </p:sp>
      <p:sp>
        <p:nvSpPr>
          <p:cNvPr id="192520" name="Rectangle 10"/>
          <p:cNvSpPr>
            <a:spLocks noGrp="1" noRot="1" noChangeAspect="1" noChangeArrowheads="1" noTextEdit="1"/>
          </p:cNvSpPr>
          <p:nvPr>
            <p:ph type="sldImg"/>
          </p:nvPr>
        </p:nvSpPr>
        <p:spPr bwMode="auto">
          <a:xfrm>
            <a:off x="430213" y="708025"/>
            <a:ext cx="6218237" cy="3498850"/>
          </a:xfrm>
          <a:noFill/>
          <a:ln cap="flat">
            <a:solidFill>
              <a:schemeClr val="tx1"/>
            </a:solidFill>
            <a:miter lim="800000"/>
            <a:headEnd/>
            <a:tailEnd/>
          </a:ln>
        </p:spPr>
      </p:sp>
      <p:sp>
        <p:nvSpPr>
          <p:cNvPr id="192521" name="Rectangle 11"/>
          <p:cNvSpPr>
            <a:spLocks noGrp="1" noChangeArrowheads="1"/>
          </p:cNvSpPr>
          <p:nvPr>
            <p:ph type="body" idx="1"/>
          </p:nvPr>
        </p:nvSpPr>
        <p:spPr bwMode="auto">
          <a:xfrm>
            <a:off x="314536" y="4447460"/>
            <a:ext cx="6369368" cy="4681538"/>
          </a:xfrm>
          <a:noFill/>
        </p:spPr>
        <p:txBody>
          <a:bodyPr lIns="92953" tIns="45661" rIns="92953" bIns="45661"/>
          <a:lstStyle/>
          <a:p>
            <a:r>
              <a:rPr lang="en-US" altLang="en-US" dirty="0" smtClean="0"/>
              <a:t>This section introduces us to how financial statements are prepared from the analysis of business transactions. The four financial statements and their purposes are:</a:t>
            </a:r>
          </a:p>
          <a:p>
            <a:pPr>
              <a:buFont typeface="Calibri" pitchFamily="-107" charset="0"/>
              <a:buAutoNum type="arabicPeriod"/>
            </a:pPr>
            <a:r>
              <a:rPr lang="en-US" altLang="en-US" b="1" dirty="0" smtClean="0"/>
              <a:t> Income statement </a:t>
            </a:r>
            <a:r>
              <a:rPr lang="en-US" altLang="en-US" dirty="0" smtClean="0"/>
              <a:t>— describes a company’s revenues and expenses along with the resulting net income or loss over a period of time due to earnings activities.</a:t>
            </a:r>
          </a:p>
          <a:p>
            <a:pPr>
              <a:buFont typeface="Calibri" pitchFamily="-107" charset="0"/>
              <a:buAutoNum type="arabicPeriod"/>
            </a:pPr>
            <a:r>
              <a:rPr lang="en-US" altLang="en-US" b="1" dirty="0" smtClean="0"/>
              <a:t> Statement of owner’s equity</a:t>
            </a:r>
            <a:r>
              <a:rPr lang="en-US" altLang="en-US" dirty="0" smtClean="0"/>
              <a:t>— explains changes in equity from net income (or loss) and from any owner investments and withdrawals over a period of time.</a:t>
            </a:r>
          </a:p>
          <a:p>
            <a:pPr>
              <a:buFont typeface="Calibri" pitchFamily="-107" charset="0"/>
              <a:buAutoNum type="arabicPeriod"/>
            </a:pPr>
            <a:r>
              <a:rPr lang="en-US" altLang="en-US" b="1" dirty="0" smtClean="0"/>
              <a:t> Balance sheet </a:t>
            </a:r>
            <a:r>
              <a:rPr lang="en-US" altLang="en-US" dirty="0" smtClean="0"/>
              <a:t>— describes a company’s financial position (types and amounts of assets, liabilities, and equity) at a point in time.</a:t>
            </a:r>
          </a:p>
          <a:p>
            <a:pPr>
              <a:buFont typeface="Calibri" pitchFamily="-107" charset="0"/>
              <a:buAutoNum type="arabicPeriod"/>
            </a:pPr>
            <a:r>
              <a:rPr lang="en-US" altLang="en-US" b="1" dirty="0" smtClean="0"/>
              <a:t> Statement of cash flows </a:t>
            </a:r>
            <a:r>
              <a:rPr lang="en-US" altLang="en-US" dirty="0" smtClean="0"/>
              <a:t>— identifies cash inflows (receipts) and cash outflows (payments) over a period of time. </a:t>
            </a:r>
          </a:p>
          <a:p>
            <a:pPr>
              <a:buFont typeface="Calibri" pitchFamily="-107" charset="0"/>
              <a:buAutoNum type="arabicPeriod"/>
            </a:pPr>
            <a:endParaRPr lang="en-US" altLang="en-US" dirty="0" smtClean="0"/>
          </a:p>
          <a:p>
            <a:pPr marL="0" marR="0" indent="0" algn="l" defTabSz="914400" rtl="0" eaLnBrk="0" fontAlgn="base" latinLnBrk="0" hangingPunct="0">
              <a:lnSpc>
                <a:spcPct val="100000"/>
              </a:lnSpc>
              <a:spcBef>
                <a:spcPct val="30000"/>
              </a:spcBef>
              <a:spcAft>
                <a:spcPct val="0"/>
              </a:spcAft>
              <a:buClrTx/>
              <a:buSzTx/>
              <a:buFont typeface="Calibri" pitchFamily="-107" charset="0"/>
              <a:buNone/>
              <a:tabLst/>
              <a:defRPr/>
            </a:pPr>
            <a:r>
              <a:rPr lang="en-US" b="1" dirty="0" smtClean="0">
                <a:ea typeface="ＭＳ Ｐゴシック" pitchFamily="-84" charset="-128"/>
              </a:rPr>
              <a:t>Review what you have learned in the following NEED-TO-KNOW Slides.</a:t>
            </a:r>
          </a:p>
          <a:p>
            <a:pPr>
              <a:buFont typeface="Calibri" pitchFamily="-107" charset="0"/>
              <a:buNone/>
            </a:pPr>
            <a:endParaRPr lang="en-US" altLang="en-US" dirty="0" smtClean="0"/>
          </a:p>
        </p:txBody>
      </p:sp>
    </p:spTree>
    <p:extLst>
      <p:ext uri="{BB962C8B-B14F-4D97-AF65-F5344CB8AC3E}">
        <p14:creationId xmlns:p14="http://schemas.microsoft.com/office/powerpoint/2010/main" val="946534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solidFill>
                  <a:prstClr val="black"/>
                </a:solidFill>
                <a:ea typeface="+mn-ea"/>
                <a:cs typeface="+mn-cs"/>
              </a:rPr>
              <a:t>Prepare the (a) income statement, (b) statement of owner's equity, and c) balance sheet, for Apple using the following condensed data from its fiscal year ended September 28, 20X2. Every account is an asset, a liability, or a subset of equity. There are four subsets of equity. Owner investments and revenues increase equity, and owner withdrawals and expenses decrease equity. Each asset account, along with its balance, appears directly on the balance sheet. Each liability account, along with its balance, will also appear on the balance sheet. The amount of owner investments in the current period do not appear on the balance sheet. Instead, any investments by the owner are added to beginning capital on the statement of owner's equity. Owner withdrawals during the period are subtracted on the statement of owner's equity. Each revenue account, along with its balance, appears on the income statement. And each expense account, along with its balance, appears on the income statement as a reduction in net income. The final amount reported on the income statement is net income or net loss; total revenues minus total expenses. The amount of net income or loss is transferred to the statement of owner's equity. Net income is added to the owner's capital balance and net losses are subtracted from capital. The final amount reported on the statement of owner's equity is the owner's ending capital balance. This balance is reported on the balance sheet. </a:t>
            </a:r>
          </a:p>
          <a:p>
            <a:pPr>
              <a:defRPr/>
            </a:pPr>
            <a:endParaRPr lang="en-US" dirty="0" smtClean="0">
              <a:ea typeface="ＭＳ Ｐゴシック" pitchFamily="-107" charset="-128"/>
            </a:endParaRPr>
          </a:p>
        </p:txBody>
      </p:sp>
    </p:spTree>
    <p:extLst>
      <p:ext uri="{BB962C8B-B14F-4D97-AF65-F5344CB8AC3E}">
        <p14:creationId xmlns:p14="http://schemas.microsoft.com/office/powerpoint/2010/main" val="1287737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a:defRPr/>
            </a:pPr>
            <a:r>
              <a:rPr lang="en-US" dirty="0" smtClean="0">
                <a:ea typeface="+mn-ea"/>
                <a:cs typeface="+mn-cs"/>
              </a:rPr>
              <a:t>So now let's prepare the financial statements. The balance sheet is the accounting equation; Assets = Liabilities + Equity. And every amount given ultimately appears on the balance sheet, either in detail (the assets and liabilities) or as a summarized amount, total equity. So let's use each of the account balances to prepare the financial statements. Accounts payable and Other liabilities are liability accounts. Liabilities appear on the balance sheet. Cost of sales is an expense. Expenses appear on the income statement. Cash is an asset; assets appear on the balance sheet. The beginning balance in the owner's capital account appears on the statement of owner's equity. Owner withdrawals are subtracted from the owner's capital balance on the statement of owner's equity. Revenues appear on the income statement. </a:t>
            </a:r>
          </a:p>
          <a:p>
            <a:pPr>
              <a:defRPr/>
            </a:pPr>
            <a:endParaRPr lang="en-US" dirty="0" smtClean="0">
              <a:ea typeface="+mn-ea"/>
              <a:cs typeface="+mn-cs"/>
            </a:endParaRPr>
          </a:p>
          <a:p>
            <a:pPr>
              <a:defRPr/>
            </a:pPr>
            <a:r>
              <a:rPr lang="en-US" dirty="0" smtClean="0">
                <a:ea typeface="+mn-ea"/>
                <a:cs typeface="+mn-cs"/>
              </a:rPr>
              <a:t>Investments and other assets appear on the balance sheet, along with the assets, land and equipment. Selling and other expense appears on the income statement. Accounts receivable is an asset. We're told that net income is $37,037. </a:t>
            </a:r>
          </a:p>
          <a:p>
            <a:pPr>
              <a:defRPr/>
            </a:pPr>
            <a:endParaRPr lang="en-US" dirty="0" smtClean="0">
              <a:ea typeface="+mn-ea"/>
              <a:cs typeface="+mn-cs"/>
            </a:endParaRPr>
          </a:p>
          <a:p>
            <a:pPr>
              <a:defRPr/>
            </a:pPr>
            <a:r>
              <a:rPr lang="en-US" dirty="0" smtClean="0">
                <a:ea typeface="+mn-ea"/>
                <a:cs typeface="+mn-cs"/>
              </a:rPr>
              <a:t>Total revenues, $170,910 minus total expenses of $133,873, agrees with net income, given at $37,037. The amount of net income is transferred from the income statement to the statement of owner's equity and added to the owner's beginning capital balance. Owner, capital, at the beginning of the year, $118,210, plus net income, $37,037, minus the amount of owner withdrawals, $31,698, equals the owner's ending capital balance, $123,549. This summarized equity amount, the ending capital balance, is transferred to the balance sheet. All four subsets of equity are now included on the balance sheet. Revenues and expenses have flowed from the income statement to the statement of owner's equity. Net income has been added to the owner's capital balance, along with any additional investments. Withdrawals by the owner have been subtracted from the owner's capital balance, and the net of all four equity subsets, the ending capital balance flows to the balance sheet. Total assets are $207,000; total liabilities; $83,451; and total equity is $123,549. Total liabilities and equity, $207,000. Our accounting equation, the balance sheet, is in balance.</a:t>
            </a:r>
          </a:p>
        </p:txBody>
      </p:sp>
    </p:spTree>
    <p:extLst>
      <p:ext uri="{BB962C8B-B14F-4D97-AF65-F5344CB8AC3E}">
        <p14:creationId xmlns:p14="http://schemas.microsoft.com/office/powerpoint/2010/main" val="1953524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8B0B5EE6-4659-4F7F-B8C3-A2376F6D22C4}" type="datetime1">
              <a:rPr lang="en-US" smtClean="0"/>
              <a:pPr>
                <a:defRPr/>
              </a:pPr>
              <a:t>7/16/2019</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r>
              <a:rPr lang="en-US" dirty="0"/>
              <a:t>Copyright © 2015 McGraw-Hill Education</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F595C8B3-3AB0-4535-9C99-A51CEA283CD5}" type="slidenum">
              <a:rPr lang="en-US"/>
              <a:pPr>
                <a:defRPr/>
              </a:pPr>
              <a:t>‹#›</a:t>
            </a:fld>
            <a:endParaRPr lang="en-US" dirty="0"/>
          </a:p>
        </p:txBody>
      </p:sp>
    </p:spTree>
    <p:extLst>
      <p:ext uri="{BB962C8B-B14F-4D97-AF65-F5344CB8AC3E}">
        <p14:creationId xmlns:p14="http://schemas.microsoft.com/office/powerpoint/2010/main" val="7350241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D4AC5618-D27A-42C0-B770-D0F974222802}" type="datetime1">
              <a:rPr lang="en-US" smtClean="0"/>
              <a:pPr>
                <a:defRPr/>
              </a:pPr>
              <a:t>7/16/2019</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r>
              <a:rPr lang="en-US" dirty="0"/>
              <a:t>Copyright © 2015 McGraw-Hill Education</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ABC30DE1-9BA2-41B8-A292-E7FE6CA52711}" type="slidenum">
              <a:rPr lang="en-US"/>
              <a:pPr>
                <a:defRPr/>
              </a:pPr>
              <a:t>‹#›</a:t>
            </a:fld>
            <a:endParaRPr lang="en-US" dirty="0"/>
          </a:p>
        </p:txBody>
      </p:sp>
    </p:spTree>
    <p:extLst>
      <p:ext uri="{BB962C8B-B14F-4D97-AF65-F5344CB8AC3E}">
        <p14:creationId xmlns:p14="http://schemas.microsoft.com/office/powerpoint/2010/main" val="15134673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30CFACA2-4559-4A62-95F4-0EBC7D9C5BA8}" type="datetime1">
              <a:rPr lang="en-US" smtClean="0"/>
              <a:pPr>
                <a:defRPr/>
              </a:pPr>
              <a:t>7/16/2019</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r>
              <a:rPr lang="en-US" dirty="0"/>
              <a:t>Copyright © 2015 McGraw-Hill Education</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96C995DE-0FFE-45F3-B537-69A0AC7916DF}" type="slidenum">
              <a:rPr lang="en-US"/>
              <a:pPr>
                <a:defRPr/>
              </a:pPr>
              <a:t>‹#›</a:t>
            </a:fld>
            <a:endParaRPr lang="en-US" dirty="0"/>
          </a:p>
        </p:txBody>
      </p:sp>
    </p:spTree>
    <p:extLst>
      <p:ext uri="{BB962C8B-B14F-4D97-AF65-F5344CB8AC3E}">
        <p14:creationId xmlns:p14="http://schemas.microsoft.com/office/powerpoint/2010/main" val="162692775"/>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01600" y="4846639"/>
            <a:ext cx="6299200" cy="1323975"/>
          </a:xfrm>
          <a:prstGeom prst="rect">
            <a:avLst/>
          </a:prstGeom>
          <a:noFill/>
          <a:ln>
            <a:noFill/>
          </a:ln>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r>
              <a:rPr lang="en-US" sz="1600" dirty="0" smtClean="0">
                <a:solidFill>
                  <a:srgbClr val="953735"/>
                </a:solidFill>
              </a:rPr>
              <a:t>PowerPoint Authors:</a:t>
            </a:r>
          </a:p>
          <a:p>
            <a:pPr eaLnBrk="1" hangingPunct="1">
              <a:defRPr/>
            </a:pPr>
            <a:r>
              <a:rPr lang="en-US" sz="1600" dirty="0" smtClean="0">
                <a:solidFill>
                  <a:srgbClr val="953735"/>
                </a:solidFill>
              </a:rPr>
              <a:t>	Susan Coomer Galbreath, Ph.D., CPA</a:t>
            </a:r>
          </a:p>
          <a:p>
            <a:pPr eaLnBrk="1" hangingPunct="1">
              <a:defRPr/>
            </a:pPr>
            <a:r>
              <a:rPr lang="en-US" sz="1600" dirty="0" smtClean="0">
                <a:solidFill>
                  <a:srgbClr val="953735"/>
                </a:solidFill>
              </a:rPr>
              <a:t>	Charles W. Caldwell, D.B.A., CMA</a:t>
            </a:r>
          </a:p>
          <a:p>
            <a:pPr eaLnBrk="1" hangingPunct="1">
              <a:defRPr/>
            </a:pPr>
            <a:r>
              <a:rPr lang="en-US" sz="1600" dirty="0" smtClean="0">
                <a:solidFill>
                  <a:srgbClr val="953735"/>
                </a:solidFill>
              </a:rPr>
              <a:t>	Jon A. Booker, Ph.D., CPA, CIA</a:t>
            </a:r>
          </a:p>
          <a:p>
            <a:pPr eaLnBrk="1" hangingPunct="1">
              <a:defRPr/>
            </a:pPr>
            <a:r>
              <a:rPr lang="en-US" sz="1600" dirty="0" smtClean="0">
                <a:solidFill>
                  <a:srgbClr val="953735"/>
                </a:solidFill>
              </a:rPr>
              <a:t>	Cynthia J. Rooney, Ph.D., CPA</a:t>
            </a:r>
          </a:p>
        </p:txBody>
      </p:sp>
      <p:sp>
        <p:nvSpPr>
          <p:cNvPr id="5" name="Text Box 18"/>
          <p:cNvSpPr txBox="1">
            <a:spLocks noChangeArrowheads="1"/>
          </p:cNvSpPr>
          <p:nvPr userDrawn="1"/>
        </p:nvSpPr>
        <p:spPr bwMode="auto">
          <a:xfrm>
            <a:off x="6400801" y="6589714"/>
            <a:ext cx="4121641" cy="246221"/>
          </a:xfrm>
          <a:prstGeom prst="rect">
            <a:avLst/>
          </a:prstGeom>
          <a:noFill/>
          <a:ln>
            <a:noFill/>
          </a:ln>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defRPr/>
            </a:pPr>
            <a:r>
              <a:rPr lang="en-US" sz="1000" i="1" dirty="0" smtClean="0">
                <a:solidFill>
                  <a:srgbClr val="953735"/>
                </a:solidFill>
                <a:latin typeface="Times" pitchFamily="-107" charset="0"/>
                <a:ea typeface="ＭＳ Ｐゴシック" pitchFamily="-107" charset="-128"/>
              </a:rPr>
              <a:t>Copyright © 2013 by The McGraw-Hill Companies, Inc. All rights reserved.</a:t>
            </a:r>
          </a:p>
        </p:txBody>
      </p:sp>
      <p:sp>
        <p:nvSpPr>
          <p:cNvPr id="6" name="Freeform 5"/>
          <p:cNvSpPr>
            <a:spLocks/>
          </p:cNvSpPr>
          <p:nvPr userDrawn="1"/>
        </p:nvSpPr>
        <p:spPr bwMode="auto">
          <a:xfrm rot="16200000">
            <a:off x="2270919" y="-2270918"/>
            <a:ext cx="1554163" cy="6096000"/>
          </a:xfrm>
          <a:custGeom>
            <a:avLst/>
            <a:gdLst>
              <a:gd name="T0" fmla="*/ 0 w 1432"/>
              <a:gd name="T1" fmla="*/ 0 h 3492"/>
              <a:gd name="T2" fmla="*/ 1432 w 1432"/>
              <a:gd name="T3" fmla="*/ 0 h 3492"/>
              <a:gd name="T4" fmla="*/ 1432 w 1432"/>
              <a:gd name="T5" fmla="*/ 3492 h 3492"/>
              <a:gd name="T6" fmla="*/ 1419 w 1432"/>
              <a:gd name="T7" fmla="*/ 3252 h 3492"/>
              <a:gd name="T8" fmla="*/ 1406 w 1432"/>
              <a:gd name="T9" fmla="*/ 3024 h 3492"/>
              <a:gd name="T10" fmla="*/ 1393 w 1432"/>
              <a:gd name="T11" fmla="*/ 2807 h 3492"/>
              <a:gd name="T12" fmla="*/ 1379 w 1432"/>
              <a:gd name="T13" fmla="*/ 2601 h 3492"/>
              <a:gd name="T14" fmla="*/ 1364 w 1432"/>
              <a:gd name="T15" fmla="*/ 2407 h 3492"/>
              <a:gd name="T16" fmla="*/ 1348 w 1432"/>
              <a:gd name="T17" fmla="*/ 2222 h 3492"/>
              <a:gd name="T18" fmla="*/ 1330 w 1432"/>
              <a:gd name="T19" fmla="*/ 2047 h 3492"/>
              <a:gd name="T20" fmla="*/ 1311 w 1432"/>
              <a:gd name="T21" fmla="*/ 1881 h 3492"/>
              <a:gd name="T22" fmla="*/ 1291 w 1432"/>
              <a:gd name="T23" fmla="*/ 1726 h 3492"/>
              <a:gd name="T24" fmla="*/ 1268 w 1432"/>
              <a:gd name="T25" fmla="*/ 1580 h 3492"/>
              <a:gd name="T26" fmla="*/ 1245 w 1432"/>
              <a:gd name="T27" fmla="*/ 1442 h 3492"/>
              <a:gd name="T28" fmla="*/ 1218 w 1432"/>
              <a:gd name="T29" fmla="*/ 1313 h 3492"/>
              <a:gd name="T30" fmla="*/ 1190 w 1432"/>
              <a:gd name="T31" fmla="*/ 1192 h 3492"/>
              <a:gd name="T32" fmla="*/ 1158 w 1432"/>
              <a:gd name="T33" fmla="*/ 1078 h 3492"/>
              <a:gd name="T34" fmla="*/ 1125 w 1432"/>
              <a:gd name="T35" fmla="*/ 973 h 3492"/>
              <a:gd name="T36" fmla="*/ 1089 w 1432"/>
              <a:gd name="T37" fmla="*/ 873 h 3492"/>
              <a:gd name="T38" fmla="*/ 1049 w 1432"/>
              <a:gd name="T39" fmla="*/ 781 h 3492"/>
              <a:gd name="T40" fmla="*/ 1007 w 1432"/>
              <a:gd name="T41" fmla="*/ 696 h 3492"/>
              <a:gd name="T42" fmla="*/ 962 w 1432"/>
              <a:gd name="T43" fmla="*/ 617 h 3492"/>
              <a:gd name="T44" fmla="*/ 913 w 1432"/>
              <a:gd name="T45" fmla="*/ 544 h 3492"/>
              <a:gd name="T46" fmla="*/ 860 w 1432"/>
              <a:gd name="T47" fmla="*/ 475 h 3492"/>
              <a:gd name="T48" fmla="*/ 804 w 1432"/>
              <a:gd name="T49" fmla="*/ 413 h 3492"/>
              <a:gd name="T50" fmla="*/ 744 w 1432"/>
              <a:gd name="T51" fmla="*/ 354 h 3492"/>
              <a:gd name="T52" fmla="*/ 680 w 1432"/>
              <a:gd name="T53" fmla="*/ 301 h 3492"/>
              <a:gd name="T54" fmla="*/ 611 w 1432"/>
              <a:gd name="T55" fmla="*/ 252 h 3492"/>
              <a:gd name="T56" fmla="*/ 539 w 1432"/>
              <a:gd name="T57" fmla="*/ 206 h 3492"/>
              <a:gd name="T58" fmla="*/ 461 w 1432"/>
              <a:gd name="T59" fmla="*/ 165 h 3492"/>
              <a:gd name="T60" fmla="*/ 379 w 1432"/>
              <a:gd name="T61" fmla="*/ 128 h 3492"/>
              <a:gd name="T62" fmla="*/ 292 w 1432"/>
              <a:gd name="T63" fmla="*/ 92 h 3492"/>
              <a:gd name="T64" fmla="*/ 200 w 1432"/>
              <a:gd name="T65" fmla="*/ 59 h 3492"/>
              <a:gd name="T66" fmla="*/ 103 w 1432"/>
              <a:gd name="T67" fmla="*/ 28 h 3492"/>
              <a:gd name="T68" fmla="*/ 0 w 1432"/>
              <a:gd name="T69" fmla="*/ 0 h 34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lumMod val="75000"/>
            </a:schemeClr>
          </a:solidFill>
          <a:ln w="9525">
            <a:noFill/>
            <a:round/>
            <a:headEnd/>
            <a:tailEnd/>
          </a:ln>
        </p:spPr>
        <p:txBody>
          <a:bodyPr/>
          <a:lstStyle/>
          <a:p>
            <a:pPr>
              <a:defRPr/>
            </a:pPr>
            <a:endParaRPr lang="en-US" sz="1800" dirty="0"/>
          </a:p>
        </p:txBody>
      </p:sp>
      <p:sp>
        <p:nvSpPr>
          <p:cNvPr id="7" name="Freeform 6"/>
          <p:cNvSpPr>
            <a:spLocks/>
          </p:cNvSpPr>
          <p:nvPr userDrawn="1"/>
        </p:nvSpPr>
        <p:spPr bwMode="auto">
          <a:xfrm rot="5400000" flipH="1">
            <a:off x="8366919" y="-2270918"/>
            <a:ext cx="1554163" cy="6096000"/>
          </a:xfrm>
          <a:custGeom>
            <a:avLst/>
            <a:gdLst>
              <a:gd name="T0" fmla="*/ 0 w 1432"/>
              <a:gd name="T1" fmla="*/ 0 h 3492"/>
              <a:gd name="T2" fmla="*/ 1432 w 1432"/>
              <a:gd name="T3" fmla="*/ 0 h 3492"/>
              <a:gd name="T4" fmla="*/ 1432 w 1432"/>
              <a:gd name="T5" fmla="*/ 3492 h 3492"/>
              <a:gd name="T6" fmla="*/ 1419 w 1432"/>
              <a:gd name="T7" fmla="*/ 3252 h 3492"/>
              <a:gd name="T8" fmla="*/ 1406 w 1432"/>
              <a:gd name="T9" fmla="*/ 3024 h 3492"/>
              <a:gd name="T10" fmla="*/ 1393 w 1432"/>
              <a:gd name="T11" fmla="*/ 2807 h 3492"/>
              <a:gd name="T12" fmla="*/ 1379 w 1432"/>
              <a:gd name="T13" fmla="*/ 2601 h 3492"/>
              <a:gd name="T14" fmla="*/ 1364 w 1432"/>
              <a:gd name="T15" fmla="*/ 2407 h 3492"/>
              <a:gd name="T16" fmla="*/ 1348 w 1432"/>
              <a:gd name="T17" fmla="*/ 2222 h 3492"/>
              <a:gd name="T18" fmla="*/ 1330 w 1432"/>
              <a:gd name="T19" fmla="*/ 2047 h 3492"/>
              <a:gd name="T20" fmla="*/ 1311 w 1432"/>
              <a:gd name="T21" fmla="*/ 1881 h 3492"/>
              <a:gd name="T22" fmla="*/ 1291 w 1432"/>
              <a:gd name="T23" fmla="*/ 1726 h 3492"/>
              <a:gd name="T24" fmla="*/ 1268 w 1432"/>
              <a:gd name="T25" fmla="*/ 1580 h 3492"/>
              <a:gd name="T26" fmla="*/ 1245 w 1432"/>
              <a:gd name="T27" fmla="*/ 1442 h 3492"/>
              <a:gd name="T28" fmla="*/ 1218 w 1432"/>
              <a:gd name="T29" fmla="*/ 1313 h 3492"/>
              <a:gd name="T30" fmla="*/ 1190 w 1432"/>
              <a:gd name="T31" fmla="*/ 1192 h 3492"/>
              <a:gd name="T32" fmla="*/ 1158 w 1432"/>
              <a:gd name="T33" fmla="*/ 1078 h 3492"/>
              <a:gd name="T34" fmla="*/ 1125 w 1432"/>
              <a:gd name="T35" fmla="*/ 973 h 3492"/>
              <a:gd name="T36" fmla="*/ 1089 w 1432"/>
              <a:gd name="T37" fmla="*/ 873 h 3492"/>
              <a:gd name="T38" fmla="*/ 1049 w 1432"/>
              <a:gd name="T39" fmla="*/ 781 h 3492"/>
              <a:gd name="T40" fmla="*/ 1007 w 1432"/>
              <a:gd name="T41" fmla="*/ 696 h 3492"/>
              <a:gd name="T42" fmla="*/ 962 w 1432"/>
              <a:gd name="T43" fmla="*/ 617 h 3492"/>
              <a:gd name="T44" fmla="*/ 913 w 1432"/>
              <a:gd name="T45" fmla="*/ 544 h 3492"/>
              <a:gd name="T46" fmla="*/ 860 w 1432"/>
              <a:gd name="T47" fmla="*/ 475 h 3492"/>
              <a:gd name="T48" fmla="*/ 804 w 1432"/>
              <a:gd name="T49" fmla="*/ 413 h 3492"/>
              <a:gd name="T50" fmla="*/ 744 w 1432"/>
              <a:gd name="T51" fmla="*/ 354 h 3492"/>
              <a:gd name="T52" fmla="*/ 680 w 1432"/>
              <a:gd name="T53" fmla="*/ 301 h 3492"/>
              <a:gd name="T54" fmla="*/ 611 w 1432"/>
              <a:gd name="T55" fmla="*/ 252 h 3492"/>
              <a:gd name="T56" fmla="*/ 539 w 1432"/>
              <a:gd name="T57" fmla="*/ 206 h 3492"/>
              <a:gd name="T58" fmla="*/ 461 w 1432"/>
              <a:gd name="T59" fmla="*/ 165 h 3492"/>
              <a:gd name="T60" fmla="*/ 379 w 1432"/>
              <a:gd name="T61" fmla="*/ 128 h 3492"/>
              <a:gd name="T62" fmla="*/ 292 w 1432"/>
              <a:gd name="T63" fmla="*/ 92 h 3492"/>
              <a:gd name="T64" fmla="*/ 200 w 1432"/>
              <a:gd name="T65" fmla="*/ 59 h 3492"/>
              <a:gd name="T66" fmla="*/ 103 w 1432"/>
              <a:gd name="T67" fmla="*/ 28 h 3492"/>
              <a:gd name="T68" fmla="*/ 0 w 1432"/>
              <a:gd name="T69" fmla="*/ 0 h 34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lumMod val="75000"/>
            </a:schemeClr>
          </a:solidFill>
          <a:ln w="9525">
            <a:noFill/>
            <a:round/>
            <a:headEnd/>
            <a:tailEnd/>
          </a:ln>
        </p:spPr>
        <p:txBody>
          <a:bodyPr/>
          <a:lstStyle/>
          <a:p>
            <a:pPr>
              <a:defRPr/>
            </a:pPr>
            <a:endParaRPr lang="en-US" sz="1800" dirty="0"/>
          </a:p>
        </p:txBody>
      </p:sp>
      <p:pic>
        <p:nvPicPr>
          <p:cNvPr id="8" name="Picture 15" descr="C:\Users\DoddandSusan\AppData\Local\Microsoft\Windows\Temporary Internet Files\Content.IE5\NKGY5IMF\MP900289529[1].jpg"/>
          <p:cNvPicPr>
            <a:picLocks noChangeAspect="1" noChangeArrowheads="1"/>
          </p:cNvPicPr>
          <p:nvPr userDrawn="1"/>
        </p:nvPicPr>
        <p:blipFill>
          <a:blip r:embed="rId2" cstate="print"/>
          <a:srcRect/>
          <a:stretch>
            <a:fillRect/>
          </a:stretch>
        </p:blipFill>
        <p:spPr bwMode="auto">
          <a:xfrm>
            <a:off x="7518401" y="3886201"/>
            <a:ext cx="4273551" cy="2157413"/>
          </a:xfrm>
          <a:prstGeom prst="rect">
            <a:avLst/>
          </a:prstGeom>
          <a:noFill/>
          <a:ln w="9525">
            <a:noFill/>
            <a:miter lim="800000"/>
            <a:headEnd/>
            <a:tailEnd/>
          </a:ln>
        </p:spPr>
      </p:pic>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9" name="Date Placeholder 3"/>
          <p:cNvSpPr>
            <a:spLocks noGrp="1"/>
          </p:cNvSpPr>
          <p:nvPr>
            <p:ph type="dt" sz="half" idx="10"/>
          </p:nvPr>
        </p:nvSpPr>
        <p:spPr/>
        <p:txBody>
          <a:bodyPr/>
          <a:lstStyle>
            <a:lvl1pPr>
              <a:defRPr/>
            </a:lvl1pPr>
          </a:lstStyle>
          <a:p>
            <a:pPr>
              <a:defRPr/>
            </a:pPr>
            <a:fld id="{E2ADD740-EEDD-4C78-8F42-F0262E781867}" type="datetime1">
              <a:rPr lang="en-US" smtClean="0"/>
              <a:pPr>
                <a:defRPr/>
              </a:pPr>
              <a:t>7/16/2019</a:t>
            </a:fld>
            <a:endParaRPr lang="en-US" dirty="0"/>
          </a:p>
        </p:txBody>
      </p:sp>
      <p:sp>
        <p:nvSpPr>
          <p:cNvPr id="10" name="Footer Placeholder 4"/>
          <p:cNvSpPr>
            <a:spLocks noGrp="1"/>
          </p:cNvSpPr>
          <p:nvPr>
            <p:ph type="ftr" sz="quarter" idx="11"/>
          </p:nvPr>
        </p:nvSpPr>
        <p:spPr/>
        <p:txBody>
          <a:bodyPr/>
          <a:lstStyle>
            <a:lvl1pPr>
              <a:defRPr/>
            </a:lvl1pPr>
          </a:lstStyle>
          <a:p>
            <a:pPr>
              <a:defRPr/>
            </a:pPr>
            <a:r>
              <a:rPr lang="en-US" dirty="0" smtClean="0"/>
              <a:t>Copyright © 2015 McGraw-Hill Education</a:t>
            </a:r>
            <a:endParaRPr lang="en-US" dirty="0"/>
          </a:p>
        </p:txBody>
      </p:sp>
      <p:sp>
        <p:nvSpPr>
          <p:cNvPr id="11" name="Slide Number Placeholder 5"/>
          <p:cNvSpPr>
            <a:spLocks noGrp="1"/>
          </p:cNvSpPr>
          <p:nvPr>
            <p:ph type="sldNum" sz="quarter" idx="12"/>
          </p:nvPr>
        </p:nvSpPr>
        <p:spPr/>
        <p:txBody>
          <a:bodyPr/>
          <a:lstStyle>
            <a:lvl1pPr>
              <a:defRPr/>
            </a:lvl1pPr>
          </a:lstStyle>
          <a:p>
            <a:pPr>
              <a:defRPr/>
            </a:pPr>
            <a:fld id="{DE480455-0828-4DD4-8800-5D263D077BA9}" type="slidenum">
              <a:rPr lang="en-US"/>
              <a:pPr>
                <a:defRPr/>
              </a:pPr>
              <a:t>‹#›</a:t>
            </a:fld>
            <a:endParaRPr lang="en-US" dirty="0"/>
          </a:p>
        </p:txBody>
      </p:sp>
    </p:spTree>
    <p:extLst>
      <p:ext uri="{BB962C8B-B14F-4D97-AF65-F5344CB8AC3E}">
        <p14:creationId xmlns:p14="http://schemas.microsoft.com/office/powerpoint/2010/main" val="2484618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BCD41C-A05E-407A-A6F7-5DECF085D44C}" type="datetime1">
              <a:rPr lang="en-US" smtClean="0"/>
              <a:pPr>
                <a:defRPr/>
              </a:pPr>
              <a:t>7/16/2019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Copyright © 2015 McGraw-Hill Education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56CC0B-54A5-48FB-8962-F964543AD76F}" type="slidenum">
              <a:rPr lang="en-US"/>
              <a:pPr>
                <a:defRPr/>
              </a:pPr>
              <a:t>‹#›</a:t>
            </a:fld>
            <a:endParaRPr lang="en-US" dirty="0"/>
          </a:p>
        </p:txBody>
      </p:sp>
    </p:spTree>
    <p:extLst>
      <p:ext uri="{BB962C8B-B14F-4D97-AF65-F5344CB8AC3E}">
        <p14:creationId xmlns:p14="http://schemas.microsoft.com/office/powerpoint/2010/main" val="2830600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3E78114-A05E-4C60-8CC0-398858802D23}" type="datetime1">
              <a:rPr lang="en-US" smtClean="0"/>
              <a:pPr>
                <a:defRPr/>
              </a:pPr>
              <a:t>7/16/2019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Copyright © 2015 McGraw-Hill Education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6AE0EDF-379C-4917-8D66-36F17073F927}" type="slidenum">
              <a:rPr lang="en-US"/>
              <a:pPr>
                <a:defRPr/>
              </a:pPr>
              <a:t>‹#›</a:t>
            </a:fld>
            <a:endParaRPr lang="en-US" dirty="0"/>
          </a:p>
        </p:txBody>
      </p:sp>
    </p:spTree>
    <p:extLst>
      <p:ext uri="{BB962C8B-B14F-4D97-AF65-F5344CB8AC3E}">
        <p14:creationId xmlns:p14="http://schemas.microsoft.com/office/powerpoint/2010/main" val="1154223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2A1306E-FBCE-4395-8DFA-E7C9477C4344}" type="datetime1">
              <a:rPr lang="en-US" smtClean="0"/>
              <a:pPr>
                <a:defRPr/>
              </a:pPr>
              <a:t>7/16/2019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Copyright © 2015 McGraw-Hill Education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4A94808-C362-4D14-B3BC-5901F7633C37}" type="slidenum">
              <a:rPr lang="en-US"/>
              <a:pPr>
                <a:defRPr/>
              </a:pPr>
              <a:t>‹#›</a:t>
            </a:fld>
            <a:endParaRPr lang="en-US" dirty="0"/>
          </a:p>
        </p:txBody>
      </p:sp>
    </p:spTree>
    <p:extLst>
      <p:ext uri="{BB962C8B-B14F-4D97-AF65-F5344CB8AC3E}">
        <p14:creationId xmlns:p14="http://schemas.microsoft.com/office/powerpoint/2010/main" val="868229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759106A-8CAF-44E8-AEA2-E6494326B09A}" type="datetime1">
              <a:rPr lang="en-US" smtClean="0"/>
              <a:pPr>
                <a:defRPr/>
              </a:pPr>
              <a:t>7/16/2019</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Copyright © 2015 McGraw-Hill Education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34AB635-083C-4B16-9946-6A386B12EF97}" type="slidenum">
              <a:rPr lang="en-US"/>
              <a:pPr>
                <a:defRPr/>
              </a:pPr>
              <a:t>‹#›</a:t>
            </a:fld>
            <a:endParaRPr lang="en-US" dirty="0"/>
          </a:p>
        </p:txBody>
      </p:sp>
    </p:spTree>
    <p:extLst>
      <p:ext uri="{BB962C8B-B14F-4D97-AF65-F5344CB8AC3E}">
        <p14:creationId xmlns:p14="http://schemas.microsoft.com/office/powerpoint/2010/main" val="2806795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CF86555-48F2-4065-A44D-1A2587EC9387}" type="datetime1">
              <a:rPr lang="en-US" smtClean="0"/>
              <a:pPr>
                <a:defRPr/>
              </a:pPr>
              <a:t>7/16/2019</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smtClean="0"/>
              <a:t>Copyright © 2015 McGraw-Hill Education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C36F535-71D6-4898-9998-F7C237655866}" type="slidenum">
              <a:rPr lang="en-US"/>
              <a:pPr>
                <a:defRPr/>
              </a:pPr>
              <a:t>‹#›</a:t>
            </a:fld>
            <a:endParaRPr lang="en-US" dirty="0"/>
          </a:p>
        </p:txBody>
      </p:sp>
    </p:spTree>
    <p:extLst>
      <p:ext uri="{BB962C8B-B14F-4D97-AF65-F5344CB8AC3E}">
        <p14:creationId xmlns:p14="http://schemas.microsoft.com/office/powerpoint/2010/main" val="566000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C811E98-F6BA-4729-AA1A-A2B025B69ABB}" type="datetime1">
              <a:rPr lang="en-US" smtClean="0"/>
              <a:pPr>
                <a:defRPr/>
              </a:pPr>
              <a:t>7/16/2019</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smtClean="0"/>
              <a:t>Copyright © 2015 McGraw-Hill Education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F354FBA-63AF-4E49-8D41-D170106A9034}" type="slidenum">
              <a:rPr lang="en-US"/>
              <a:pPr>
                <a:defRPr/>
              </a:pPr>
              <a:t>‹#›</a:t>
            </a:fld>
            <a:endParaRPr lang="en-US" dirty="0"/>
          </a:p>
        </p:txBody>
      </p:sp>
    </p:spTree>
    <p:extLst>
      <p:ext uri="{BB962C8B-B14F-4D97-AF65-F5344CB8AC3E}">
        <p14:creationId xmlns:p14="http://schemas.microsoft.com/office/powerpoint/2010/main" val="4049864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AFCE9D-C506-4FB1-8C8E-291059F0599D}" type="datetime1">
              <a:rPr lang="en-US" smtClean="0"/>
              <a:pPr>
                <a:defRPr/>
              </a:pPr>
              <a:t>7/16/2019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Copyright © 2015 McGraw-Hill Education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F5CDA22-EB0D-4915-A07A-2BD176144359}" type="slidenum">
              <a:rPr lang="en-US"/>
              <a:pPr>
                <a:defRPr/>
              </a:pPr>
              <a:t>‹#›</a:t>
            </a:fld>
            <a:endParaRPr lang="en-US" dirty="0"/>
          </a:p>
        </p:txBody>
      </p:sp>
    </p:spTree>
    <p:extLst>
      <p:ext uri="{BB962C8B-B14F-4D97-AF65-F5344CB8AC3E}">
        <p14:creationId xmlns:p14="http://schemas.microsoft.com/office/powerpoint/2010/main" val="79486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7000794D-A906-45CA-99DC-C8144D8D84CE}" type="datetime1">
              <a:rPr lang="en-US" smtClean="0"/>
              <a:pPr>
                <a:defRPr/>
              </a:pPr>
              <a:t>7/16/2019</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r>
              <a:rPr lang="en-US" dirty="0"/>
              <a:t>Copyright © 2015 McGraw-Hill Education</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610AC371-75AB-46A7-AAA9-8E00A91651AF}" type="slidenum">
              <a:rPr lang="en-US"/>
              <a:pPr>
                <a:defRPr/>
              </a:pPr>
              <a:t>‹#›</a:t>
            </a:fld>
            <a:endParaRPr lang="en-US" dirty="0"/>
          </a:p>
        </p:txBody>
      </p:sp>
    </p:spTree>
    <p:extLst>
      <p:ext uri="{BB962C8B-B14F-4D97-AF65-F5344CB8AC3E}">
        <p14:creationId xmlns:p14="http://schemas.microsoft.com/office/powerpoint/2010/main" val="1901981834"/>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22B0345-B6AE-4974-A269-E96D9CB238C7}" type="datetime1">
              <a:rPr lang="en-US" smtClean="0"/>
              <a:pPr>
                <a:defRPr/>
              </a:pPr>
              <a:t>7/16/2019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Copyright © 2015 McGraw-Hill Education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CA8AA6B-F4A2-4F2F-89EE-BA6BD299753D}" type="slidenum">
              <a:rPr lang="en-US"/>
              <a:pPr>
                <a:defRPr/>
              </a:pPr>
              <a:t>‹#›</a:t>
            </a:fld>
            <a:endParaRPr lang="en-US" dirty="0"/>
          </a:p>
        </p:txBody>
      </p:sp>
    </p:spTree>
    <p:extLst>
      <p:ext uri="{BB962C8B-B14F-4D97-AF65-F5344CB8AC3E}">
        <p14:creationId xmlns:p14="http://schemas.microsoft.com/office/powerpoint/2010/main" val="1231122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66DF36-EB2C-41BF-B7DF-8F00AA75B9C5}" type="datetime1">
              <a:rPr lang="en-US" smtClean="0"/>
              <a:pPr>
                <a:defRPr/>
              </a:pPr>
              <a:t>7/16/2019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Copyright © 2015 McGraw-Hill Education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69D06C3-134B-4157-B15A-5D379EF49F36}" type="slidenum">
              <a:rPr lang="en-US"/>
              <a:pPr>
                <a:defRPr/>
              </a:pPr>
              <a:t>‹#›</a:t>
            </a:fld>
            <a:endParaRPr lang="en-US" dirty="0"/>
          </a:p>
        </p:txBody>
      </p:sp>
    </p:spTree>
    <p:extLst>
      <p:ext uri="{BB962C8B-B14F-4D97-AF65-F5344CB8AC3E}">
        <p14:creationId xmlns:p14="http://schemas.microsoft.com/office/powerpoint/2010/main" val="37988810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52485D-9889-42A8-8D32-EDCD41682142}" type="datetime1">
              <a:rPr lang="en-US" smtClean="0"/>
              <a:pPr>
                <a:defRPr/>
              </a:pPr>
              <a:t>7/16/2019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Copyright © 2015 McGraw-Hill Education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720975C-3402-4C74-A1B3-BD7B1FE1ACD2}" type="slidenum">
              <a:rPr lang="en-US"/>
              <a:pPr>
                <a:defRPr/>
              </a:pPr>
              <a:t>‹#›</a:t>
            </a:fld>
            <a:endParaRPr lang="en-US" dirty="0"/>
          </a:p>
        </p:txBody>
      </p:sp>
    </p:spTree>
    <p:extLst>
      <p:ext uri="{BB962C8B-B14F-4D97-AF65-F5344CB8AC3E}">
        <p14:creationId xmlns:p14="http://schemas.microsoft.com/office/powerpoint/2010/main" val="19909140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009" y="273050"/>
            <a:ext cx="10668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977900" y="2362200"/>
            <a:ext cx="4876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6197600" y="2362200"/>
            <a:ext cx="4876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478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00640576-C276-4969-A21E-CDB67BFB63C5}" type="datetime1">
              <a:rPr lang="en-US" smtClean="0"/>
              <a:pPr>
                <a:defRPr/>
              </a:pPr>
              <a:t>7/16/2019</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r>
              <a:rPr lang="en-US" dirty="0"/>
              <a:t>Copyright © 2015 McGraw-Hill Education</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D9B3DD81-5D62-4863-A0B3-ED174235AEB2}" type="slidenum">
              <a:rPr lang="en-US"/>
              <a:pPr>
                <a:defRPr/>
              </a:pPr>
              <a:t>‹#›</a:t>
            </a:fld>
            <a:endParaRPr lang="en-US" dirty="0"/>
          </a:p>
        </p:txBody>
      </p:sp>
    </p:spTree>
    <p:extLst>
      <p:ext uri="{BB962C8B-B14F-4D97-AF65-F5344CB8AC3E}">
        <p14:creationId xmlns:p14="http://schemas.microsoft.com/office/powerpoint/2010/main" val="102799472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0F0BA2DA-7C8B-4112-954C-7C8AA67FC5C7}" type="datetime1">
              <a:rPr lang="en-US" smtClean="0"/>
              <a:pPr>
                <a:defRPr/>
              </a:pPr>
              <a:t>7/16/2019</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r>
              <a:rPr lang="en-US" dirty="0"/>
              <a:t>Copyright © 2015 McGraw-Hill Education</a:t>
            </a:r>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EA01A316-B21D-415F-A899-D8FB2E8A8DBF}" type="slidenum">
              <a:rPr lang="en-US"/>
              <a:pPr>
                <a:defRPr/>
              </a:pPr>
              <a:t>‹#›</a:t>
            </a:fld>
            <a:endParaRPr lang="en-US" dirty="0"/>
          </a:p>
        </p:txBody>
      </p:sp>
    </p:spTree>
    <p:extLst>
      <p:ext uri="{BB962C8B-B14F-4D97-AF65-F5344CB8AC3E}">
        <p14:creationId xmlns:p14="http://schemas.microsoft.com/office/powerpoint/2010/main" val="130231341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A0C133C6-D9D2-445E-859A-BDDCF874E5CB}" type="datetime1">
              <a:rPr lang="en-US" smtClean="0"/>
              <a:pPr>
                <a:defRPr/>
              </a:pPr>
              <a:t>7/16/2019</a:t>
            </a:fld>
            <a:endParaRPr lang="en-US" dirty="0"/>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r>
              <a:rPr lang="en-US" dirty="0"/>
              <a:t>Copyright © 2015 McGraw-Hill Education</a:t>
            </a:r>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794372E6-BA5D-428C-8D3B-40E63350F42C}" type="slidenum">
              <a:rPr lang="en-US"/>
              <a:pPr>
                <a:defRPr/>
              </a:pPr>
              <a:t>‹#›</a:t>
            </a:fld>
            <a:endParaRPr lang="en-US" dirty="0"/>
          </a:p>
        </p:txBody>
      </p:sp>
    </p:spTree>
    <p:extLst>
      <p:ext uri="{BB962C8B-B14F-4D97-AF65-F5344CB8AC3E}">
        <p14:creationId xmlns:p14="http://schemas.microsoft.com/office/powerpoint/2010/main" val="29306823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1FFC314D-52F1-4139-8D36-6282DAFF68D5}" type="datetime1">
              <a:rPr lang="en-US" smtClean="0"/>
              <a:pPr>
                <a:defRPr/>
              </a:pPr>
              <a:t>7/16/2019</a:t>
            </a:fld>
            <a:endParaRPr lang="en-US" dirty="0"/>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r>
              <a:rPr lang="en-US" dirty="0"/>
              <a:t>Copyright © 2015 McGraw-Hill Education</a:t>
            </a:r>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1A502F59-C9C5-4CFC-ACAE-314DC3CCBC8D}" type="slidenum">
              <a:rPr lang="en-US"/>
              <a:pPr>
                <a:defRPr/>
              </a:pPr>
              <a:t>‹#›</a:t>
            </a:fld>
            <a:endParaRPr lang="en-US" dirty="0"/>
          </a:p>
        </p:txBody>
      </p:sp>
    </p:spTree>
    <p:extLst>
      <p:ext uri="{BB962C8B-B14F-4D97-AF65-F5344CB8AC3E}">
        <p14:creationId xmlns:p14="http://schemas.microsoft.com/office/powerpoint/2010/main" val="286545191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C0430762-19BD-47C4-8BCF-030544E92DE1}" type="datetime1">
              <a:rPr lang="en-US" smtClean="0"/>
              <a:pPr>
                <a:defRPr/>
              </a:pPr>
              <a:t>7/16/2019</a:t>
            </a:fld>
            <a:endParaRPr lang="en-US" dirty="0"/>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r>
              <a:rPr lang="en-US" dirty="0"/>
              <a:t>Copyright © 2015 McGraw-Hill Education</a:t>
            </a:r>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B013F062-0DF7-4378-8C5C-624AE4CB2844}" type="slidenum">
              <a:rPr lang="en-US"/>
              <a:pPr>
                <a:defRPr/>
              </a:pPr>
              <a:t>‹#›</a:t>
            </a:fld>
            <a:endParaRPr lang="en-US" dirty="0"/>
          </a:p>
        </p:txBody>
      </p:sp>
    </p:spTree>
    <p:extLst>
      <p:ext uri="{BB962C8B-B14F-4D97-AF65-F5344CB8AC3E}">
        <p14:creationId xmlns:p14="http://schemas.microsoft.com/office/powerpoint/2010/main" val="261354322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9F934F64-72FE-4546-8208-AA8B8FDA4957}" type="datetime1">
              <a:rPr lang="en-US" smtClean="0"/>
              <a:pPr>
                <a:defRPr/>
              </a:pPr>
              <a:t>7/16/2019</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r>
              <a:rPr lang="en-US" dirty="0"/>
              <a:t>Copyright © 2015 McGraw-Hill Education</a:t>
            </a:r>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B0CBD8B5-B812-407C-846B-2B139F85C7C5}" type="slidenum">
              <a:rPr lang="en-US"/>
              <a:pPr>
                <a:defRPr/>
              </a:pPr>
              <a:t>‹#›</a:t>
            </a:fld>
            <a:endParaRPr lang="en-US" dirty="0"/>
          </a:p>
        </p:txBody>
      </p:sp>
    </p:spTree>
    <p:extLst>
      <p:ext uri="{BB962C8B-B14F-4D97-AF65-F5344CB8AC3E}">
        <p14:creationId xmlns:p14="http://schemas.microsoft.com/office/powerpoint/2010/main" val="72370115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72FF0574-D381-48AA-9903-598BD8A5A7BA}" type="datetime1">
              <a:rPr lang="en-US" smtClean="0"/>
              <a:pPr>
                <a:defRPr/>
              </a:pPr>
              <a:t>7/16/2019</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r>
              <a:rPr lang="en-US" dirty="0"/>
              <a:t>Copyright © 2015 McGraw-Hill Education</a:t>
            </a:r>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B6B1E708-7CE1-445D-8B06-C34A93056C9D}" type="slidenum">
              <a:rPr lang="en-US"/>
              <a:pPr>
                <a:defRPr/>
              </a:pPr>
              <a:t>‹#›</a:t>
            </a:fld>
            <a:endParaRPr lang="en-US" dirty="0"/>
          </a:p>
        </p:txBody>
      </p:sp>
    </p:spTree>
    <p:extLst>
      <p:ext uri="{BB962C8B-B14F-4D97-AF65-F5344CB8AC3E}">
        <p14:creationId xmlns:p14="http://schemas.microsoft.com/office/powerpoint/2010/main" val="155699392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219"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752CFB26-7DC9-46FC-91BD-E018898529E1}" type="datetime1">
              <a:rPr lang="en-US" smtClean="0"/>
              <a:pPr>
                <a:defRPr/>
              </a:pPr>
              <a:t>7/16/2019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r>
              <a:rPr lang="en-US" dirty="0"/>
              <a:t>Copyright © 2015 McGraw-Hill Education</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D66A26EC-47DD-4371-85BD-A1AB986CCADE}" type="slidenum">
              <a:rPr lang="en-US"/>
              <a:pPr>
                <a:defRPr/>
              </a:pPr>
              <a:t>‹#›</a:t>
            </a:fld>
            <a:endParaRPr lang="en-US" dirty="0"/>
          </a:p>
        </p:txBody>
      </p:sp>
    </p:spTree>
    <p:extLst>
      <p:ext uri="{BB962C8B-B14F-4D97-AF65-F5344CB8AC3E}">
        <p14:creationId xmlns:p14="http://schemas.microsoft.com/office/powerpoint/2010/main" val="3612534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107" charset="0"/>
        </a:defRPr>
      </a:lvl2pPr>
      <a:lvl3pPr algn="ctr" rtl="0" eaLnBrk="0" fontAlgn="base" hangingPunct="0">
        <a:spcBef>
          <a:spcPct val="0"/>
        </a:spcBef>
        <a:spcAft>
          <a:spcPct val="0"/>
        </a:spcAft>
        <a:defRPr sz="4400">
          <a:solidFill>
            <a:schemeClr val="tx1"/>
          </a:solidFill>
          <a:latin typeface="Calibri" pitchFamily="-107" charset="0"/>
        </a:defRPr>
      </a:lvl3pPr>
      <a:lvl4pPr algn="ctr" rtl="0" eaLnBrk="0" fontAlgn="base" hangingPunct="0">
        <a:spcBef>
          <a:spcPct val="0"/>
        </a:spcBef>
        <a:spcAft>
          <a:spcPct val="0"/>
        </a:spcAft>
        <a:defRPr sz="4400">
          <a:solidFill>
            <a:schemeClr val="tx1"/>
          </a:solidFill>
          <a:latin typeface="Calibri" pitchFamily="-107" charset="0"/>
        </a:defRPr>
      </a:lvl4pPr>
      <a:lvl5pPr algn="ctr" rtl="0" eaLnBrk="0" fontAlgn="base" hangingPunct="0">
        <a:spcBef>
          <a:spcPct val="0"/>
        </a:spcBef>
        <a:spcAft>
          <a:spcPct val="0"/>
        </a:spcAft>
        <a:defRPr sz="4400">
          <a:solidFill>
            <a:schemeClr val="tx1"/>
          </a:solidFill>
          <a:latin typeface="Calibri" pitchFamily="-107" charset="0"/>
        </a:defRPr>
      </a:lvl5pPr>
      <a:lvl6pPr marL="457200" algn="ctr" rtl="0" fontAlgn="base">
        <a:spcBef>
          <a:spcPct val="0"/>
        </a:spcBef>
        <a:spcAft>
          <a:spcPct val="0"/>
        </a:spcAft>
        <a:defRPr sz="4400">
          <a:solidFill>
            <a:schemeClr val="tx1"/>
          </a:solidFill>
          <a:latin typeface="Calibri" pitchFamily="-107" charset="0"/>
        </a:defRPr>
      </a:lvl6pPr>
      <a:lvl7pPr marL="914400" algn="ctr" rtl="0" fontAlgn="base">
        <a:spcBef>
          <a:spcPct val="0"/>
        </a:spcBef>
        <a:spcAft>
          <a:spcPct val="0"/>
        </a:spcAft>
        <a:defRPr sz="4400">
          <a:solidFill>
            <a:schemeClr val="tx1"/>
          </a:solidFill>
          <a:latin typeface="Calibri" pitchFamily="-107" charset="0"/>
        </a:defRPr>
      </a:lvl7pPr>
      <a:lvl8pPr marL="1371600" algn="ctr" rtl="0" fontAlgn="base">
        <a:spcBef>
          <a:spcPct val="0"/>
        </a:spcBef>
        <a:spcAft>
          <a:spcPct val="0"/>
        </a:spcAft>
        <a:defRPr sz="4400">
          <a:solidFill>
            <a:schemeClr val="tx1"/>
          </a:solidFill>
          <a:latin typeface="Calibri" pitchFamily="-107" charset="0"/>
        </a:defRPr>
      </a:lvl8pPr>
      <a:lvl9pPr marL="1828800" algn="ctr" rtl="0" fontAlgn="base">
        <a:spcBef>
          <a:spcPct val="0"/>
        </a:spcBef>
        <a:spcAft>
          <a:spcPct val="0"/>
        </a:spcAft>
        <a:defRPr sz="4400">
          <a:solidFill>
            <a:schemeClr val="tx1"/>
          </a:solidFill>
          <a:latin typeface="Calibri" pitchFamily="-107"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A607C7E-F4F5-4B77-8CDC-90CC78F38487}" type="datetime1">
              <a:rPr lang="en-US" smtClean="0"/>
              <a:pPr>
                <a:defRPr/>
              </a:pPr>
              <a:t>7/16/2019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smtClean="0"/>
              <a:t>Copyright © 2015 McGraw-Hill Education</a:t>
            </a: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FAA990F-E072-4953-8691-83ED6C82154B}" type="slidenum">
              <a:rPr lang="en-US"/>
              <a:pPr>
                <a:defRPr/>
              </a:pPr>
              <a:t>‹#›</a:t>
            </a:fld>
            <a:endParaRPr lang="en-US" dirty="0"/>
          </a:p>
        </p:txBody>
      </p:sp>
      <p:sp>
        <p:nvSpPr>
          <p:cNvPr id="7" name="TextBox 6"/>
          <p:cNvSpPr txBox="1"/>
          <p:nvPr userDrawn="1"/>
        </p:nvSpPr>
        <p:spPr>
          <a:xfrm>
            <a:off x="11332634" y="0"/>
            <a:ext cx="855133" cy="246063"/>
          </a:xfrm>
          <a:prstGeom prst="rect">
            <a:avLst/>
          </a:prstGeom>
          <a:solidFill>
            <a:schemeClr val="accent2">
              <a:lumMod val="75000"/>
            </a:schemeClr>
          </a:solidFill>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defRPr/>
            </a:pPr>
            <a:r>
              <a:rPr lang="en-US" sz="1000" dirty="0" smtClean="0">
                <a:solidFill>
                  <a:schemeClr val="bg1"/>
                </a:solidFill>
                <a:latin typeface="Calibri" pitchFamily="-107" charset="0"/>
              </a:rPr>
              <a:t>1 - </a:t>
            </a:r>
            <a:fld id="{D477D4FD-B1ED-4135-B30F-EC6B4E1BF464}" type="slidenum">
              <a:rPr lang="en-US" sz="1000" smtClean="0">
                <a:solidFill>
                  <a:schemeClr val="bg1"/>
                </a:solidFill>
                <a:latin typeface="Calibri" pitchFamily="-107" charset="0"/>
              </a:rPr>
              <a:pPr algn="ctr" eaLnBrk="1" hangingPunct="1">
                <a:defRPr/>
              </a:pPr>
              <a:t>‹#›</a:t>
            </a:fld>
            <a:endParaRPr lang="en-US" sz="1000" dirty="0" smtClean="0">
              <a:solidFill>
                <a:schemeClr val="bg1"/>
              </a:solidFill>
              <a:latin typeface="Calibri" pitchFamily="-107" charset="0"/>
            </a:endParaRPr>
          </a:p>
        </p:txBody>
      </p:sp>
    </p:spTree>
    <p:extLst>
      <p:ext uri="{BB962C8B-B14F-4D97-AF65-F5344CB8AC3E}">
        <p14:creationId xmlns:p14="http://schemas.microsoft.com/office/powerpoint/2010/main" val="3591477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107" charset="0"/>
        </a:defRPr>
      </a:lvl2pPr>
      <a:lvl3pPr algn="ctr" rtl="0" eaLnBrk="0" fontAlgn="base" hangingPunct="0">
        <a:spcBef>
          <a:spcPct val="0"/>
        </a:spcBef>
        <a:spcAft>
          <a:spcPct val="0"/>
        </a:spcAft>
        <a:defRPr sz="4400">
          <a:solidFill>
            <a:schemeClr val="tx1"/>
          </a:solidFill>
          <a:latin typeface="Calibri" pitchFamily="-107" charset="0"/>
        </a:defRPr>
      </a:lvl3pPr>
      <a:lvl4pPr algn="ctr" rtl="0" eaLnBrk="0" fontAlgn="base" hangingPunct="0">
        <a:spcBef>
          <a:spcPct val="0"/>
        </a:spcBef>
        <a:spcAft>
          <a:spcPct val="0"/>
        </a:spcAft>
        <a:defRPr sz="4400">
          <a:solidFill>
            <a:schemeClr val="tx1"/>
          </a:solidFill>
          <a:latin typeface="Calibri" pitchFamily="-107" charset="0"/>
        </a:defRPr>
      </a:lvl4pPr>
      <a:lvl5pPr algn="ctr" rtl="0" eaLnBrk="0" fontAlgn="base" hangingPunct="0">
        <a:spcBef>
          <a:spcPct val="0"/>
        </a:spcBef>
        <a:spcAft>
          <a:spcPct val="0"/>
        </a:spcAft>
        <a:defRPr sz="4400">
          <a:solidFill>
            <a:schemeClr val="tx1"/>
          </a:solidFill>
          <a:latin typeface="Calibri" pitchFamily="-107" charset="0"/>
        </a:defRPr>
      </a:lvl5pPr>
      <a:lvl6pPr marL="457200" algn="ctr" rtl="0" fontAlgn="base">
        <a:spcBef>
          <a:spcPct val="0"/>
        </a:spcBef>
        <a:spcAft>
          <a:spcPct val="0"/>
        </a:spcAft>
        <a:defRPr sz="4400">
          <a:solidFill>
            <a:schemeClr val="tx1"/>
          </a:solidFill>
          <a:latin typeface="Calibri" pitchFamily="-107" charset="0"/>
        </a:defRPr>
      </a:lvl6pPr>
      <a:lvl7pPr marL="914400" algn="ctr" rtl="0" fontAlgn="base">
        <a:spcBef>
          <a:spcPct val="0"/>
        </a:spcBef>
        <a:spcAft>
          <a:spcPct val="0"/>
        </a:spcAft>
        <a:defRPr sz="4400">
          <a:solidFill>
            <a:schemeClr val="tx1"/>
          </a:solidFill>
          <a:latin typeface="Calibri" pitchFamily="-107" charset="0"/>
        </a:defRPr>
      </a:lvl7pPr>
      <a:lvl8pPr marL="1371600" algn="ctr" rtl="0" fontAlgn="base">
        <a:spcBef>
          <a:spcPct val="0"/>
        </a:spcBef>
        <a:spcAft>
          <a:spcPct val="0"/>
        </a:spcAft>
        <a:defRPr sz="4400">
          <a:solidFill>
            <a:schemeClr val="tx1"/>
          </a:solidFill>
          <a:latin typeface="Calibri" pitchFamily="-107" charset="0"/>
        </a:defRPr>
      </a:lvl8pPr>
      <a:lvl9pPr marL="1828800" algn="ctr" rtl="0" fontAlgn="base">
        <a:spcBef>
          <a:spcPct val="0"/>
        </a:spcBef>
        <a:spcAft>
          <a:spcPct val="0"/>
        </a:spcAft>
        <a:defRPr sz="4400">
          <a:solidFill>
            <a:schemeClr val="tx1"/>
          </a:solidFill>
          <a:latin typeface="Calibri" pitchFamily="-107"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4"/>
          <p:cNvSpPr>
            <a:spLocks noGrp="1"/>
          </p:cNvSpPr>
          <p:nvPr>
            <p:ph type="ctrTitle"/>
          </p:nvPr>
        </p:nvSpPr>
        <p:spPr>
          <a:xfrm>
            <a:off x="2438400" y="1828800"/>
            <a:ext cx="7315200" cy="312420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Accounting:</a:t>
            </a:r>
            <a:r>
              <a:rPr lang="en-US" altLang="en-US" dirty="0" smtClean="0"/>
              <a:t>	</a:t>
            </a:r>
            <a:r>
              <a:rPr lang="en-US" altLang="en-US" dirty="0" smtClean="0"/>
              <a:t/>
            </a:r>
            <a:br>
              <a:rPr lang="en-US" altLang="en-US" dirty="0" smtClean="0"/>
            </a:br>
            <a:r>
              <a:rPr lang="en-US" dirty="0" smtClean="0"/>
              <a:t>Financial </a:t>
            </a:r>
            <a:r>
              <a:rPr lang="en-US" dirty="0" smtClean="0"/>
              <a:t>Statements </a:t>
            </a:r>
            <a:r>
              <a:rPr lang="en-US" altLang="en-US" dirty="0" smtClean="0"/>
              <a:t/>
            </a:r>
            <a:br>
              <a:rPr lang="en-US" altLang="en-US" dirty="0" smtClean="0"/>
            </a:br>
            <a:r>
              <a:rPr lang="en-US" altLang="en-US" dirty="0" smtClean="0"/>
              <a:t/>
            </a:r>
            <a:br>
              <a:rPr lang="en-US" altLang="en-US" dirty="0" smtClean="0"/>
            </a:br>
            <a:endParaRPr lang="en-US" altLang="en-US" dirty="0" smtClean="0"/>
          </a:p>
        </p:txBody>
      </p:sp>
      <p:sp>
        <p:nvSpPr>
          <p:cNvPr id="13005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B119A4F8-1B21-44AA-97CF-B3BE3340BA9F}" type="slidenum">
              <a:rPr lang="en-US" altLang="en-US">
                <a:solidFill>
                  <a:srgbClr val="898989"/>
                </a:solidFill>
              </a:rPr>
              <a:pPr/>
              <a:t>1</a:t>
            </a:fld>
            <a:endParaRPr lang="en-US" altLang="en-US" dirty="0">
              <a:solidFill>
                <a:srgbClr val="898989"/>
              </a:solidFill>
            </a:endParaRPr>
          </a:p>
        </p:txBody>
      </p:sp>
      <p:sp>
        <p:nvSpPr>
          <p:cNvPr id="7" name="Rectangle 6"/>
          <p:cNvSpPr/>
          <p:nvPr/>
        </p:nvSpPr>
        <p:spPr>
          <a:xfrm>
            <a:off x="1524000" y="0"/>
            <a:ext cx="9144000" cy="533400"/>
          </a:xfrm>
          <a:prstGeom prst="rect">
            <a:avLst/>
          </a:prstGeom>
          <a:solidFill>
            <a:srgbClr val="006991"/>
          </a:solidFill>
          <a:ln w="28575" cap="flat" cmpd="sng" algn="ctr">
            <a:solidFill>
              <a:srgbClr val="6076B4">
                <a:shade val="50000"/>
              </a:srgbClr>
            </a:solidFill>
            <a:prstDash val="solid"/>
          </a:ln>
          <a:effectLst/>
        </p:spPr>
        <p:txBody>
          <a:bodyPr anchor="ctr"/>
          <a:lstStyle/>
          <a:p>
            <a:pPr algn="ctr">
              <a:defRPr/>
            </a:pPr>
            <a:endParaRPr lang="en-US" kern="0" dirty="0">
              <a:solidFill>
                <a:srgbClr val="FFFF00"/>
              </a:solidFill>
              <a:latin typeface="Palatino Linotype"/>
              <a:cs typeface="Arial" charset="0"/>
            </a:endParaRPr>
          </a:p>
        </p:txBody>
      </p:sp>
      <p:pic>
        <p:nvPicPr>
          <p:cNvPr id="130053" name="Picture 2"/>
          <p:cNvPicPr>
            <a:picLocks noChangeAspect="1" noChangeArrowheads="1"/>
          </p:cNvPicPr>
          <p:nvPr/>
        </p:nvPicPr>
        <p:blipFill>
          <a:blip r:embed="rId3" cstate="print"/>
          <a:srcRect/>
          <a:stretch>
            <a:fillRect/>
          </a:stretch>
        </p:blipFill>
        <p:spPr bwMode="auto">
          <a:xfrm>
            <a:off x="2438400" y="2360613"/>
            <a:ext cx="7315200" cy="87312"/>
          </a:xfrm>
          <a:prstGeom prst="rect">
            <a:avLst/>
          </a:prstGeom>
          <a:noFill/>
          <a:ln w="9525">
            <a:noFill/>
            <a:miter lim="800000"/>
            <a:headEnd/>
            <a:tailEnd/>
          </a:ln>
        </p:spPr>
      </p:pic>
      <p:pic>
        <p:nvPicPr>
          <p:cNvPr id="130054" name="Picture 2"/>
          <p:cNvPicPr>
            <a:picLocks noChangeAspect="1" noChangeArrowheads="1"/>
          </p:cNvPicPr>
          <p:nvPr/>
        </p:nvPicPr>
        <p:blipFill>
          <a:blip r:embed="rId3" cstate="print"/>
          <a:srcRect/>
          <a:stretch>
            <a:fillRect/>
          </a:stretch>
        </p:blipFill>
        <p:spPr bwMode="auto">
          <a:xfrm>
            <a:off x="2438400" y="4340226"/>
            <a:ext cx="7315200" cy="87313"/>
          </a:xfrm>
          <a:prstGeom prst="rect">
            <a:avLst/>
          </a:prstGeom>
          <a:noFill/>
          <a:ln w="9525">
            <a:noFill/>
            <a:miter lim="800000"/>
            <a:headEnd/>
            <a:tailEnd/>
          </a:ln>
        </p:spPr>
      </p:pic>
    </p:spTree>
    <p:extLst>
      <p:ext uri="{BB962C8B-B14F-4D97-AF65-F5344CB8AC3E}">
        <p14:creationId xmlns:p14="http://schemas.microsoft.com/office/powerpoint/2010/main" val="3060122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8534400" y="609600"/>
            <a:ext cx="2133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latin typeface="Calibri"/>
              <a:cs typeface="Arial" charset="0"/>
            </a:endParaRPr>
          </a:p>
        </p:txBody>
      </p:sp>
      <p:sp>
        <p:nvSpPr>
          <p:cNvPr id="154627" name="Title 1"/>
          <p:cNvSpPr>
            <a:spLocks noGrp="1"/>
          </p:cNvSpPr>
          <p:nvPr>
            <p:ph type="title"/>
          </p:nvPr>
        </p:nvSpPr>
        <p:spPr/>
        <p:txBody>
          <a:bodyPr/>
          <a:lstStyle/>
          <a:p>
            <a:pPr eaLnBrk="1" hangingPunct="1"/>
            <a:r>
              <a:rPr lang="en-US" altLang="en-US" dirty="0" smtClean="0"/>
              <a:t>Financial Statements</a:t>
            </a:r>
          </a:p>
        </p:txBody>
      </p:sp>
      <p:sp>
        <p:nvSpPr>
          <p:cNvPr id="3" name="TextBox 2"/>
          <p:cNvSpPr txBox="1">
            <a:spLocks noChangeArrowheads="1"/>
          </p:cNvSpPr>
          <p:nvPr/>
        </p:nvSpPr>
        <p:spPr bwMode="auto">
          <a:xfrm>
            <a:off x="2057400" y="1295401"/>
            <a:ext cx="7924800" cy="4524375"/>
          </a:xfrm>
          <a:prstGeom prst="rect">
            <a:avLst/>
          </a:prstGeom>
          <a:gradFill rotWithShape="1">
            <a:gsLst>
              <a:gs pos="0">
                <a:srgbClr val="DAFDA7"/>
              </a:gs>
              <a:gs pos="35001">
                <a:srgbClr val="E4FDC2"/>
              </a:gs>
              <a:gs pos="100000">
                <a:srgbClr val="F5FFE6"/>
              </a:gs>
            </a:gsLst>
            <a:lin ang="16200000" scaled="1"/>
          </a:gradFill>
          <a:ln w="9525">
            <a:solidFill>
              <a:srgbClr val="98B954"/>
            </a:solidFill>
            <a:miter lim="800000"/>
            <a:headEnd/>
            <a:tailEnd/>
          </a:ln>
          <a:effectLst>
            <a:outerShdw blurRad="63500" dist="20000" dir="5400000" rotWithShape="0">
              <a:srgbClr val="000000">
                <a:alpha val="37999"/>
              </a:srgbClr>
            </a:outerShdw>
          </a:effec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fontAlgn="base" hangingPunct="1">
              <a:spcBef>
                <a:spcPct val="0"/>
              </a:spcBef>
              <a:spcAft>
                <a:spcPct val="0"/>
              </a:spcAft>
              <a:defRPr/>
            </a:pPr>
            <a:r>
              <a:rPr lang="en-US" dirty="0">
                <a:solidFill>
                  <a:srgbClr val="000000"/>
                </a:solidFill>
                <a:latin typeface="Calibri" pitchFamily="-107" charset="0"/>
              </a:rPr>
              <a:t>The four financial statements and their purposes are:</a:t>
            </a:r>
          </a:p>
          <a:p>
            <a:pPr eaLnBrk="1" fontAlgn="base" hangingPunct="1">
              <a:spcBef>
                <a:spcPct val="0"/>
              </a:spcBef>
              <a:spcAft>
                <a:spcPct val="0"/>
              </a:spcAft>
              <a:buFont typeface="Calibri" pitchFamily="-107" charset="0"/>
              <a:buAutoNum type="arabicPeriod"/>
              <a:defRPr/>
            </a:pPr>
            <a:r>
              <a:rPr lang="en-US" b="1" dirty="0">
                <a:solidFill>
                  <a:srgbClr val="000000"/>
                </a:solidFill>
                <a:latin typeface="Calibri" pitchFamily="-107" charset="0"/>
              </a:rPr>
              <a:t> Income statement </a:t>
            </a:r>
            <a:r>
              <a:rPr lang="en-US" dirty="0">
                <a:solidFill>
                  <a:srgbClr val="000000"/>
                </a:solidFill>
                <a:latin typeface="Calibri" pitchFamily="-107" charset="0"/>
              </a:rPr>
              <a:t>— describes a company’s revenues and expenses along with the resulting net income or loss over a period of time due to earnings activities.</a:t>
            </a:r>
          </a:p>
          <a:p>
            <a:pPr eaLnBrk="1" fontAlgn="base" hangingPunct="1">
              <a:spcBef>
                <a:spcPct val="0"/>
              </a:spcBef>
              <a:spcAft>
                <a:spcPct val="0"/>
              </a:spcAft>
              <a:buFont typeface="Calibri" pitchFamily="-107" charset="0"/>
              <a:buAutoNum type="arabicPeriod"/>
              <a:defRPr/>
            </a:pPr>
            <a:r>
              <a:rPr lang="en-US" b="1" dirty="0">
                <a:solidFill>
                  <a:srgbClr val="000000"/>
                </a:solidFill>
                <a:latin typeface="Calibri" pitchFamily="-107" charset="0"/>
              </a:rPr>
              <a:t> Statement of owner’s equity</a:t>
            </a:r>
            <a:r>
              <a:rPr lang="en-US" dirty="0">
                <a:solidFill>
                  <a:srgbClr val="000000"/>
                </a:solidFill>
                <a:latin typeface="Calibri" pitchFamily="-107" charset="0"/>
              </a:rPr>
              <a:t>— explains changes in equity from net income (or loss) and from any owner investments and withdrawals over a period of time.</a:t>
            </a:r>
          </a:p>
          <a:p>
            <a:pPr eaLnBrk="1" fontAlgn="base" hangingPunct="1">
              <a:spcBef>
                <a:spcPct val="0"/>
              </a:spcBef>
              <a:spcAft>
                <a:spcPct val="0"/>
              </a:spcAft>
              <a:buFont typeface="Calibri" pitchFamily="-107" charset="0"/>
              <a:buAutoNum type="arabicPeriod"/>
              <a:defRPr/>
            </a:pPr>
            <a:r>
              <a:rPr lang="en-US" b="1" dirty="0">
                <a:solidFill>
                  <a:srgbClr val="000000"/>
                </a:solidFill>
                <a:latin typeface="Calibri" pitchFamily="-107" charset="0"/>
              </a:rPr>
              <a:t> Balance sheet </a:t>
            </a:r>
            <a:r>
              <a:rPr lang="en-US" dirty="0">
                <a:solidFill>
                  <a:srgbClr val="000000"/>
                </a:solidFill>
                <a:latin typeface="Calibri" pitchFamily="-107" charset="0"/>
              </a:rPr>
              <a:t>— describes a company’s financial position (types and amounts of assets, liabilities, and equity) at a </a:t>
            </a:r>
            <a:r>
              <a:rPr lang="en-US" dirty="0" smtClean="0">
                <a:solidFill>
                  <a:srgbClr val="000000"/>
                </a:solidFill>
                <a:latin typeface="Calibri" pitchFamily="-107" charset="0"/>
              </a:rPr>
              <a:t>point in time.</a:t>
            </a:r>
          </a:p>
          <a:p>
            <a:pPr eaLnBrk="1" fontAlgn="base" hangingPunct="1">
              <a:spcBef>
                <a:spcPct val="0"/>
              </a:spcBef>
              <a:spcAft>
                <a:spcPct val="0"/>
              </a:spcAft>
              <a:buFont typeface="Calibri" pitchFamily="-107" charset="0"/>
              <a:buAutoNum type="arabicPeriod"/>
              <a:defRPr/>
            </a:pPr>
            <a:r>
              <a:rPr lang="en-US" b="1" dirty="0" smtClean="0">
                <a:solidFill>
                  <a:srgbClr val="000000"/>
                </a:solidFill>
                <a:latin typeface="Calibri" pitchFamily="-107" charset="0"/>
              </a:rPr>
              <a:t> Statement of cash flows </a:t>
            </a:r>
            <a:r>
              <a:rPr lang="en-US" dirty="0" smtClean="0">
                <a:solidFill>
                  <a:srgbClr val="000000"/>
                </a:solidFill>
                <a:latin typeface="Calibri" pitchFamily="-107" charset="0"/>
              </a:rPr>
              <a:t>— identifies cash inflows (receipts) and cash outflows (payments) over a period of time.</a:t>
            </a:r>
            <a:endParaRPr lang="en-US" dirty="0">
              <a:solidFill>
                <a:srgbClr val="000000"/>
              </a:solidFill>
              <a:latin typeface="Calibri" pitchFamily="-107" charset="0"/>
            </a:endParaRP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859FE9FE-C79D-4DD5-91F2-83F9056E310B}" type="slidenum">
              <a:rPr lang="en-US">
                <a:solidFill>
                  <a:prstClr val="black">
                    <a:tint val="75000"/>
                  </a:prstClr>
                </a:solidFill>
                <a:latin typeface="Arial" charset="0"/>
                <a:cs typeface="Arial" charset="0"/>
              </a:rPr>
              <a:pPr fontAlgn="base">
                <a:spcBef>
                  <a:spcPct val="0"/>
                </a:spcBef>
                <a:spcAft>
                  <a:spcPct val="0"/>
                </a:spcAft>
                <a:defRPr/>
              </a:pPr>
              <a:t>2</a:t>
            </a:fld>
            <a:endParaRPr lang="en-US" dirty="0">
              <a:solidFill>
                <a:prstClr val="black">
                  <a:tint val="75000"/>
                </a:prstClr>
              </a:solidFill>
              <a:latin typeface="Arial" charset="0"/>
              <a:cs typeface="Arial" charset="0"/>
            </a:endParaRPr>
          </a:p>
        </p:txBody>
      </p:sp>
      <p:sp>
        <p:nvSpPr>
          <p:cNvPr id="8" name="Rectangle 7"/>
          <p:cNvSpPr/>
          <p:nvPr/>
        </p:nvSpPr>
        <p:spPr>
          <a:xfrm>
            <a:off x="1524000" y="0"/>
            <a:ext cx="9144000" cy="533400"/>
          </a:xfrm>
          <a:prstGeom prst="rect">
            <a:avLst/>
          </a:prstGeom>
          <a:solidFill>
            <a:srgbClr val="006991"/>
          </a:solidFill>
          <a:ln w="28575" cap="flat" cmpd="sng" algn="ctr">
            <a:solidFill>
              <a:srgbClr val="6076B4">
                <a:shade val="50000"/>
              </a:srgbClr>
            </a:solidFill>
            <a:prstDash val="solid"/>
          </a:ln>
          <a:effectLst/>
        </p:spPr>
        <p:txBody>
          <a:bodyPr anchor="ctr"/>
          <a:lstStyle/>
          <a:p>
            <a:pPr algn="ctr">
              <a:defRPr/>
            </a:pPr>
            <a:endParaRPr lang="en-US" kern="0" dirty="0">
              <a:solidFill>
                <a:sysClr val="window" lastClr="FFFFFF"/>
              </a:solidFill>
              <a:latin typeface="Palatino Linotype"/>
              <a:cs typeface="Arial" charset="0"/>
            </a:endParaRPr>
          </a:p>
        </p:txBody>
      </p:sp>
    </p:spTree>
    <p:extLst>
      <p:ext uri="{BB962C8B-B14F-4D97-AF65-F5344CB8AC3E}">
        <p14:creationId xmlns:p14="http://schemas.microsoft.com/office/powerpoint/2010/main" val="1151497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Rectangle 286"/>
          <p:cNvSpPr/>
          <p:nvPr/>
        </p:nvSpPr>
        <p:spPr>
          <a:xfrm>
            <a:off x="1524000" y="0"/>
            <a:ext cx="9144000" cy="533400"/>
          </a:xfrm>
          <a:prstGeom prst="rect">
            <a:avLst/>
          </a:prstGeom>
          <a:solidFill>
            <a:srgbClr val="00699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smtClean="0">
                <a:solidFill>
                  <a:prstClr val="white"/>
                </a:solidFill>
                <a:latin typeface="Calibri"/>
              </a:rPr>
              <a:t>Example of relationship between financial statements</a:t>
            </a:r>
            <a:endParaRPr lang="en-US" sz="2400" dirty="0">
              <a:solidFill>
                <a:prstClr val="white"/>
              </a:solidFill>
              <a:latin typeface="Calibri"/>
            </a:endParaRPr>
          </a:p>
        </p:txBody>
      </p:sp>
      <p:sp>
        <p:nvSpPr>
          <p:cNvPr id="2775" name="Rectangle 141"/>
          <p:cNvSpPr>
            <a:spLocks noChangeArrowheads="1"/>
          </p:cNvSpPr>
          <p:nvPr/>
        </p:nvSpPr>
        <p:spPr bwMode="auto">
          <a:xfrm>
            <a:off x="2052639" y="3094038"/>
            <a:ext cx="8086725" cy="22701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2806" name="Rectangle 172"/>
          <p:cNvSpPr>
            <a:spLocks noChangeArrowheads="1"/>
          </p:cNvSpPr>
          <p:nvPr/>
        </p:nvSpPr>
        <p:spPr bwMode="auto">
          <a:xfrm>
            <a:off x="3887789" y="3105151"/>
            <a:ext cx="143949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b="1" dirty="0">
                <a:solidFill>
                  <a:srgbClr val="000000"/>
                </a:solidFill>
                <a:cs typeface="Arial" charset="0"/>
              </a:rPr>
              <a:t>Income Statement</a:t>
            </a:r>
            <a:endParaRPr lang="en-US" dirty="0">
              <a:solidFill>
                <a:prstClr val="black"/>
              </a:solidFill>
              <a:cs typeface="Arial" charset="0"/>
            </a:endParaRPr>
          </a:p>
        </p:txBody>
      </p:sp>
      <p:sp>
        <p:nvSpPr>
          <p:cNvPr id="2807" name="Rectangle 173"/>
          <p:cNvSpPr>
            <a:spLocks noChangeArrowheads="1"/>
          </p:cNvSpPr>
          <p:nvPr/>
        </p:nvSpPr>
        <p:spPr bwMode="auto">
          <a:xfrm>
            <a:off x="5683251" y="3105151"/>
            <a:ext cx="22764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b="1" dirty="0">
                <a:solidFill>
                  <a:srgbClr val="000000"/>
                </a:solidFill>
                <a:cs typeface="Arial" charset="0"/>
              </a:rPr>
              <a:t>Statement of Owner’s Equity</a:t>
            </a:r>
            <a:endParaRPr lang="en-US" dirty="0">
              <a:solidFill>
                <a:prstClr val="black"/>
              </a:solidFill>
              <a:cs typeface="Arial" charset="0"/>
            </a:endParaRPr>
          </a:p>
        </p:txBody>
      </p:sp>
      <p:sp>
        <p:nvSpPr>
          <p:cNvPr id="2808" name="Rectangle 174"/>
          <p:cNvSpPr>
            <a:spLocks noChangeArrowheads="1"/>
          </p:cNvSpPr>
          <p:nvPr/>
        </p:nvSpPr>
        <p:spPr bwMode="auto">
          <a:xfrm>
            <a:off x="8374063" y="3105151"/>
            <a:ext cx="114294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b="1" dirty="0">
                <a:solidFill>
                  <a:srgbClr val="000000"/>
                </a:solidFill>
                <a:cs typeface="Arial" charset="0"/>
              </a:rPr>
              <a:t>Balance Sheet</a:t>
            </a:r>
            <a:endParaRPr lang="en-US" dirty="0">
              <a:solidFill>
                <a:prstClr val="black"/>
              </a:solidFill>
              <a:cs typeface="Arial" charset="0"/>
            </a:endParaRPr>
          </a:p>
        </p:txBody>
      </p:sp>
      <p:sp>
        <p:nvSpPr>
          <p:cNvPr id="2809" name="Rectangle 175"/>
          <p:cNvSpPr>
            <a:spLocks noChangeArrowheads="1"/>
          </p:cNvSpPr>
          <p:nvPr/>
        </p:nvSpPr>
        <p:spPr bwMode="auto">
          <a:xfrm>
            <a:off x="2092326" y="3332164"/>
            <a:ext cx="54822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b="1" dirty="0">
                <a:solidFill>
                  <a:srgbClr val="000000"/>
                </a:solidFill>
                <a:cs typeface="Arial" charset="0"/>
              </a:rPr>
              <a:t>Assets</a:t>
            </a:r>
            <a:endParaRPr lang="en-US" dirty="0">
              <a:solidFill>
                <a:prstClr val="black"/>
              </a:solidFill>
              <a:cs typeface="Arial" charset="0"/>
            </a:endParaRPr>
          </a:p>
        </p:txBody>
      </p:sp>
      <p:sp>
        <p:nvSpPr>
          <p:cNvPr id="2810" name="Rectangle 176"/>
          <p:cNvSpPr>
            <a:spLocks noChangeArrowheads="1"/>
          </p:cNvSpPr>
          <p:nvPr/>
        </p:nvSpPr>
        <p:spPr bwMode="auto">
          <a:xfrm>
            <a:off x="8374063" y="3332164"/>
            <a:ext cx="11493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dirty="0">
                <a:solidFill>
                  <a:srgbClr val="000000"/>
                </a:solidFill>
                <a:cs typeface="Arial" charset="0"/>
              </a:rPr>
              <a:t>Detail of </a:t>
            </a:r>
            <a:r>
              <a:rPr lang="en-US" sz="1300" dirty="0">
                <a:solidFill>
                  <a:srgbClr val="C00000"/>
                </a:solidFill>
                <a:cs typeface="Arial" charset="0"/>
              </a:rPr>
              <a:t>Assets</a:t>
            </a:r>
            <a:endParaRPr lang="en-US" dirty="0">
              <a:solidFill>
                <a:srgbClr val="C00000"/>
              </a:solidFill>
              <a:cs typeface="Arial" charset="0"/>
            </a:endParaRPr>
          </a:p>
        </p:txBody>
      </p:sp>
      <p:sp>
        <p:nvSpPr>
          <p:cNvPr id="2811" name="Rectangle 177"/>
          <p:cNvSpPr>
            <a:spLocks noChangeArrowheads="1"/>
          </p:cNvSpPr>
          <p:nvPr/>
        </p:nvSpPr>
        <p:spPr bwMode="auto">
          <a:xfrm>
            <a:off x="2092326" y="3548064"/>
            <a:ext cx="77264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b="1" dirty="0">
                <a:solidFill>
                  <a:srgbClr val="000000"/>
                </a:solidFill>
                <a:cs typeface="Arial" charset="0"/>
              </a:rPr>
              <a:t>Liabilities</a:t>
            </a:r>
            <a:endParaRPr lang="en-US" dirty="0">
              <a:solidFill>
                <a:prstClr val="black"/>
              </a:solidFill>
              <a:cs typeface="Arial" charset="0"/>
            </a:endParaRPr>
          </a:p>
        </p:txBody>
      </p:sp>
      <p:sp>
        <p:nvSpPr>
          <p:cNvPr id="2812" name="Rectangle 178"/>
          <p:cNvSpPr>
            <a:spLocks noChangeArrowheads="1"/>
          </p:cNvSpPr>
          <p:nvPr/>
        </p:nvSpPr>
        <p:spPr bwMode="auto">
          <a:xfrm>
            <a:off x="8374063" y="3548064"/>
            <a:ext cx="13446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dirty="0">
                <a:solidFill>
                  <a:srgbClr val="000000"/>
                </a:solidFill>
                <a:cs typeface="Arial" charset="0"/>
              </a:rPr>
              <a:t>Detail of </a:t>
            </a:r>
            <a:r>
              <a:rPr lang="en-US" sz="1300" dirty="0">
                <a:solidFill>
                  <a:srgbClr val="C00000"/>
                </a:solidFill>
                <a:cs typeface="Arial" charset="0"/>
              </a:rPr>
              <a:t>Liabilities</a:t>
            </a:r>
            <a:endParaRPr lang="en-US" dirty="0">
              <a:solidFill>
                <a:srgbClr val="C00000"/>
              </a:solidFill>
              <a:cs typeface="Arial" charset="0"/>
            </a:endParaRPr>
          </a:p>
        </p:txBody>
      </p:sp>
      <p:sp>
        <p:nvSpPr>
          <p:cNvPr id="2813" name="Rectangle 179"/>
          <p:cNvSpPr>
            <a:spLocks noChangeArrowheads="1"/>
          </p:cNvSpPr>
          <p:nvPr/>
        </p:nvSpPr>
        <p:spPr bwMode="auto">
          <a:xfrm>
            <a:off x="2092326" y="3763964"/>
            <a:ext cx="56746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b="1" dirty="0">
                <a:solidFill>
                  <a:srgbClr val="000000"/>
                </a:solidFill>
                <a:cs typeface="Arial" charset="0"/>
              </a:rPr>
              <a:t>Equity:</a:t>
            </a:r>
            <a:endParaRPr lang="en-US" dirty="0">
              <a:solidFill>
                <a:prstClr val="black"/>
              </a:solidFill>
              <a:cs typeface="Arial" charset="0"/>
            </a:endParaRPr>
          </a:p>
        </p:txBody>
      </p:sp>
      <p:sp>
        <p:nvSpPr>
          <p:cNvPr id="2814" name="Rectangle 180"/>
          <p:cNvSpPr>
            <a:spLocks noChangeArrowheads="1"/>
          </p:cNvSpPr>
          <p:nvPr/>
        </p:nvSpPr>
        <p:spPr bwMode="auto">
          <a:xfrm>
            <a:off x="2274888" y="3981451"/>
            <a:ext cx="15748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dirty="0">
                <a:solidFill>
                  <a:srgbClr val="000000"/>
                </a:solidFill>
                <a:cs typeface="Arial" charset="0"/>
              </a:rPr>
              <a:t>+ Owner investments</a:t>
            </a:r>
            <a:endParaRPr lang="en-US" dirty="0">
              <a:solidFill>
                <a:prstClr val="black"/>
              </a:solidFill>
              <a:cs typeface="Arial" charset="0"/>
            </a:endParaRPr>
          </a:p>
        </p:txBody>
      </p:sp>
      <p:sp>
        <p:nvSpPr>
          <p:cNvPr id="2815" name="Rectangle 181"/>
          <p:cNvSpPr>
            <a:spLocks noChangeArrowheads="1"/>
          </p:cNvSpPr>
          <p:nvPr/>
        </p:nvSpPr>
        <p:spPr bwMode="auto">
          <a:xfrm>
            <a:off x="5864225" y="3763964"/>
            <a:ext cx="13081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dirty="0">
                <a:solidFill>
                  <a:srgbClr val="000000"/>
                </a:solidFill>
                <a:cs typeface="Arial" charset="0"/>
              </a:rPr>
              <a:t>Beginning Capital</a:t>
            </a:r>
            <a:endParaRPr lang="en-US" dirty="0">
              <a:solidFill>
                <a:prstClr val="black"/>
              </a:solidFill>
              <a:cs typeface="Arial" charset="0"/>
            </a:endParaRPr>
          </a:p>
        </p:txBody>
      </p:sp>
      <p:sp>
        <p:nvSpPr>
          <p:cNvPr id="2817" name="Rectangle 183"/>
          <p:cNvSpPr>
            <a:spLocks noChangeArrowheads="1"/>
          </p:cNvSpPr>
          <p:nvPr/>
        </p:nvSpPr>
        <p:spPr bwMode="auto">
          <a:xfrm>
            <a:off x="2274889" y="4176714"/>
            <a:ext cx="151288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i="1" dirty="0">
                <a:solidFill>
                  <a:srgbClr val="C00000"/>
                </a:solidFill>
                <a:cs typeface="Arial" charset="0"/>
              </a:rPr>
              <a:t>- Owner </a:t>
            </a:r>
            <a:r>
              <a:rPr lang="en-US" sz="1300" i="1" dirty="0">
                <a:solidFill>
                  <a:srgbClr val="C00000"/>
                </a:solidFill>
                <a:cs typeface="Arial" charset="0"/>
              </a:rPr>
              <a:t>w</a:t>
            </a:r>
            <a:r>
              <a:rPr lang="en-US" sz="1300" i="1" dirty="0">
                <a:solidFill>
                  <a:srgbClr val="C00000"/>
                </a:solidFill>
                <a:cs typeface="Arial" charset="0"/>
              </a:rPr>
              <a:t>ithdrawals</a:t>
            </a:r>
            <a:endParaRPr lang="en-US" dirty="0">
              <a:solidFill>
                <a:prstClr val="black"/>
              </a:solidFill>
              <a:cs typeface="Arial" charset="0"/>
            </a:endParaRPr>
          </a:p>
        </p:txBody>
      </p:sp>
      <p:sp>
        <p:nvSpPr>
          <p:cNvPr id="2818" name="Rectangle 184"/>
          <p:cNvSpPr>
            <a:spLocks noChangeArrowheads="1"/>
          </p:cNvSpPr>
          <p:nvPr/>
        </p:nvSpPr>
        <p:spPr bwMode="auto">
          <a:xfrm>
            <a:off x="5864225" y="4187826"/>
            <a:ext cx="15128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i="1" dirty="0">
                <a:solidFill>
                  <a:srgbClr val="C00000"/>
                </a:solidFill>
                <a:cs typeface="Arial" charset="0"/>
              </a:rPr>
              <a:t>- Owner withdrawals</a:t>
            </a:r>
            <a:endParaRPr lang="en-US" dirty="0">
              <a:solidFill>
                <a:prstClr val="black"/>
              </a:solidFill>
              <a:cs typeface="Arial" charset="0"/>
            </a:endParaRPr>
          </a:p>
        </p:txBody>
      </p:sp>
      <p:sp>
        <p:nvSpPr>
          <p:cNvPr id="2819" name="Rectangle 185"/>
          <p:cNvSpPr>
            <a:spLocks noChangeArrowheads="1"/>
          </p:cNvSpPr>
          <p:nvPr/>
        </p:nvSpPr>
        <p:spPr bwMode="auto">
          <a:xfrm>
            <a:off x="8374064" y="4187826"/>
            <a:ext cx="16605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dirty="0">
                <a:solidFill>
                  <a:srgbClr val="000000"/>
                </a:solidFill>
                <a:cs typeface="Arial" charset="0"/>
              </a:rPr>
              <a:t>Ending </a:t>
            </a:r>
            <a:r>
              <a:rPr lang="en-US" sz="1300" dirty="0">
                <a:solidFill>
                  <a:srgbClr val="C00000"/>
                </a:solidFill>
                <a:cs typeface="Arial" charset="0"/>
              </a:rPr>
              <a:t>Owner, Capital</a:t>
            </a:r>
            <a:endParaRPr lang="en-US" dirty="0">
              <a:solidFill>
                <a:srgbClr val="C00000"/>
              </a:solidFill>
              <a:cs typeface="Arial" charset="0"/>
            </a:endParaRPr>
          </a:p>
        </p:txBody>
      </p:sp>
      <p:sp>
        <p:nvSpPr>
          <p:cNvPr id="2820" name="Rectangle 186"/>
          <p:cNvSpPr>
            <a:spLocks noChangeArrowheads="1"/>
          </p:cNvSpPr>
          <p:nvPr/>
        </p:nvSpPr>
        <p:spPr bwMode="auto">
          <a:xfrm>
            <a:off x="2274889" y="4394201"/>
            <a:ext cx="89607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dirty="0">
                <a:solidFill>
                  <a:srgbClr val="000000"/>
                </a:solidFill>
                <a:cs typeface="Arial" charset="0"/>
              </a:rPr>
              <a:t>+ Revenues</a:t>
            </a:r>
            <a:endParaRPr lang="en-US" dirty="0">
              <a:solidFill>
                <a:prstClr val="black"/>
              </a:solidFill>
              <a:cs typeface="Arial" charset="0"/>
            </a:endParaRPr>
          </a:p>
        </p:txBody>
      </p:sp>
      <p:sp>
        <p:nvSpPr>
          <p:cNvPr id="2821" name="Rectangle 187"/>
          <p:cNvSpPr>
            <a:spLocks noChangeArrowheads="1"/>
          </p:cNvSpPr>
          <p:nvPr/>
        </p:nvSpPr>
        <p:spPr bwMode="auto">
          <a:xfrm>
            <a:off x="3887789" y="4394201"/>
            <a:ext cx="141128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dirty="0">
                <a:solidFill>
                  <a:srgbClr val="000000"/>
                </a:solidFill>
                <a:cs typeface="Arial" charset="0"/>
              </a:rPr>
              <a:t>Detail of </a:t>
            </a:r>
            <a:r>
              <a:rPr lang="en-US" sz="1300" dirty="0">
                <a:solidFill>
                  <a:srgbClr val="C00000"/>
                </a:solidFill>
                <a:cs typeface="Arial" charset="0"/>
              </a:rPr>
              <a:t>Revenues</a:t>
            </a:r>
            <a:endParaRPr lang="en-US" dirty="0">
              <a:solidFill>
                <a:srgbClr val="C00000"/>
              </a:solidFill>
              <a:cs typeface="Arial" charset="0"/>
            </a:endParaRPr>
          </a:p>
        </p:txBody>
      </p:sp>
      <p:sp>
        <p:nvSpPr>
          <p:cNvPr id="2822" name="Rectangle 188"/>
          <p:cNvSpPr>
            <a:spLocks noChangeArrowheads="1"/>
          </p:cNvSpPr>
          <p:nvPr/>
        </p:nvSpPr>
        <p:spPr bwMode="auto">
          <a:xfrm>
            <a:off x="5864225" y="4394201"/>
            <a:ext cx="9137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dirty="0">
                <a:solidFill>
                  <a:srgbClr val="000000"/>
                </a:solidFill>
                <a:latin typeface="Calibri" panose="020F0502020204030204" pitchFamily="34" charset="0"/>
                <a:cs typeface="Arial" charset="0"/>
              </a:rPr>
              <a:t>±</a:t>
            </a:r>
            <a:endParaRPr lang="en-US" dirty="0">
              <a:solidFill>
                <a:prstClr val="black"/>
              </a:solidFill>
              <a:cs typeface="Arial" charset="0"/>
            </a:endParaRPr>
          </a:p>
        </p:txBody>
      </p:sp>
      <p:sp>
        <p:nvSpPr>
          <p:cNvPr id="2823" name="Rectangle 189"/>
          <p:cNvSpPr>
            <a:spLocks noChangeArrowheads="1"/>
          </p:cNvSpPr>
          <p:nvPr/>
        </p:nvSpPr>
        <p:spPr bwMode="auto">
          <a:xfrm>
            <a:off x="5864226" y="4568826"/>
            <a:ext cx="80963"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2824" name="Rectangle 190"/>
          <p:cNvSpPr>
            <a:spLocks noChangeArrowheads="1"/>
          </p:cNvSpPr>
          <p:nvPr/>
        </p:nvSpPr>
        <p:spPr bwMode="auto">
          <a:xfrm>
            <a:off x="5945188" y="4394201"/>
            <a:ext cx="134652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dirty="0">
                <a:solidFill>
                  <a:srgbClr val="000000"/>
                </a:solidFill>
                <a:cs typeface="Arial" charset="0"/>
              </a:rPr>
              <a:t> </a:t>
            </a:r>
            <a:r>
              <a:rPr lang="en-US" sz="1300" u="sng" dirty="0">
                <a:solidFill>
                  <a:srgbClr val="000000"/>
                </a:solidFill>
                <a:cs typeface="Arial" charset="0"/>
              </a:rPr>
              <a:t>Net income (loss)</a:t>
            </a:r>
            <a:endParaRPr lang="en-US" u="sng" dirty="0">
              <a:solidFill>
                <a:prstClr val="black"/>
              </a:solidFill>
              <a:cs typeface="Arial" charset="0"/>
            </a:endParaRPr>
          </a:p>
        </p:txBody>
      </p:sp>
      <p:sp>
        <p:nvSpPr>
          <p:cNvPr id="2825" name="Rectangle 191"/>
          <p:cNvSpPr>
            <a:spLocks noChangeArrowheads="1"/>
          </p:cNvSpPr>
          <p:nvPr/>
        </p:nvSpPr>
        <p:spPr bwMode="auto">
          <a:xfrm>
            <a:off x="5945189" y="4568826"/>
            <a:ext cx="1260475"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2826" name="Rectangle 192"/>
          <p:cNvSpPr>
            <a:spLocks noChangeArrowheads="1"/>
          </p:cNvSpPr>
          <p:nvPr/>
        </p:nvSpPr>
        <p:spPr bwMode="auto">
          <a:xfrm>
            <a:off x="2274889" y="4598989"/>
            <a:ext cx="835165"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i="1" dirty="0">
                <a:solidFill>
                  <a:srgbClr val="C00000"/>
                </a:solidFill>
                <a:cs typeface="Arial" charset="0"/>
              </a:rPr>
              <a:t>- Expenses</a:t>
            </a:r>
            <a:endParaRPr lang="en-US" dirty="0">
              <a:solidFill>
                <a:prstClr val="black"/>
              </a:solidFill>
              <a:cs typeface="Arial" charset="0"/>
            </a:endParaRPr>
          </a:p>
        </p:txBody>
      </p:sp>
      <p:sp>
        <p:nvSpPr>
          <p:cNvPr id="2827" name="Rectangle 193"/>
          <p:cNvSpPr>
            <a:spLocks noChangeArrowheads="1"/>
          </p:cNvSpPr>
          <p:nvPr/>
        </p:nvSpPr>
        <p:spPr bwMode="auto">
          <a:xfrm>
            <a:off x="3887788" y="4610101"/>
            <a:ext cx="13906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u="sng" dirty="0">
                <a:solidFill>
                  <a:srgbClr val="000000"/>
                </a:solidFill>
                <a:cs typeface="Arial" charset="0"/>
              </a:rPr>
              <a:t>Detail of </a:t>
            </a:r>
            <a:r>
              <a:rPr lang="en-US" sz="1300" i="1" u="sng" dirty="0">
                <a:solidFill>
                  <a:srgbClr val="C00000"/>
                </a:solidFill>
                <a:cs typeface="Arial" charset="0"/>
              </a:rPr>
              <a:t>Expenses</a:t>
            </a:r>
            <a:endParaRPr lang="en-US" i="1" u="sng" dirty="0">
              <a:solidFill>
                <a:srgbClr val="C00000"/>
              </a:solidFill>
              <a:cs typeface="Arial" charset="0"/>
            </a:endParaRPr>
          </a:p>
        </p:txBody>
      </p:sp>
      <p:sp>
        <p:nvSpPr>
          <p:cNvPr id="2828" name="Rectangle 194"/>
          <p:cNvSpPr>
            <a:spLocks noChangeArrowheads="1"/>
          </p:cNvSpPr>
          <p:nvPr/>
        </p:nvSpPr>
        <p:spPr bwMode="auto">
          <a:xfrm>
            <a:off x="3887788" y="4784726"/>
            <a:ext cx="1320800" cy="11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2829" name="Rectangle 195"/>
          <p:cNvSpPr>
            <a:spLocks noChangeArrowheads="1"/>
          </p:cNvSpPr>
          <p:nvPr/>
        </p:nvSpPr>
        <p:spPr bwMode="auto">
          <a:xfrm>
            <a:off x="5864225" y="4610101"/>
            <a:ext cx="1085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dirty="0">
                <a:solidFill>
                  <a:srgbClr val="000000"/>
                </a:solidFill>
                <a:cs typeface="Arial" charset="0"/>
              </a:rPr>
              <a:t>Ending Capital</a:t>
            </a:r>
            <a:endParaRPr lang="en-US" dirty="0">
              <a:solidFill>
                <a:prstClr val="black"/>
              </a:solidFill>
              <a:cs typeface="Arial" charset="0"/>
            </a:endParaRPr>
          </a:p>
        </p:txBody>
      </p:sp>
      <p:sp>
        <p:nvSpPr>
          <p:cNvPr id="2830" name="Rectangle 196"/>
          <p:cNvSpPr>
            <a:spLocks noChangeArrowheads="1"/>
          </p:cNvSpPr>
          <p:nvPr/>
        </p:nvSpPr>
        <p:spPr bwMode="auto">
          <a:xfrm>
            <a:off x="3887788" y="4816476"/>
            <a:ext cx="130003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dirty="0">
                <a:solidFill>
                  <a:srgbClr val="000000"/>
                </a:solidFill>
                <a:cs typeface="Arial" charset="0"/>
              </a:rPr>
              <a:t>Net income (loss)</a:t>
            </a:r>
            <a:endParaRPr lang="en-US" dirty="0">
              <a:solidFill>
                <a:prstClr val="black"/>
              </a:solidFill>
              <a:cs typeface="Arial" charset="0"/>
            </a:endParaRPr>
          </a:p>
        </p:txBody>
      </p:sp>
      <p:sp>
        <p:nvSpPr>
          <p:cNvPr id="2833" name="Rectangle 199"/>
          <p:cNvSpPr>
            <a:spLocks noChangeArrowheads="1"/>
          </p:cNvSpPr>
          <p:nvPr/>
        </p:nvSpPr>
        <p:spPr bwMode="auto">
          <a:xfrm>
            <a:off x="2043113" y="3084514"/>
            <a:ext cx="19050" cy="2365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2834" name="Rectangle 200"/>
          <p:cNvSpPr>
            <a:spLocks noChangeArrowheads="1"/>
          </p:cNvSpPr>
          <p:nvPr/>
        </p:nvSpPr>
        <p:spPr bwMode="auto">
          <a:xfrm>
            <a:off x="10118725" y="3105150"/>
            <a:ext cx="20638"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2835" name="Rectangle 201"/>
          <p:cNvSpPr>
            <a:spLocks noChangeArrowheads="1"/>
          </p:cNvSpPr>
          <p:nvPr/>
        </p:nvSpPr>
        <p:spPr bwMode="auto">
          <a:xfrm>
            <a:off x="2062163" y="3084514"/>
            <a:ext cx="8077200" cy="206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2836" name="Rectangle 202"/>
          <p:cNvSpPr>
            <a:spLocks noChangeArrowheads="1"/>
          </p:cNvSpPr>
          <p:nvPr/>
        </p:nvSpPr>
        <p:spPr bwMode="auto">
          <a:xfrm>
            <a:off x="2062163" y="3300414"/>
            <a:ext cx="8077200" cy="206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cxnSp>
        <p:nvCxnSpPr>
          <p:cNvPr id="2839" name="Elbow Connector 2838"/>
          <p:cNvCxnSpPr/>
          <p:nvPr/>
        </p:nvCxnSpPr>
        <p:spPr>
          <a:xfrm flipV="1">
            <a:off x="5181600" y="4522788"/>
            <a:ext cx="565150" cy="406400"/>
          </a:xfrm>
          <a:prstGeom prst="bentConnector3">
            <a:avLst/>
          </a:pr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Elbow Connector 319"/>
          <p:cNvCxnSpPr/>
          <p:nvPr/>
        </p:nvCxnSpPr>
        <p:spPr>
          <a:xfrm flipV="1">
            <a:off x="7808913" y="4321175"/>
            <a:ext cx="565150" cy="406400"/>
          </a:xfrm>
          <a:prstGeom prst="bentConnector3">
            <a:avLst/>
          </a:pr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8" name="Rectangle 180"/>
          <p:cNvSpPr>
            <a:spLocks noChangeArrowheads="1"/>
          </p:cNvSpPr>
          <p:nvPr/>
        </p:nvSpPr>
        <p:spPr bwMode="auto">
          <a:xfrm>
            <a:off x="5816600" y="3981451"/>
            <a:ext cx="15748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1300" dirty="0">
                <a:solidFill>
                  <a:srgbClr val="000000"/>
                </a:solidFill>
                <a:cs typeface="Arial" charset="0"/>
              </a:rPr>
              <a:t>+ Owner investments</a:t>
            </a:r>
            <a:endParaRPr lang="en-US" dirty="0">
              <a:solidFill>
                <a:prstClr val="black"/>
              </a:solidFill>
              <a:cs typeface="Arial" charset="0"/>
            </a:endParaRPr>
          </a:p>
        </p:txBody>
      </p:sp>
      <p:sp>
        <p:nvSpPr>
          <p:cNvPr id="6" name="Rectangle 5"/>
          <p:cNvSpPr>
            <a:spLocks noChangeArrowheads="1"/>
          </p:cNvSpPr>
          <p:nvPr/>
        </p:nvSpPr>
        <p:spPr bwMode="auto">
          <a:xfrm>
            <a:off x="1814513" y="1173164"/>
            <a:ext cx="131766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Accounts payable</a:t>
            </a:r>
            <a:endParaRPr lang="en-US" altLang="en-US" dirty="0">
              <a:solidFill>
                <a:prstClr val="black"/>
              </a:solidFill>
              <a:cs typeface="Arial" charset="0"/>
            </a:endParaRPr>
          </a:p>
        </p:txBody>
      </p:sp>
      <p:sp>
        <p:nvSpPr>
          <p:cNvPr id="7" name="Rectangle 6"/>
          <p:cNvSpPr>
            <a:spLocks noChangeArrowheads="1"/>
          </p:cNvSpPr>
          <p:nvPr/>
        </p:nvSpPr>
        <p:spPr bwMode="auto">
          <a:xfrm>
            <a:off x="5072064" y="1173164"/>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$22,367</a:t>
            </a:r>
            <a:endParaRPr lang="en-US" altLang="en-US" dirty="0">
              <a:solidFill>
                <a:prstClr val="black"/>
              </a:solidFill>
              <a:cs typeface="Arial" charset="0"/>
            </a:endParaRPr>
          </a:p>
        </p:txBody>
      </p:sp>
      <p:sp>
        <p:nvSpPr>
          <p:cNvPr id="8" name="Rectangle 7"/>
          <p:cNvSpPr>
            <a:spLocks noChangeArrowheads="1"/>
          </p:cNvSpPr>
          <p:nvPr/>
        </p:nvSpPr>
        <p:spPr bwMode="auto">
          <a:xfrm>
            <a:off x="5959475" y="1173164"/>
            <a:ext cx="218329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Investments and other assets</a:t>
            </a:r>
            <a:endParaRPr lang="en-US" altLang="en-US" dirty="0">
              <a:solidFill>
                <a:prstClr val="black"/>
              </a:solidFill>
              <a:cs typeface="Arial" charset="0"/>
            </a:endParaRPr>
          </a:p>
        </p:txBody>
      </p:sp>
      <p:sp>
        <p:nvSpPr>
          <p:cNvPr id="9" name="Rectangle 8"/>
          <p:cNvSpPr>
            <a:spLocks noChangeArrowheads="1"/>
          </p:cNvSpPr>
          <p:nvPr/>
        </p:nvSpPr>
        <p:spPr bwMode="auto">
          <a:xfrm>
            <a:off x="8753476" y="1173164"/>
            <a:ext cx="69730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$163,042</a:t>
            </a:r>
            <a:endParaRPr lang="en-US" altLang="en-US" dirty="0">
              <a:solidFill>
                <a:prstClr val="black"/>
              </a:solidFill>
              <a:cs typeface="Arial" charset="0"/>
            </a:endParaRPr>
          </a:p>
        </p:txBody>
      </p:sp>
      <p:sp>
        <p:nvSpPr>
          <p:cNvPr id="10" name="Rectangle 9"/>
          <p:cNvSpPr>
            <a:spLocks noChangeArrowheads="1"/>
          </p:cNvSpPr>
          <p:nvPr/>
        </p:nvSpPr>
        <p:spPr bwMode="auto">
          <a:xfrm>
            <a:off x="1814513" y="1381126"/>
            <a:ext cx="109485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Other liabilities</a:t>
            </a:r>
            <a:endParaRPr lang="en-US" altLang="en-US" dirty="0">
              <a:solidFill>
                <a:prstClr val="black"/>
              </a:solidFill>
              <a:cs typeface="Arial" charset="0"/>
            </a:endParaRPr>
          </a:p>
        </p:txBody>
      </p:sp>
      <p:sp>
        <p:nvSpPr>
          <p:cNvPr id="11" name="Rectangle 10"/>
          <p:cNvSpPr>
            <a:spLocks noChangeArrowheads="1"/>
          </p:cNvSpPr>
          <p:nvPr/>
        </p:nvSpPr>
        <p:spPr bwMode="auto">
          <a:xfrm>
            <a:off x="5162550" y="1381126"/>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61,084</a:t>
            </a:r>
            <a:endParaRPr lang="en-US" altLang="en-US" dirty="0">
              <a:solidFill>
                <a:prstClr val="black"/>
              </a:solidFill>
              <a:cs typeface="Arial" charset="0"/>
            </a:endParaRPr>
          </a:p>
        </p:txBody>
      </p:sp>
      <p:sp>
        <p:nvSpPr>
          <p:cNvPr id="12" name="Rectangle 11"/>
          <p:cNvSpPr>
            <a:spLocks noChangeArrowheads="1"/>
          </p:cNvSpPr>
          <p:nvPr/>
        </p:nvSpPr>
        <p:spPr bwMode="auto">
          <a:xfrm>
            <a:off x="5959475" y="1381126"/>
            <a:ext cx="152445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Land and equipment</a:t>
            </a:r>
            <a:endParaRPr lang="en-US" altLang="en-US" dirty="0">
              <a:solidFill>
                <a:prstClr val="black"/>
              </a:solidFill>
              <a:cs typeface="Arial" charset="0"/>
            </a:endParaRPr>
          </a:p>
        </p:txBody>
      </p:sp>
      <p:sp>
        <p:nvSpPr>
          <p:cNvPr id="13" name="Rectangle 12"/>
          <p:cNvSpPr>
            <a:spLocks noChangeArrowheads="1"/>
          </p:cNvSpPr>
          <p:nvPr/>
        </p:nvSpPr>
        <p:spPr bwMode="auto">
          <a:xfrm>
            <a:off x="8934450" y="1381126"/>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16,597</a:t>
            </a:r>
            <a:endParaRPr lang="en-US" altLang="en-US" dirty="0">
              <a:solidFill>
                <a:prstClr val="black"/>
              </a:solidFill>
              <a:cs typeface="Arial" charset="0"/>
            </a:endParaRPr>
          </a:p>
        </p:txBody>
      </p:sp>
      <p:sp>
        <p:nvSpPr>
          <p:cNvPr id="14" name="Rectangle 13"/>
          <p:cNvSpPr>
            <a:spLocks noChangeArrowheads="1"/>
          </p:cNvSpPr>
          <p:nvPr/>
        </p:nvSpPr>
        <p:spPr bwMode="auto">
          <a:xfrm>
            <a:off x="1814514" y="1587501"/>
            <a:ext cx="175528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Cost of sales (expense)</a:t>
            </a:r>
            <a:endParaRPr lang="en-US" altLang="en-US" dirty="0">
              <a:solidFill>
                <a:prstClr val="black"/>
              </a:solidFill>
              <a:cs typeface="Arial" charset="0"/>
            </a:endParaRPr>
          </a:p>
        </p:txBody>
      </p:sp>
      <p:sp>
        <p:nvSpPr>
          <p:cNvPr id="15" name="Rectangle 14"/>
          <p:cNvSpPr>
            <a:spLocks noChangeArrowheads="1"/>
          </p:cNvSpPr>
          <p:nvPr/>
        </p:nvSpPr>
        <p:spPr bwMode="auto">
          <a:xfrm>
            <a:off x="5072064" y="1587501"/>
            <a:ext cx="5919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119,724</a:t>
            </a:r>
            <a:endParaRPr lang="en-US" altLang="en-US" dirty="0">
              <a:solidFill>
                <a:prstClr val="black"/>
              </a:solidFill>
              <a:cs typeface="Arial" charset="0"/>
            </a:endParaRPr>
          </a:p>
        </p:txBody>
      </p:sp>
      <p:sp>
        <p:nvSpPr>
          <p:cNvPr id="16" name="Rectangle 15"/>
          <p:cNvSpPr>
            <a:spLocks noChangeArrowheads="1"/>
          </p:cNvSpPr>
          <p:nvPr/>
        </p:nvSpPr>
        <p:spPr bwMode="auto">
          <a:xfrm>
            <a:off x="5959476" y="1587501"/>
            <a:ext cx="193161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Selling and other expense</a:t>
            </a:r>
            <a:endParaRPr lang="en-US" altLang="en-US" dirty="0">
              <a:solidFill>
                <a:prstClr val="black"/>
              </a:solidFill>
              <a:cs typeface="Arial" charset="0"/>
            </a:endParaRPr>
          </a:p>
        </p:txBody>
      </p:sp>
      <p:sp>
        <p:nvSpPr>
          <p:cNvPr id="17" name="Rectangle 16"/>
          <p:cNvSpPr>
            <a:spLocks noChangeArrowheads="1"/>
          </p:cNvSpPr>
          <p:nvPr/>
        </p:nvSpPr>
        <p:spPr bwMode="auto">
          <a:xfrm>
            <a:off x="8934450" y="1587501"/>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14,149</a:t>
            </a:r>
            <a:endParaRPr lang="en-US" altLang="en-US" dirty="0">
              <a:solidFill>
                <a:prstClr val="black"/>
              </a:solidFill>
              <a:cs typeface="Arial" charset="0"/>
            </a:endParaRPr>
          </a:p>
        </p:txBody>
      </p:sp>
      <p:sp>
        <p:nvSpPr>
          <p:cNvPr id="18" name="Rectangle 17"/>
          <p:cNvSpPr>
            <a:spLocks noChangeArrowheads="1"/>
          </p:cNvSpPr>
          <p:nvPr/>
        </p:nvSpPr>
        <p:spPr bwMode="auto">
          <a:xfrm>
            <a:off x="1814513" y="1793876"/>
            <a:ext cx="38953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Cash</a:t>
            </a:r>
            <a:endParaRPr lang="en-US" altLang="en-US" dirty="0">
              <a:solidFill>
                <a:prstClr val="black"/>
              </a:solidFill>
              <a:cs typeface="Arial" charset="0"/>
            </a:endParaRPr>
          </a:p>
        </p:txBody>
      </p:sp>
      <p:sp>
        <p:nvSpPr>
          <p:cNvPr id="19" name="Rectangle 18"/>
          <p:cNvSpPr>
            <a:spLocks noChangeArrowheads="1"/>
          </p:cNvSpPr>
          <p:nvPr/>
        </p:nvSpPr>
        <p:spPr bwMode="auto">
          <a:xfrm>
            <a:off x="5162550" y="1793876"/>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14,259</a:t>
            </a:r>
            <a:endParaRPr lang="en-US" altLang="en-US" dirty="0">
              <a:solidFill>
                <a:prstClr val="black"/>
              </a:solidFill>
              <a:cs typeface="Arial" charset="0"/>
            </a:endParaRPr>
          </a:p>
        </p:txBody>
      </p:sp>
      <p:sp>
        <p:nvSpPr>
          <p:cNvPr id="20" name="Rectangle 19"/>
          <p:cNvSpPr>
            <a:spLocks noChangeArrowheads="1"/>
          </p:cNvSpPr>
          <p:nvPr/>
        </p:nvSpPr>
        <p:spPr bwMode="auto">
          <a:xfrm>
            <a:off x="5959476" y="1793876"/>
            <a:ext cx="149399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Accounts receivable</a:t>
            </a:r>
            <a:endParaRPr lang="en-US" altLang="en-US" dirty="0">
              <a:solidFill>
                <a:prstClr val="black"/>
              </a:solidFill>
              <a:cs typeface="Arial" charset="0"/>
            </a:endParaRPr>
          </a:p>
        </p:txBody>
      </p:sp>
      <p:sp>
        <p:nvSpPr>
          <p:cNvPr id="21" name="Rectangle 20"/>
          <p:cNvSpPr>
            <a:spLocks noChangeArrowheads="1"/>
          </p:cNvSpPr>
          <p:nvPr/>
        </p:nvSpPr>
        <p:spPr bwMode="auto">
          <a:xfrm>
            <a:off x="8934450" y="1793876"/>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13,102</a:t>
            </a:r>
            <a:endParaRPr lang="en-US" altLang="en-US" dirty="0">
              <a:solidFill>
                <a:prstClr val="black"/>
              </a:solidFill>
              <a:cs typeface="Arial" charset="0"/>
            </a:endParaRPr>
          </a:p>
        </p:txBody>
      </p:sp>
      <p:sp>
        <p:nvSpPr>
          <p:cNvPr id="22" name="Rectangle 21"/>
          <p:cNvSpPr>
            <a:spLocks noChangeArrowheads="1"/>
          </p:cNvSpPr>
          <p:nvPr/>
        </p:nvSpPr>
        <p:spPr bwMode="auto">
          <a:xfrm>
            <a:off x="1814514" y="2000251"/>
            <a:ext cx="2720745"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Owner, Capital, September 29, 20X1</a:t>
            </a:r>
            <a:endParaRPr lang="en-US" altLang="en-US" dirty="0">
              <a:solidFill>
                <a:prstClr val="black"/>
              </a:solidFill>
              <a:cs typeface="Arial" charset="0"/>
            </a:endParaRPr>
          </a:p>
        </p:txBody>
      </p:sp>
      <p:sp>
        <p:nvSpPr>
          <p:cNvPr id="23" name="Rectangle 22"/>
          <p:cNvSpPr>
            <a:spLocks noChangeArrowheads="1"/>
          </p:cNvSpPr>
          <p:nvPr/>
        </p:nvSpPr>
        <p:spPr bwMode="auto">
          <a:xfrm>
            <a:off x="5072064" y="2000251"/>
            <a:ext cx="5919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118,210</a:t>
            </a:r>
            <a:endParaRPr lang="en-US" altLang="en-US" dirty="0">
              <a:solidFill>
                <a:prstClr val="black"/>
              </a:solidFill>
              <a:cs typeface="Arial" charset="0"/>
            </a:endParaRPr>
          </a:p>
        </p:txBody>
      </p:sp>
      <p:sp>
        <p:nvSpPr>
          <p:cNvPr id="24" name="Rectangle 23"/>
          <p:cNvSpPr>
            <a:spLocks noChangeArrowheads="1"/>
          </p:cNvSpPr>
          <p:nvPr/>
        </p:nvSpPr>
        <p:spPr bwMode="auto">
          <a:xfrm>
            <a:off x="5959476" y="2000251"/>
            <a:ext cx="84478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Net income</a:t>
            </a:r>
            <a:endParaRPr lang="en-US" altLang="en-US" dirty="0">
              <a:solidFill>
                <a:prstClr val="black"/>
              </a:solidFill>
              <a:cs typeface="Arial" charset="0"/>
            </a:endParaRPr>
          </a:p>
        </p:txBody>
      </p:sp>
      <p:sp>
        <p:nvSpPr>
          <p:cNvPr id="25" name="Rectangle 24"/>
          <p:cNvSpPr>
            <a:spLocks noChangeArrowheads="1"/>
          </p:cNvSpPr>
          <p:nvPr/>
        </p:nvSpPr>
        <p:spPr bwMode="auto">
          <a:xfrm>
            <a:off x="8934450" y="2000251"/>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37,037</a:t>
            </a:r>
            <a:endParaRPr lang="en-US" altLang="en-US" dirty="0">
              <a:solidFill>
                <a:prstClr val="black"/>
              </a:solidFill>
              <a:cs typeface="Arial" charset="0"/>
            </a:endParaRPr>
          </a:p>
        </p:txBody>
      </p:sp>
      <p:sp>
        <p:nvSpPr>
          <p:cNvPr id="26" name="Rectangle 25"/>
          <p:cNvSpPr>
            <a:spLocks noChangeArrowheads="1"/>
          </p:cNvSpPr>
          <p:nvPr/>
        </p:nvSpPr>
        <p:spPr bwMode="auto">
          <a:xfrm>
            <a:off x="1814513" y="2206626"/>
            <a:ext cx="23195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Withdrawals in fiscal year 20X2</a:t>
            </a:r>
            <a:endParaRPr lang="en-US" altLang="en-US" dirty="0">
              <a:solidFill>
                <a:prstClr val="black"/>
              </a:solidFill>
              <a:cs typeface="Arial" charset="0"/>
            </a:endParaRPr>
          </a:p>
        </p:txBody>
      </p:sp>
      <p:sp>
        <p:nvSpPr>
          <p:cNvPr id="27" name="Rectangle 26"/>
          <p:cNvSpPr>
            <a:spLocks noChangeArrowheads="1"/>
          </p:cNvSpPr>
          <p:nvPr/>
        </p:nvSpPr>
        <p:spPr bwMode="auto">
          <a:xfrm>
            <a:off x="5162550" y="2206626"/>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31,698</a:t>
            </a:r>
            <a:endParaRPr lang="en-US" altLang="en-US" dirty="0">
              <a:solidFill>
                <a:prstClr val="black"/>
              </a:solidFill>
              <a:cs typeface="Arial" charset="0"/>
            </a:endParaRPr>
          </a:p>
        </p:txBody>
      </p:sp>
      <p:sp>
        <p:nvSpPr>
          <p:cNvPr id="28" name="Rectangle 27"/>
          <p:cNvSpPr>
            <a:spLocks noChangeArrowheads="1"/>
          </p:cNvSpPr>
          <p:nvPr/>
        </p:nvSpPr>
        <p:spPr bwMode="auto">
          <a:xfrm>
            <a:off x="5959476" y="2206626"/>
            <a:ext cx="2720745"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Owner, Capital, September 28, 20X2</a:t>
            </a:r>
            <a:endParaRPr lang="en-US" altLang="en-US" dirty="0">
              <a:solidFill>
                <a:prstClr val="black"/>
              </a:solidFill>
              <a:cs typeface="Arial" charset="0"/>
            </a:endParaRPr>
          </a:p>
        </p:txBody>
      </p:sp>
      <p:sp>
        <p:nvSpPr>
          <p:cNvPr id="29" name="Rectangle 28"/>
          <p:cNvSpPr>
            <a:spLocks noChangeArrowheads="1"/>
          </p:cNvSpPr>
          <p:nvPr/>
        </p:nvSpPr>
        <p:spPr bwMode="auto">
          <a:xfrm>
            <a:off x="8843964" y="2206626"/>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123,549</a:t>
            </a:r>
            <a:endParaRPr lang="en-US" altLang="en-US" dirty="0">
              <a:solidFill>
                <a:prstClr val="black"/>
              </a:solidFill>
              <a:cs typeface="Arial" charset="0"/>
            </a:endParaRPr>
          </a:p>
        </p:txBody>
      </p:sp>
      <p:sp>
        <p:nvSpPr>
          <p:cNvPr id="30" name="Rectangle 29"/>
          <p:cNvSpPr>
            <a:spLocks noChangeArrowheads="1"/>
          </p:cNvSpPr>
          <p:nvPr/>
        </p:nvSpPr>
        <p:spPr bwMode="auto">
          <a:xfrm>
            <a:off x="1814514" y="2413001"/>
            <a:ext cx="75180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Revenues</a:t>
            </a:r>
            <a:endParaRPr lang="en-US" altLang="en-US" dirty="0">
              <a:solidFill>
                <a:prstClr val="black"/>
              </a:solidFill>
              <a:cs typeface="Arial" charset="0"/>
            </a:endParaRPr>
          </a:p>
        </p:txBody>
      </p:sp>
      <p:sp>
        <p:nvSpPr>
          <p:cNvPr id="31" name="Rectangle 30"/>
          <p:cNvSpPr>
            <a:spLocks noChangeArrowheads="1"/>
          </p:cNvSpPr>
          <p:nvPr/>
        </p:nvSpPr>
        <p:spPr bwMode="auto">
          <a:xfrm>
            <a:off x="5072064" y="2413001"/>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170,910</a:t>
            </a:r>
            <a:endParaRPr lang="en-US" altLang="en-US" dirty="0">
              <a:solidFill>
                <a:prstClr val="black"/>
              </a:solidFill>
              <a:cs typeface="Arial" charset="0"/>
            </a:endParaRPr>
          </a:p>
        </p:txBody>
      </p:sp>
      <p:sp>
        <p:nvSpPr>
          <p:cNvPr id="256" name="Rectangle 31"/>
          <p:cNvSpPr>
            <a:spLocks noChangeArrowheads="1"/>
          </p:cNvSpPr>
          <p:nvPr/>
        </p:nvSpPr>
        <p:spPr bwMode="auto">
          <a:xfrm>
            <a:off x="1814513" y="647701"/>
            <a:ext cx="877253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Prepare the (a) income statement, (b) statement of owner's equity, and (c) balance sheet, for Apple using the following </a:t>
            </a:r>
            <a:endParaRPr lang="en-US" altLang="en-US" dirty="0">
              <a:solidFill>
                <a:prstClr val="black"/>
              </a:solidFill>
              <a:cs typeface="Arial" charset="0"/>
            </a:endParaRPr>
          </a:p>
        </p:txBody>
      </p:sp>
      <p:sp>
        <p:nvSpPr>
          <p:cNvPr id="257" name="Rectangle 32"/>
          <p:cNvSpPr>
            <a:spLocks noChangeArrowheads="1"/>
          </p:cNvSpPr>
          <p:nvPr/>
        </p:nvSpPr>
        <p:spPr bwMode="auto">
          <a:xfrm>
            <a:off x="1814514" y="842964"/>
            <a:ext cx="471924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condensed data from its fiscal year ended September 28, 20X2.</a:t>
            </a:r>
            <a:endParaRPr lang="en-US" altLang="en-US" dirty="0">
              <a:solidFill>
                <a:prstClr val="black"/>
              </a:solidFill>
              <a:cs typeface="Arial" charset="0"/>
            </a:endParaRPr>
          </a:p>
        </p:txBody>
      </p:sp>
      <p:sp>
        <p:nvSpPr>
          <p:cNvPr id="65" name="Slide Number Placeholder 64"/>
          <p:cNvSpPr>
            <a:spLocks noGrp="1"/>
          </p:cNvSpPr>
          <p:nvPr>
            <p:ph type="sldNum" sz="quarter" idx="12"/>
          </p:nvPr>
        </p:nvSpPr>
        <p:spPr/>
        <p:txBody>
          <a:bodyPr/>
          <a:lstStyle/>
          <a:p>
            <a:pPr>
              <a:defRPr/>
            </a:pPr>
            <a:fld id="{5A7DF314-91ED-454C-AAEC-5EC7CD45E4AD}" type="slidenum">
              <a:rPr lang="en-US"/>
              <a:pPr>
                <a:defRPr/>
              </a:pPr>
              <a:t>3</a:t>
            </a:fld>
            <a:endParaRPr lang="en-US" dirty="0"/>
          </a:p>
        </p:txBody>
      </p:sp>
    </p:spTree>
    <p:extLst>
      <p:ext uri="{BB962C8B-B14F-4D97-AF65-F5344CB8AC3E}">
        <p14:creationId xmlns:p14="http://schemas.microsoft.com/office/powerpoint/2010/main" val="3238876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Rectangle 286"/>
          <p:cNvSpPr/>
          <p:nvPr/>
        </p:nvSpPr>
        <p:spPr>
          <a:xfrm>
            <a:off x="1524000" y="0"/>
            <a:ext cx="9144000" cy="228600"/>
          </a:xfrm>
          <a:prstGeom prst="rect">
            <a:avLst/>
          </a:prstGeom>
          <a:solidFill>
            <a:srgbClr val="00699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mtClean="0">
                <a:solidFill>
                  <a:prstClr val="white"/>
                </a:solidFill>
                <a:latin typeface="Calibri"/>
              </a:rPr>
              <a:t>Example Continued</a:t>
            </a:r>
            <a:endParaRPr lang="en-US" dirty="0">
              <a:solidFill>
                <a:prstClr val="white"/>
              </a:solidFill>
              <a:latin typeface="Calibri"/>
            </a:endParaRPr>
          </a:p>
        </p:txBody>
      </p:sp>
      <p:cxnSp>
        <p:nvCxnSpPr>
          <p:cNvPr id="388" name="Elbow Connector 387"/>
          <p:cNvCxnSpPr/>
          <p:nvPr/>
        </p:nvCxnSpPr>
        <p:spPr>
          <a:xfrm rot="5400000">
            <a:off x="8670926" y="4470401"/>
            <a:ext cx="2560637" cy="385762"/>
          </a:xfrm>
          <a:prstGeom prst="bentConnector2">
            <a:avLst/>
          </a:prstGeom>
          <a:ln w="22225">
            <a:solidFill>
              <a:srgbClr val="C0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37" name="Rectangle 136"/>
          <p:cNvSpPr>
            <a:spLocks noChangeArrowheads="1"/>
          </p:cNvSpPr>
          <p:nvPr/>
        </p:nvSpPr>
        <p:spPr bwMode="auto">
          <a:xfrm>
            <a:off x="1814513" y="285751"/>
            <a:ext cx="131766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Accounts payable</a:t>
            </a:r>
            <a:endParaRPr lang="en-US" altLang="en-US" dirty="0">
              <a:solidFill>
                <a:prstClr val="black"/>
              </a:solidFill>
              <a:cs typeface="Arial" charset="0"/>
            </a:endParaRPr>
          </a:p>
        </p:txBody>
      </p:sp>
      <p:sp>
        <p:nvSpPr>
          <p:cNvPr id="138" name="Rectangle 137"/>
          <p:cNvSpPr>
            <a:spLocks noChangeArrowheads="1"/>
          </p:cNvSpPr>
          <p:nvPr/>
        </p:nvSpPr>
        <p:spPr bwMode="auto">
          <a:xfrm>
            <a:off x="5072064" y="285751"/>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$22,367</a:t>
            </a:r>
            <a:endParaRPr lang="en-US" altLang="en-US" dirty="0">
              <a:solidFill>
                <a:prstClr val="black"/>
              </a:solidFill>
              <a:cs typeface="Arial" charset="0"/>
            </a:endParaRPr>
          </a:p>
        </p:txBody>
      </p:sp>
      <p:sp>
        <p:nvSpPr>
          <p:cNvPr id="139" name="Rectangle 138"/>
          <p:cNvSpPr>
            <a:spLocks noChangeArrowheads="1"/>
          </p:cNvSpPr>
          <p:nvPr/>
        </p:nvSpPr>
        <p:spPr bwMode="auto">
          <a:xfrm>
            <a:off x="5959475" y="285751"/>
            <a:ext cx="218329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Investments and other assets</a:t>
            </a:r>
            <a:endParaRPr lang="en-US" altLang="en-US" dirty="0">
              <a:solidFill>
                <a:prstClr val="black"/>
              </a:solidFill>
              <a:cs typeface="Arial" charset="0"/>
            </a:endParaRPr>
          </a:p>
        </p:txBody>
      </p:sp>
      <p:sp>
        <p:nvSpPr>
          <p:cNvPr id="140" name="Rectangle 139"/>
          <p:cNvSpPr>
            <a:spLocks noChangeArrowheads="1"/>
          </p:cNvSpPr>
          <p:nvPr/>
        </p:nvSpPr>
        <p:spPr bwMode="auto">
          <a:xfrm>
            <a:off x="8753476" y="285751"/>
            <a:ext cx="69730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$163,042</a:t>
            </a:r>
            <a:endParaRPr lang="en-US" altLang="en-US" dirty="0">
              <a:solidFill>
                <a:prstClr val="black"/>
              </a:solidFill>
              <a:cs typeface="Arial" charset="0"/>
            </a:endParaRPr>
          </a:p>
        </p:txBody>
      </p:sp>
      <p:sp>
        <p:nvSpPr>
          <p:cNvPr id="141" name="Rectangle 140"/>
          <p:cNvSpPr>
            <a:spLocks noChangeArrowheads="1"/>
          </p:cNvSpPr>
          <p:nvPr/>
        </p:nvSpPr>
        <p:spPr bwMode="auto">
          <a:xfrm>
            <a:off x="1814513" y="493714"/>
            <a:ext cx="109485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Other liabilities</a:t>
            </a:r>
            <a:endParaRPr lang="en-US" altLang="en-US" dirty="0">
              <a:solidFill>
                <a:prstClr val="black"/>
              </a:solidFill>
              <a:cs typeface="Arial" charset="0"/>
            </a:endParaRPr>
          </a:p>
        </p:txBody>
      </p:sp>
      <p:sp>
        <p:nvSpPr>
          <p:cNvPr id="142" name="Rectangle 141"/>
          <p:cNvSpPr>
            <a:spLocks noChangeArrowheads="1"/>
          </p:cNvSpPr>
          <p:nvPr/>
        </p:nvSpPr>
        <p:spPr bwMode="auto">
          <a:xfrm>
            <a:off x="5162550" y="493714"/>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61,084</a:t>
            </a:r>
            <a:endParaRPr lang="en-US" altLang="en-US" dirty="0">
              <a:solidFill>
                <a:prstClr val="black"/>
              </a:solidFill>
              <a:cs typeface="Arial" charset="0"/>
            </a:endParaRPr>
          </a:p>
        </p:txBody>
      </p:sp>
      <p:sp>
        <p:nvSpPr>
          <p:cNvPr id="143" name="Rectangle 142"/>
          <p:cNvSpPr>
            <a:spLocks noChangeArrowheads="1"/>
          </p:cNvSpPr>
          <p:nvPr/>
        </p:nvSpPr>
        <p:spPr bwMode="auto">
          <a:xfrm>
            <a:off x="5959475" y="493714"/>
            <a:ext cx="152445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Land and equipment</a:t>
            </a:r>
            <a:endParaRPr lang="en-US" altLang="en-US" dirty="0">
              <a:solidFill>
                <a:prstClr val="black"/>
              </a:solidFill>
              <a:cs typeface="Arial" charset="0"/>
            </a:endParaRPr>
          </a:p>
        </p:txBody>
      </p:sp>
      <p:sp>
        <p:nvSpPr>
          <p:cNvPr id="144" name="Rectangle 143"/>
          <p:cNvSpPr>
            <a:spLocks noChangeArrowheads="1"/>
          </p:cNvSpPr>
          <p:nvPr/>
        </p:nvSpPr>
        <p:spPr bwMode="auto">
          <a:xfrm>
            <a:off x="8934450" y="493714"/>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16,597</a:t>
            </a:r>
            <a:endParaRPr lang="en-US" altLang="en-US" dirty="0">
              <a:solidFill>
                <a:prstClr val="black"/>
              </a:solidFill>
              <a:cs typeface="Arial" charset="0"/>
            </a:endParaRPr>
          </a:p>
        </p:txBody>
      </p:sp>
      <p:sp>
        <p:nvSpPr>
          <p:cNvPr id="145" name="Rectangle 144"/>
          <p:cNvSpPr>
            <a:spLocks noChangeArrowheads="1"/>
          </p:cNvSpPr>
          <p:nvPr/>
        </p:nvSpPr>
        <p:spPr bwMode="auto">
          <a:xfrm>
            <a:off x="1814514" y="700089"/>
            <a:ext cx="175528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Cost of sales (expense)</a:t>
            </a:r>
            <a:endParaRPr lang="en-US" altLang="en-US" dirty="0">
              <a:solidFill>
                <a:prstClr val="black"/>
              </a:solidFill>
              <a:cs typeface="Arial" charset="0"/>
            </a:endParaRPr>
          </a:p>
        </p:txBody>
      </p:sp>
      <p:sp>
        <p:nvSpPr>
          <p:cNvPr id="146" name="Rectangle 145"/>
          <p:cNvSpPr>
            <a:spLocks noChangeArrowheads="1"/>
          </p:cNvSpPr>
          <p:nvPr/>
        </p:nvSpPr>
        <p:spPr bwMode="auto">
          <a:xfrm>
            <a:off x="5072064" y="700089"/>
            <a:ext cx="5919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119,724</a:t>
            </a:r>
            <a:endParaRPr lang="en-US" altLang="en-US" dirty="0">
              <a:solidFill>
                <a:prstClr val="black"/>
              </a:solidFill>
              <a:cs typeface="Arial" charset="0"/>
            </a:endParaRPr>
          </a:p>
        </p:txBody>
      </p:sp>
      <p:sp>
        <p:nvSpPr>
          <p:cNvPr id="147" name="Rectangle 146"/>
          <p:cNvSpPr>
            <a:spLocks noChangeArrowheads="1"/>
          </p:cNvSpPr>
          <p:nvPr/>
        </p:nvSpPr>
        <p:spPr bwMode="auto">
          <a:xfrm>
            <a:off x="5959476" y="700089"/>
            <a:ext cx="193161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Selling and other expense</a:t>
            </a:r>
            <a:endParaRPr lang="en-US" altLang="en-US" dirty="0">
              <a:solidFill>
                <a:prstClr val="black"/>
              </a:solidFill>
              <a:cs typeface="Arial" charset="0"/>
            </a:endParaRPr>
          </a:p>
        </p:txBody>
      </p:sp>
      <p:sp>
        <p:nvSpPr>
          <p:cNvPr id="148" name="Rectangle 147"/>
          <p:cNvSpPr>
            <a:spLocks noChangeArrowheads="1"/>
          </p:cNvSpPr>
          <p:nvPr/>
        </p:nvSpPr>
        <p:spPr bwMode="auto">
          <a:xfrm>
            <a:off x="8934450" y="700089"/>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14,149</a:t>
            </a:r>
            <a:endParaRPr lang="en-US" altLang="en-US" dirty="0">
              <a:solidFill>
                <a:prstClr val="black"/>
              </a:solidFill>
              <a:cs typeface="Arial" charset="0"/>
            </a:endParaRPr>
          </a:p>
        </p:txBody>
      </p:sp>
      <p:sp>
        <p:nvSpPr>
          <p:cNvPr id="149" name="Rectangle 148"/>
          <p:cNvSpPr>
            <a:spLocks noChangeArrowheads="1"/>
          </p:cNvSpPr>
          <p:nvPr/>
        </p:nvSpPr>
        <p:spPr bwMode="auto">
          <a:xfrm>
            <a:off x="1814513" y="906464"/>
            <a:ext cx="38953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Cash</a:t>
            </a:r>
            <a:endParaRPr lang="en-US" altLang="en-US" dirty="0">
              <a:solidFill>
                <a:prstClr val="black"/>
              </a:solidFill>
              <a:cs typeface="Arial" charset="0"/>
            </a:endParaRPr>
          </a:p>
        </p:txBody>
      </p:sp>
      <p:sp>
        <p:nvSpPr>
          <p:cNvPr id="150" name="Rectangle 149"/>
          <p:cNvSpPr>
            <a:spLocks noChangeArrowheads="1"/>
          </p:cNvSpPr>
          <p:nvPr/>
        </p:nvSpPr>
        <p:spPr bwMode="auto">
          <a:xfrm>
            <a:off x="5162550" y="906464"/>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14,259</a:t>
            </a:r>
            <a:endParaRPr lang="en-US" altLang="en-US" dirty="0">
              <a:solidFill>
                <a:prstClr val="black"/>
              </a:solidFill>
              <a:cs typeface="Arial" charset="0"/>
            </a:endParaRPr>
          </a:p>
        </p:txBody>
      </p:sp>
      <p:sp>
        <p:nvSpPr>
          <p:cNvPr id="151" name="Rectangle 150"/>
          <p:cNvSpPr>
            <a:spLocks noChangeArrowheads="1"/>
          </p:cNvSpPr>
          <p:nvPr/>
        </p:nvSpPr>
        <p:spPr bwMode="auto">
          <a:xfrm>
            <a:off x="5959476" y="906464"/>
            <a:ext cx="149399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Accounts receivable</a:t>
            </a:r>
            <a:endParaRPr lang="en-US" altLang="en-US" dirty="0">
              <a:solidFill>
                <a:prstClr val="black"/>
              </a:solidFill>
              <a:cs typeface="Arial" charset="0"/>
            </a:endParaRPr>
          </a:p>
        </p:txBody>
      </p:sp>
      <p:sp>
        <p:nvSpPr>
          <p:cNvPr id="152" name="Rectangle 151"/>
          <p:cNvSpPr>
            <a:spLocks noChangeArrowheads="1"/>
          </p:cNvSpPr>
          <p:nvPr/>
        </p:nvSpPr>
        <p:spPr bwMode="auto">
          <a:xfrm>
            <a:off x="8934450" y="906464"/>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13,102</a:t>
            </a:r>
            <a:endParaRPr lang="en-US" altLang="en-US" dirty="0">
              <a:solidFill>
                <a:prstClr val="black"/>
              </a:solidFill>
              <a:cs typeface="Arial" charset="0"/>
            </a:endParaRPr>
          </a:p>
        </p:txBody>
      </p:sp>
      <p:sp>
        <p:nvSpPr>
          <p:cNvPr id="153" name="Rectangle 152"/>
          <p:cNvSpPr>
            <a:spLocks noChangeArrowheads="1"/>
          </p:cNvSpPr>
          <p:nvPr/>
        </p:nvSpPr>
        <p:spPr bwMode="auto">
          <a:xfrm>
            <a:off x="1814514" y="1112839"/>
            <a:ext cx="2720745"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Owner, Capital, September 29, 20X1</a:t>
            </a:r>
            <a:endParaRPr lang="en-US" altLang="en-US" dirty="0">
              <a:solidFill>
                <a:prstClr val="black"/>
              </a:solidFill>
              <a:cs typeface="Arial" charset="0"/>
            </a:endParaRPr>
          </a:p>
        </p:txBody>
      </p:sp>
      <p:sp>
        <p:nvSpPr>
          <p:cNvPr id="154" name="Rectangle 153"/>
          <p:cNvSpPr>
            <a:spLocks noChangeArrowheads="1"/>
          </p:cNvSpPr>
          <p:nvPr/>
        </p:nvSpPr>
        <p:spPr bwMode="auto">
          <a:xfrm>
            <a:off x="5072064" y="1112839"/>
            <a:ext cx="5919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118,210</a:t>
            </a:r>
            <a:endParaRPr lang="en-US" altLang="en-US" dirty="0">
              <a:solidFill>
                <a:prstClr val="black"/>
              </a:solidFill>
              <a:cs typeface="Arial" charset="0"/>
            </a:endParaRPr>
          </a:p>
        </p:txBody>
      </p:sp>
      <p:sp>
        <p:nvSpPr>
          <p:cNvPr id="155" name="Rectangle 154"/>
          <p:cNvSpPr>
            <a:spLocks noChangeArrowheads="1"/>
          </p:cNvSpPr>
          <p:nvPr/>
        </p:nvSpPr>
        <p:spPr bwMode="auto">
          <a:xfrm>
            <a:off x="5959476" y="1112839"/>
            <a:ext cx="84478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Net income</a:t>
            </a:r>
            <a:endParaRPr lang="en-US" altLang="en-US" dirty="0">
              <a:solidFill>
                <a:prstClr val="black"/>
              </a:solidFill>
              <a:cs typeface="Arial" charset="0"/>
            </a:endParaRPr>
          </a:p>
        </p:txBody>
      </p:sp>
      <p:sp>
        <p:nvSpPr>
          <p:cNvPr id="156" name="Rectangle 155"/>
          <p:cNvSpPr>
            <a:spLocks noChangeArrowheads="1"/>
          </p:cNvSpPr>
          <p:nvPr/>
        </p:nvSpPr>
        <p:spPr bwMode="auto">
          <a:xfrm>
            <a:off x="8934450" y="1112839"/>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37,037</a:t>
            </a:r>
            <a:endParaRPr lang="en-US" altLang="en-US" dirty="0">
              <a:solidFill>
                <a:prstClr val="black"/>
              </a:solidFill>
              <a:cs typeface="Arial" charset="0"/>
            </a:endParaRPr>
          </a:p>
        </p:txBody>
      </p:sp>
      <p:sp>
        <p:nvSpPr>
          <p:cNvPr id="157" name="Rectangle 156"/>
          <p:cNvSpPr>
            <a:spLocks noChangeArrowheads="1"/>
          </p:cNvSpPr>
          <p:nvPr/>
        </p:nvSpPr>
        <p:spPr bwMode="auto">
          <a:xfrm>
            <a:off x="1814513" y="1319214"/>
            <a:ext cx="23195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Withdrawals in fiscal year 20X2</a:t>
            </a:r>
            <a:endParaRPr lang="en-US" altLang="en-US" dirty="0">
              <a:solidFill>
                <a:prstClr val="black"/>
              </a:solidFill>
              <a:cs typeface="Arial" charset="0"/>
            </a:endParaRPr>
          </a:p>
        </p:txBody>
      </p:sp>
      <p:sp>
        <p:nvSpPr>
          <p:cNvPr id="158" name="Rectangle 157"/>
          <p:cNvSpPr>
            <a:spLocks noChangeArrowheads="1"/>
          </p:cNvSpPr>
          <p:nvPr/>
        </p:nvSpPr>
        <p:spPr bwMode="auto">
          <a:xfrm>
            <a:off x="5162550" y="1319214"/>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31,698</a:t>
            </a:r>
            <a:endParaRPr lang="en-US" altLang="en-US" dirty="0">
              <a:solidFill>
                <a:prstClr val="black"/>
              </a:solidFill>
              <a:cs typeface="Arial" charset="0"/>
            </a:endParaRPr>
          </a:p>
        </p:txBody>
      </p:sp>
      <p:sp>
        <p:nvSpPr>
          <p:cNvPr id="159" name="Rectangle 158"/>
          <p:cNvSpPr>
            <a:spLocks noChangeArrowheads="1"/>
          </p:cNvSpPr>
          <p:nvPr/>
        </p:nvSpPr>
        <p:spPr bwMode="auto">
          <a:xfrm>
            <a:off x="5959476" y="1319214"/>
            <a:ext cx="2720745"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Owner, Capital, September 28, 20X2</a:t>
            </a:r>
            <a:endParaRPr lang="en-US" altLang="en-US" dirty="0">
              <a:solidFill>
                <a:prstClr val="black"/>
              </a:solidFill>
              <a:cs typeface="Arial" charset="0"/>
            </a:endParaRPr>
          </a:p>
        </p:txBody>
      </p:sp>
      <p:sp>
        <p:nvSpPr>
          <p:cNvPr id="160" name="Rectangle 159"/>
          <p:cNvSpPr>
            <a:spLocks noChangeArrowheads="1"/>
          </p:cNvSpPr>
          <p:nvPr/>
        </p:nvSpPr>
        <p:spPr bwMode="auto">
          <a:xfrm>
            <a:off x="8843964" y="1319214"/>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123,549</a:t>
            </a:r>
            <a:endParaRPr lang="en-US" altLang="en-US" dirty="0">
              <a:solidFill>
                <a:prstClr val="black"/>
              </a:solidFill>
              <a:cs typeface="Arial" charset="0"/>
            </a:endParaRPr>
          </a:p>
        </p:txBody>
      </p:sp>
      <p:sp>
        <p:nvSpPr>
          <p:cNvPr id="161" name="Rectangle 160"/>
          <p:cNvSpPr>
            <a:spLocks noChangeArrowheads="1"/>
          </p:cNvSpPr>
          <p:nvPr/>
        </p:nvSpPr>
        <p:spPr bwMode="auto">
          <a:xfrm>
            <a:off x="1814514" y="1525589"/>
            <a:ext cx="75180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Revenues</a:t>
            </a:r>
            <a:endParaRPr lang="en-US" altLang="en-US" dirty="0">
              <a:solidFill>
                <a:prstClr val="black"/>
              </a:solidFill>
              <a:cs typeface="Arial" charset="0"/>
            </a:endParaRPr>
          </a:p>
        </p:txBody>
      </p:sp>
      <p:sp>
        <p:nvSpPr>
          <p:cNvPr id="162" name="Rectangle 161"/>
          <p:cNvSpPr>
            <a:spLocks noChangeArrowheads="1"/>
          </p:cNvSpPr>
          <p:nvPr/>
        </p:nvSpPr>
        <p:spPr bwMode="auto">
          <a:xfrm>
            <a:off x="5072064" y="1525589"/>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170,910</a:t>
            </a:r>
            <a:endParaRPr lang="en-US" altLang="en-US" dirty="0">
              <a:solidFill>
                <a:prstClr val="black"/>
              </a:solidFill>
              <a:cs typeface="Arial" charset="0"/>
            </a:endParaRPr>
          </a:p>
        </p:txBody>
      </p:sp>
      <p:sp>
        <p:nvSpPr>
          <p:cNvPr id="6" name="Rectangle 5"/>
          <p:cNvSpPr>
            <a:spLocks noChangeArrowheads="1"/>
          </p:cNvSpPr>
          <p:nvPr/>
        </p:nvSpPr>
        <p:spPr bwMode="auto">
          <a:xfrm>
            <a:off x="1979613" y="1938338"/>
            <a:ext cx="3973512" cy="660400"/>
          </a:xfrm>
          <a:prstGeom prst="rect">
            <a:avLst/>
          </a:prstGeom>
          <a:solidFill>
            <a:srgbClr val="315D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7" name="Rectangle 6"/>
          <p:cNvSpPr>
            <a:spLocks noChangeArrowheads="1"/>
          </p:cNvSpPr>
          <p:nvPr/>
        </p:nvSpPr>
        <p:spPr bwMode="auto">
          <a:xfrm>
            <a:off x="6388101" y="1938338"/>
            <a:ext cx="3781425" cy="660400"/>
          </a:xfrm>
          <a:prstGeom prst="rect">
            <a:avLst/>
          </a:prstGeom>
          <a:solidFill>
            <a:srgbClr val="315D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8" name="Rectangle 7"/>
          <p:cNvSpPr>
            <a:spLocks noChangeArrowheads="1"/>
          </p:cNvSpPr>
          <p:nvPr/>
        </p:nvSpPr>
        <p:spPr bwMode="auto">
          <a:xfrm>
            <a:off x="1979613" y="4083050"/>
            <a:ext cx="7745412" cy="649288"/>
          </a:xfrm>
          <a:prstGeom prst="rect">
            <a:avLst/>
          </a:prstGeom>
          <a:solidFill>
            <a:srgbClr val="315D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22" name="Rectangle 21"/>
          <p:cNvSpPr>
            <a:spLocks noChangeArrowheads="1"/>
          </p:cNvSpPr>
          <p:nvPr/>
        </p:nvSpPr>
        <p:spPr bwMode="auto">
          <a:xfrm>
            <a:off x="6427789" y="3227389"/>
            <a:ext cx="2720745"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Owner, Capital, September 28, 20X2</a:t>
            </a:r>
            <a:endParaRPr lang="en-US" altLang="en-US" dirty="0">
              <a:solidFill>
                <a:prstClr val="black"/>
              </a:solidFill>
              <a:cs typeface="Arial" charset="0"/>
            </a:endParaRPr>
          </a:p>
        </p:txBody>
      </p:sp>
      <p:sp>
        <p:nvSpPr>
          <p:cNvPr id="23" name="Rectangle 22"/>
          <p:cNvSpPr>
            <a:spLocks noChangeArrowheads="1"/>
          </p:cNvSpPr>
          <p:nvPr/>
        </p:nvSpPr>
        <p:spPr bwMode="auto">
          <a:xfrm>
            <a:off x="9402764" y="3227389"/>
            <a:ext cx="69730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$123,549</a:t>
            </a:r>
            <a:endParaRPr lang="en-US" altLang="en-US" dirty="0">
              <a:solidFill>
                <a:prstClr val="black"/>
              </a:solidFill>
              <a:cs typeface="Arial" charset="0"/>
            </a:endParaRPr>
          </a:p>
        </p:txBody>
      </p:sp>
      <p:sp>
        <p:nvSpPr>
          <p:cNvPr id="2812" name="Rectangle 37"/>
          <p:cNvSpPr>
            <a:spLocks noChangeArrowheads="1"/>
          </p:cNvSpPr>
          <p:nvPr/>
        </p:nvSpPr>
        <p:spPr bwMode="auto">
          <a:xfrm>
            <a:off x="6164264" y="5372101"/>
            <a:ext cx="102989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Total liabilities</a:t>
            </a:r>
            <a:endParaRPr lang="en-US" altLang="en-US" dirty="0">
              <a:solidFill>
                <a:prstClr val="black"/>
              </a:solidFill>
              <a:cs typeface="Arial" charset="0"/>
            </a:endParaRPr>
          </a:p>
        </p:txBody>
      </p:sp>
      <p:sp>
        <p:nvSpPr>
          <p:cNvPr id="2813" name="Rectangle 38"/>
          <p:cNvSpPr>
            <a:spLocks noChangeArrowheads="1"/>
          </p:cNvSpPr>
          <p:nvPr/>
        </p:nvSpPr>
        <p:spPr bwMode="auto">
          <a:xfrm>
            <a:off x="9139238" y="5372101"/>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83,451</a:t>
            </a:r>
            <a:endParaRPr lang="en-US" altLang="en-US" dirty="0">
              <a:solidFill>
                <a:prstClr val="black"/>
              </a:solidFill>
              <a:cs typeface="Arial" charset="0"/>
            </a:endParaRPr>
          </a:p>
        </p:txBody>
      </p:sp>
      <p:sp>
        <p:nvSpPr>
          <p:cNvPr id="2912" name="Rectangle 41"/>
          <p:cNvSpPr>
            <a:spLocks noChangeArrowheads="1"/>
          </p:cNvSpPr>
          <p:nvPr/>
        </p:nvSpPr>
        <p:spPr bwMode="auto">
          <a:xfrm>
            <a:off x="6164264" y="5794376"/>
            <a:ext cx="2720745"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Owner, Capital, September 28, 20X2</a:t>
            </a:r>
            <a:endParaRPr lang="en-US" altLang="en-US" dirty="0">
              <a:solidFill>
                <a:prstClr val="black"/>
              </a:solidFill>
              <a:cs typeface="Arial" charset="0"/>
            </a:endParaRPr>
          </a:p>
        </p:txBody>
      </p:sp>
      <p:sp>
        <p:nvSpPr>
          <p:cNvPr id="2913" name="Rectangle 42"/>
          <p:cNvSpPr>
            <a:spLocks noChangeArrowheads="1"/>
          </p:cNvSpPr>
          <p:nvPr/>
        </p:nvSpPr>
        <p:spPr bwMode="auto">
          <a:xfrm>
            <a:off x="9048751" y="5794376"/>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123,549</a:t>
            </a:r>
            <a:endParaRPr lang="en-US" altLang="en-US" dirty="0">
              <a:solidFill>
                <a:prstClr val="black"/>
              </a:solidFill>
              <a:cs typeface="Arial" charset="0"/>
            </a:endParaRPr>
          </a:p>
        </p:txBody>
      </p:sp>
      <p:sp>
        <p:nvSpPr>
          <p:cNvPr id="2914" name="Rectangle 43"/>
          <p:cNvSpPr>
            <a:spLocks noChangeArrowheads="1"/>
          </p:cNvSpPr>
          <p:nvPr/>
        </p:nvSpPr>
        <p:spPr bwMode="auto">
          <a:xfrm>
            <a:off x="2667001" y="6172201"/>
            <a:ext cx="88242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Total assets</a:t>
            </a:r>
            <a:endParaRPr lang="en-US" altLang="en-US" dirty="0">
              <a:solidFill>
                <a:prstClr val="black"/>
              </a:solidFill>
              <a:cs typeface="Arial" charset="0"/>
            </a:endParaRPr>
          </a:p>
        </p:txBody>
      </p:sp>
      <p:sp>
        <p:nvSpPr>
          <p:cNvPr id="2915" name="Rectangle 44"/>
          <p:cNvSpPr>
            <a:spLocks noChangeArrowheads="1"/>
          </p:cNvSpPr>
          <p:nvPr/>
        </p:nvSpPr>
        <p:spPr bwMode="auto">
          <a:xfrm>
            <a:off x="5186364" y="6207126"/>
            <a:ext cx="69730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$207,000</a:t>
            </a:r>
            <a:endParaRPr lang="en-US" altLang="en-US" dirty="0">
              <a:solidFill>
                <a:prstClr val="black"/>
              </a:solidFill>
              <a:cs typeface="Arial" charset="0"/>
            </a:endParaRPr>
          </a:p>
        </p:txBody>
      </p:sp>
      <p:sp>
        <p:nvSpPr>
          <p:cNvPr id="2916" name="Rectangle 45"/>
          <p:cNvSpPr>
            <a:spLocks noChangeArrowheads="1"/>
          </p:cNvSpPr>
          <p:nvPr/>
        </p:nvSpPr>
        <p:spPr bwMode="auto">
          <a:xfrm>
            <a:off x="6164264" y="6207126"/>
            <a:ext cx="184742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Total liabilities and equity</a:t>
            </a:r>
            <a:endParaRPr lang="en-US" altLang="en-US" dirty="0">
              <a:solidFill>
                <a:prstClr val="black"/>
              </a:solidFill>
              <a:cs typeface="Arial" charset="0"/>
            </a:endParaRPr>
          </a:p>
        </p:txBody>
      </p:sp>
      <p:sp>
        <p:nvSpPr>
          <p:cNvPr id="2917" name="Rectangle 46"/>
          <p:cNvSpPr>
            <a:spLocks noChangeArrowheads="1"/>
          </p:cNvSpPr>
          <p:nvPr/>
        </p:nvSpPr>
        <p:spPr bwMode="auto">
          <a:xfrm>
            <a:off x="8958264" y="6207126"/>
            <a:ext cx="69730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$207,000</a:t>
            </a:r>
            <a:endParaRPr lang="en-US" altLang="en-US" dirty="0">
              <a:solidFill>
                <a:prstClr val="black"/>
              </a:solidFill>
              <a:cs typeface="Arial" charset="0"/>
            </a:endParaRPr>
          </a:p>
        </p:txBody>
      </p:sp>
      <p:sp>
        <p:nvSpPr>
          <p:cNvPr id="2918" name="Rectangle 47"/>
          <p:cNvSpPr>
            <a:spLocks noChangeArrowheads="1"/>
          </p:cNvSpPr>
          <p:nvPr/>
        </p:nvSpPr>
        <p:spPr bwMode="auto">
          <a:xfrm>
            <a:off x="3694114" y="1958976"/>
            <a:ext cx="55463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b="1" dirty="0">
                <a:solidFill>
                  <a:srgbClr val="FFFFFF"/>
                </a:solidFill>
                <a:cs typeface="Arial" charset="0"/>
              </a:rPr>
              <a:t>APPLE</a:t>
            </a:r>
            <a:endParaRPr lang="en-US" altLang="en-US" dirty="0">
              <a:solidFill>
                <a:prstClr val="black"/>
              </a:solidFill>
              <a:cs typeface="Arial" charset="0"/>
            </a:endParaRPr>
          </a:p>
        </p:txBody>
      </p:sp>
      <p:sp>
        <p:nvSpPr>
          <p:cNvPr id="2919" name="Rectangle 48"/>
          <p:cNvSpPr>
            <a:spLocks noChangeArrowheads="1"/>
          </p:cNvSpPr>
          <p:nvPr/>
        </p:nvSpPr>
        <p:spPr bwMode="auto">
          <a:xfrm>
            <a:off x="3341688" y="2174876"/>
            <a:ext cx="135614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FFFFFF"/>
                </a:solidFill>
                <a:cs typeface="Arial" charset="0"/>
              </a:rPr>
              <a:t>Income Statement</a:t>
            </a:r>
            <a:endParaRPr lang="en-US" altLang="en-US" dirty="0">
              <a:solidFill>
                <a:prstClr val="black"/>
              </a:solidFill>
              <a:cs typeface="Arial" charset="0"/>
            </a:endParaRPr>
          </a:p>
        </p:txBody>
      </p:sp>
      <p:sp>
        <p:nvSpPr>
          <p:cNvPr id="2920" name="Rectangle 49"/>
          <p:cNvSpPr>
            <a:spLocks noChangeArrowheads="1"/>
          </p:cNvSpPr>
          <p:nvPr/>
        </p:nvSpPr>
        <p:spPr bwMode="auto">
          <a:xfrm>
            <a:off x="2424113" y="2392364"/>
            <a:ext cx="322293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FFFFFF"/>
                </a:solidFill>
                <a:cs typeface="Arial" charset="0"/>
              </a:rPr>
              <a:t>For Fiscal Year Ended September 28, 20X2</a:t>
            </a:r>
            <a:endParaRPr lang="en-US" altLang="en-US" dirty="0">
              <a:solidFill>
                <a:prstClr val="black"/>
              </a:solidFill>
              <a:cs typeface="Arial" charset="0"/>
            </a:endParaRPr>
          </a:p>
        </p:txBody>
      </p:sp>
      <p:sp>
        <p:nvSpPr>
          <p:cNvPr id="2921" name="Rectangle 50"/>
          <p:cNvSpPr>
            <a:spLocks noChangeArrowheads="1"/>
          </p:cNvSpPr>
          <p:nvPr/>
        </p:nvSpPr>
        <p:spPr bwMode="auto">
          <a:xfrm>
            <a:off x="8012114" y="1958976"/>
            <a:ext cx="55463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b="1" dirty="0">
                <a:solidFill>
                  <a:srgbClr val="FFFFFF"/>
                </a:solidFill>
                <a:cs typeface="Arial" charset="0"/>
              </a:rPr>
              <a:t>APPLE</a:t>
            </a:r>
            <a:endParaRPr lang="en-US" altLang="en-US" dirty="0">
              <a:solidFill>
                <a:prstClr val="black"/>
              </a:solidFill>
              <a:cs typeface="Arial" charset="0"/>
            </a:endParaRPr>
          </a:p>
        </p:txBody>
      </p:sp>
      <p:sp>
        <p:nvSpPr>
          <p:cNvPr id="2922" name="Rectangle 51"/>
          <p:cNvSpPr>
            <a:spLocks noChangeArrowheads="1"/>
          </p:cNvSpPr>
          <p:nvPr/>
        </p:nvSpPr>
        <p:spPr bwMode="auto">
          <a:xfrm>
            <a:off x="7296151" y="2174876"/>
            <a:ext cx="2111155"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FFFFFF"/>
                </a:solidFill>
                <a:cs typeface="Arial" charset="0"/>
              </a:rPr>
              <a:t>Statement of Owner's Equity</a:t>
            </a:r>
            <a:endParaRPr lang="en-US" altLang="en-US" dirty="0">
              <a:solidFill>
                <a:prstClr val="black"/>
              </a:solidFill>
              <a:cs typeface="Arial" charset="0"/>
            </a:endParaRPr>
          </a:p>
        </p:txBody>
      </p:sp>
      <p:sp>
        <p:nvSpPr>
          <p:cNvPr id="2923" name="Rectangle 52"/>
          <p:cNvSpPr>
            <a:spLocks noChangeArrowheads="1"/>
          </p:cNvSpPr>
          <p:nvPr/>
        </p:nvSpPr>
        <p:spPr bwMode="auto">
          <a:xfrm>
            <a:off x="6740525" y="2392364"/>
            <a:ext cx="322293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FFFFFF"/>
                </a:solidFill>
                <a:cs typeface="Arial" charset="0"/>
              </a:rPr>
              <a:t>For Fiscal Year Ended September 28, 20X2</a:t>
            </a:r>
            <a:endParaRPr lang="en-US" altLang="en-US" dirty="0">
              <a:solidFill>
                <a:prstClr val="black"/>
              </a:solidFill>
              <a:cs typeface="Arial" charset="0"/>
            </a:endParaRPr>
          </a:p>
        </p:txBody>
      </p:sp>
      <p:sp>
        <p:nvSpPr>
          <p:cNvPr id="2924" name="Rectangle 53"/>
          <p:cNvSpPr>
            <a:spLocks noChangeArrowheads="1"/>
          </p:cNvSpPr>
          <p:nvPr/>
        </p:nvSpPr>
        <p:spPr bwMode="auto">
          <a:xfrm>
            <a:off x="7586663" y="5578476"/>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b="1" dirty="0">
                <a:solidFill>
                  <a:srgbClr val="000000"/>
                </a:solidFill>
                <a:cs typeface="Arial" charset="0"/>
              </a:rPr>
              <a:t>Equity</a:t>
            </a:r>
            <a:endParaRPr lang="en-US" altLang="en-US" dirty="0">
              <a:solidFill>
                <a:prstClr val="black"/>
              </a:solidFill>
              <a:cs typeface="Arial" charset="0"/>
            </a:endParaRPr>
          </a:p>
        </p:txBody>
      </p:sp>
      <p:sp>
        <p:nvSpPr>
          <p:cNvPr id="2925" name="Rectangle 54"/>
          <p:cNvSpPr>
            <a:spLocks noChangeArrowheads="1"/>
          </p:cNvSpPr>
          <p:nvPr/>
        </p:nvSpPr>
        <p:spPr bwMode="auto">
          <a:xfrm>
            <a:off x="5580064" y="4103689"/>
            <a:ext cx="55463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b="1" dirty="0">
                <a:solidFill>
                  <a:srgbClr val="FFFFFF"/>
                </a:solidFill>
                <a:cs typeface="Arial" charset="0"/>
              </a:rPr>
              <a:t>APPLE</a:t>
            </a:r>
            <a:endParaRPr lang="en-US" altLang="en-US" dirty="0">
              <a:solidFill>
                <a:prstClr val="black"/>
              </a:solidFill>
              <a:cs typeface="Arial" charset="0"/>
            </a:endParaRPr>
          </a:p>
        </p:txBody>
      </p:sp>
      <p:sp>
        <p:nvSpPr>
          <p:cNvPr id="2926" name="Rectangle 55"/>
          <p:cNvSpPr>
            <a:spLocks noChangeArrowheads="1"/>
          </p:cNvSpPr>
          <p:nvPr/>
        </p:nvSpPr>
        <p:spPr bwMode="auto">
          <a:xfrm>
            <a:off x="5337176" y="4319589"/>
            <a:ext cx="10852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FFFFFF"/>
                </a:solidFill>
                <a:cs typeface="Arial" charset="0"/>
              </a:rPr>
              <a:t>Balance Sheet</a:t>
            </a:r>
            <a:endParaRPr lang="en-US" altLang="en-US" dirty="0">
              <a:solidFill>
                <a:prstClr val="black"/>
              </a:solidFill>
              <a:cs typeface="Arial" charset="0"/>
            </a:endParaRPr>
          </a:p>
        </p:txBody>
      </p:sp>
      <p:sp>
        <p:nvSpPr>
          <p:cNvPr id="2927" name="Rectangle 56"/>
          <p:cNvSpPr>
            <a:spLocks noChangeArrowheads="1"/>
          </p:cNvSpPr>
          <p:nvPr/>
        </p:nvSpPr>
        <p:spPr bwMode="auto">
          <a:xfrm>
            <a:off x="5116514" y="4525964"/>
            <a:ext cx="153247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FFFFFF"/>
                </a:solidFill>
                <a:cs typeface="Arial" charset="0"/>
              </a:rPr>
              <a:t>September 28, 20X2</a:t>
            </a:r>
            <a:endParaRPr lang="en-US" altLang="en-US" dirty="0">
              <a:solidFill>
                <a:prstClr val="black"/>
              </a:solidFill>
              <a:cs typeface="Arial" charset="0"/>
            </a:endParaRPr>
          </a:p>
        </p:txBody>
      </p:sp>
      <p:sp>
        <p:nvSpPr>
          <p:cNvPr id="31" name="Rectangle 30"/>
          <p:cNvSpPr>
            <a:spLocks noChangeArrowheads="1"/>
          </p:cNvSpPr>
          <p:nvPr/>
        </p:nvSpPr>
        <p:spPr bwMode="auto">
          <a:xfrm>
            <a:off x="9048751" y="4959351"/>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$22,367</a:t>
            </a:r>
            <a:endParaRPr lang="en-US" altLang="en-US" dirty="0">
              <a:solidFill>
                <a:prstClr val="black"/>
              </a:solidFill>
              <a:cs typeface="Arial" charset="0"/>
            </a:endParaRPr>
          </a:p>
        </p:txBody>
      </p:sp>
      <p:sp>
        <p:nvSpPr>
          <p:cNvPr id="9" name="Rectangle 8"/>
          <p:cNvSpPr>
            <a:spLocks noChangeArrowheads="1"/>
          </p:cNvSpPr>
          <p:nvPr/>
        </p:nvSpPr>
        <p:spPr bwMode="auto">
          <a:xfrm>
            <a:off x="2019301" y="2608264"/>
            <a:ext cx="75180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Revenues</a:t>
            </a:r>
            <a:endParaRPr lang="en-US" altLang="en-US" dirty="0">
              <a:solidFill>
                <a:prstClr val="black"/>
              </a:solidFill>
              <a:cs typeface="Arial" charset="0"/>
            </a:endParaRPr>
          </a:p>
        </p:txBody>
      </p:sp>
      <p:sp>
        <p:nvSpPr>
          <p:cNvPr id="10" name="Rectangle 9"/>
          <p:cNvSpPr>
            <a:spLocks noChangeArrowheads="1"/>
          </p:cNvSpPr>
          <p:nvPr/>
        </p:nvSpPr>
        <p:spPr bwMode="auto">
          <a:xfrm>
            <a:off x="5186364" y="2608264"/>
            <a:ext cx="69730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$170,910</a:t>
            </a:r>
            <a:endParaRPr lang="en-US" altLang="en-US" dirty="0">
              <a:solidFill>
                <a:prstClr val="black"/>
              </a:solidFill>
              <a:cs typeface="Arial" charset="0"/>
            </a:endParaRPr>
          </a:p>
        </p:txBody>
      </p:sp>
      <p:sp>
        <p:nvSpPr>
          <p:cNvPr id="11" name="Rectangle 10"/>
          <p:cNvSpPr>
            <a:spLocks noChangeArrowheads="1"/>
          </p:cNvSpPr>
          <p:nvPr/>
        </p:nvSpPr>
        <p:spPr bwMode="auto">
          <a:xfrm>
            <a:off x="6427789" y="2608264"/>
            <a:ext cx="2720745"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Owner, Capital, September 29, 20X1</a:t>
            </a:r>
            <a:endParaRPr lang="en-US" altLang="en-US" dirty="0">
              <a:solidFill>
                <a:prstClr val="black"/>
              </a:solidFill>
              <a:cs typeface="Arial" charset="0"/>
            </a:endParaRPr>
          </a:p>
        </p:txBody>
      </p:sp>
      <p:sp>
        <p:nvSpPr>
          <p:cNvPr id="12" name="Rectangle 11"/>
          <p:cNvSpPr>
            <a:spLocks noChangeArrowheads="1"/>
          </p:cNvSpPr>
          <p:nvPr/>
        </p:nvSpPr>
        <p:spPr bwMode="auto">
          <a:xfrm>
            <a:off x="9402764" y="2608264"/>
            <a:ext cx="68493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$118,210</a:t>
            </a:r>
            <a:endParaRPr lang="en-US" altLang="en-US" dirty="0">
              <a:solidFill>
                <a:prstClr val="black"/>
              </a:solidFill>
              <a:cs typeface="Arial" charset="0"/>
            </a:endParaRPr>
          </a:p>
        </p:txBody>
      </p:sp>
      <p:sp>
        <p:nvSpPr>
          <p:cNvPr id="18" name="Rectangle 17"/>
          <p:cNvSpPr>
            <a:spLocks noChangeArrowheads="1"/>
          </p:cNvSpPr>
          <p:nvPr/>
        </p:nvSpPr>
        <p:spPr bwMode="auto">
          <a:xfrm>
            <a:off x="6427788" y="3021014"/>
            <a:ext cx="212558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Less:  Withdrawals by owner</a:t>
            </a:r>
            <a:endParaRPr lang="en-US" altLang="en-US" dirty="0">
              <a:solidFill>
                <a:prstClr val="black"/>
              </a:solidFill>
              <a:cs typeface="Arial" charset="0"/>
            </a:endParaRPr>
          </a:p>
        </p:txBody>
      </p:sp>
      <p:sp>
        <p:nvSpPr>
          <p:cNvPr id="19" name="Rectangle 18"/>
          <p:cNvSpPr>
            <a:spLocks noChangeArrowheads="1"/>
          </p:cNvSpPr>
          <p:nvPr/>
        </p:nvSpPr>
        <p:spPr bwMode="auto">
          <a:xfrm>
            <a:off x="9534526" y="3021014"/>
            <a:ext cx="62356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(31,698)</a:t>
            </a:r>
            <a:endParaRPr lang="en-US" altLang="en-US" dirty="0">
              <a:solidFill>
                <a:prstClr val="black"/>
              </a:solidFill>
              <a:cs typeface="Arial" charset="0"/>
            </a:endParaRPr>
          </a:p>
        </p:txBody>
      </p:sp>
      <p:sp>
        <p:nvSpPr>
          <p:cNvPr id="2928" name="Rectangle 57"/>
          <p:cNvSpPr>
            <a:spLocks noChangeArrowheads="1"/>
          </p:cNvSpPr>
          <p:nvPr/>
        </p:nvSpPr>
        <p:spPr bwMode="auto">
          <a:xfrm>
            <a:off x="3703639" y="4743451"/>
            <a:ext cx="54822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b="1" dirty="0">
                <a:solidFill>
                  <a:srgbClr val="000000"/>
                </a:solidFill>
                <a:cs typeface="Arial" charset="0"/>
              </a:rPr>
              <a:t>Assets</a:t>
            </a:r>
            <a:endParaRPr lang="en-US" altLang="en-US" dirty="0">
              <a:solidFill>
                <a:prstClr val="black"/>
              </a:solidFill>
              <a:cs typeface="Arial" charset="0"/>
            </a:endParaRPr>
          </a:p>
        </p:txBody>
      </p:sp>
      <p:sp>
        <p:nvSpPr>
          <p:cNvPr id="13" name="Rectangle 12"/>
          <p:cNvSpPr>
            <a:spLocks noChangeArrowheads="1"/>
          </p:cNvSpPr>
          <p:nvPr/>
        </p:nvSpPr>
        <p:spPr bwMode="auto">
          <a:xfrm>
            <a:off x="2019301" y="2814639"/>
            <a:ext cx="73257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Expenses</a:t>
            </a:r>
            <a:endParaRPr lang="en-US" altLang="en-US" dirty="0">
              <a:solidFill>
                <a:prstClr val="black"/>
              </a:solidFill>
              <a:cs typeface="Arial" charset="0"/>
            </a:endParaRPr>
          </a:p>
        </p:txBody>
      </p:sp>
      <p:sp>
        <p:nvSpPr>
          <p:cNvPr id="16" name="Rectangle 15"/>
          <p:cNvSpPr>
            <a:spLocks noChangeArrowheads="1"/>
          </p:cNvSpPr>
          <p:nvPr/>
        </p:nvSpPr>
        <p:spPr bwMode="auto">
          <a:xfrm>
            <a:off x="2201864" y="3021014"/>
            <a:ext cx="175528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Cost of sales (expense)</a:t>
            </a:r>
            <a:endParaRPr lang="en-US" altLang="en-US" dirty="0">
              <a:solidFill>
                <a:prstClr val="black"/>
              </a:solidFill>
              <a:cs typeface="Arial" charset="0"/>
            </a:endParaRPr>
          </a:p>
        </p:txBody>
      </p:sp>
      <p:sp>
        <p:nvSpPr>
          <p:cNvPr id="17" name="Rectangle 16"/>
          <p:cNvSpPr>
            <a:spLocks noChangeArrowheads="1"/>
          </p:cNvSpPr>
          <p:nvPr/>
        </p:nvSpPr>
        <p:spPr bwMode="auto">
          <a:xfrm>
            <a:off x="4289426" y="3021014"/>
            <a:ext cx="68493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$119,724</a:t>
            </a:r>
            <a:endParaRPr lang="en-US" altLang="en-US" dirty="0">
              <a:solidFill>
                <a:prstClr val="black"/>
              </a:solidFill>
              <a:cs typeface="Arial" charset="0"/>
            </a:endParaRPr>
          </a:p>
        </p:txBody>
      </p:sp>
      <p:sp>
        <p:nvSpPr>
          <p:cNvPr id="28" name="Rectangle 27"/>
          <p:cNvSpPr>
            <a:spLocks noChangeArrowheads="1"/>
          </p:cNvSpPr>
          <p:nvPr/>
        </p:nvSpPr>
        <p:spPr bwMode="auto">
          <a:xfrm>
            <a:off x="2111375" y="4959351"/>
            <a:ext cx="38953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Cash</a:t>
            </a:r>
            <a:endParaRPr lang="en-US" altLang="en-US" dirty="0">
              <a:solidFill>
                <a:prstClr val="black"/>
              </a:solidFill>
              <a:cs typeface="Arial" charset="0"/>
            </a:endParaRPr>
          </a:p>
        </p:txBody>
      </p:sp>
      <p:sp>
        <p:nvSpPr>
          <p:cNvPr id="29" name="Rectangle 28"/>
          <p:cNvSpPr>
            <a:spLocks noChangeArrowheads="1"/>
          </p:cNvSpPr>
          <p:nvPr/>
        </p:nvSpPr>
        <p:spPr bwMode="auto">
          <a:xfrm>
            <a:off x="5276851" y="4959351"/>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$14,259</a:t>
            </a:r>
            <a:endParaRPr lang="en-US" altLang="en-US" dirty="0">
              <a:solidFill>
                <a:prstClr val="black"/>
              </a:solidFill>
              <a:cs typeface="Arial" charset="0"/>
            </a:endParaRPr>
          </a:p>
        </p:txBody>
      </p:sp>
      <p:sp>
        <p:nvSpPr>
          <p:cNvPr id="30" name="Rectangle 29"/>
          <p:cNvSpPr>
            <a:spLocks noChangeArrowheads="1"/>
          </p:cNvSpPr>
          <p:nvPr/>
        </p:nvSpPr>
        <p:spPr bwMode="auto">
          <a:xfrm>
            <a:off x="6164263" y="4959351"/>
            <a:ext cx="131766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Accounts payable</a:t>
            </a:r>
            <a:endParaRPr lang="en-US" altLang="en-US" dirty="0">
              <a:solidFill>
                <a:prstClr val="black"/>
              </a:solidFill>
              <a:cs typeface="Arial" charset="0"/>
            </a:endParaRPr>
          </a:p>
        </p:txBody>
      </p:sp>
      <p:sp>
        <p:nvSpPr>
          <p:cNvPr id="2808" name="Rectangle 33"/>
          <p:cNvSpPr>
            <a:spLocks noChangeArrowheads="1"/>
          </p:cNvSpPr>
          <p:nvPr/>
        </p:nvSpPr>
        <p:spPr bwMode="auto">
          <a:xfrm>
            <a:off x="6164263" y="5165726"/>
            <a:ext cx="109485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Other liabilities</a:t>
            </a:r>
            <a:endParaRPr lang="en-US" altLang="en-US" dirty="0">
              <a:solidFill>
                <a:prstClr val="black"/>
              </a:solidFill>
              <a:cs typeface="Arial" charset="0"/>
            </a:endParaRPr>
          </a:p>
        </p:txBody>
      </p:sp>
      <p:sp>
        <p:nvSpPr>
          <p:cNvPr id="2809" name="Rectangle 34"/>
          <p:cNvSpPr>
            <a:spLocks noChangeArrowheads="1"/>
          </p:cNvSpPr>
          <p:nvPr/>
        </p:nvSpPr>
        <p:spPr bwMode="auto">
          <a:xfrm>
            <a:off x="9139238" y="5165726"/>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61,084</a:t>
            </a:r>
            <a:endParaRPr lang="en-US" altLang="en-US" dirty="0">
              <a:solidFill>
                <a:prstClr val="black"/>
              </a:solidFill>
              <a:cs typeface="Arial" charset="0"/>
            </a:endParaRPr>
          </a:p>
        </p:txBody>
      </p:sp>
      <p:sp>
        <p:nvSpPr>
          <p:cNvPr id="2929" name="Rectangle 58"/>
          <p:cNvSpPr>
            <a:spLocks noChangeArrowheads="1"/>
          </p:cNvSpPr>
          <p:nvPr/>
        </p:nvSpPr>
        <p:spPr bwMode="auto">
          <a:xfrm>
            <a:off x="7475539" y="4743451"/>
            <a:ext cx="77264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b="1" dirty="0">
                <a:solidFill>
                  <a:srgbClr val="000000"/>
                </a:solidFill>
                <a:cs typeface="Arial" charset="0"/>
              </a:rPr>
              <a:t>Liabilities</a:t>
            </a:r>
            <a:endParaRPr lang="en-US" altLang="en-US" dirty="0">
              <a:solidFill>
                <a:prstClr val="black"/>
              </a:solidFill>
              <a:cs typeface="Arial" charset="0"/>
            </a:endParaRPr>
          </a:p>
        </p:txBody>
      </p:sp>
      <p:sp>
        <p:nvSpPr>
          <p:cNvPr id="2930" name="Rectangle 59"/>
          <p:cNvSpPr>
            <a:spLocks noChangeArrowheads="1"/>
          </p:cNvSpPr>
          <p:nvPr/>
        </p:nvSpPr>
        <p:spPr bwMode="auto">
          <a:xfrm>
            <a:off x="1989139" y="1928813"/>
            <a:ext cx="3963987"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2931" name="Rectangle 60"/>
          <p:cNvSpPr>
            <a:spLocks noChangeArrowheads="1"/>
          </p:cNvSpPr>
          <p:nvPr/>
        </p:nvSpPr>
        <p:spPr bwMode="auto">
          <a:xfrm>
            <a:off x="1989139" y="2578100"/>
            <a:ext cx="3963987"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cxnSp>
        <p:nvCxnSpPr>
          <p:cNvPr id="382" name="Elbow Connector 381"/>
          <p:cNvCxnSpPr/>
          <p:nvPr/>
        </p:nvCxnSpPr>
        <p:spPr>
          <a:xfrm rot="5400000" flipH="1" flipV="1">
            <a:off x="5699919" y="3121819"/>
            <a:ext cx="922338" cy="469900"/>
          </a:xfrm>
          <a:prstGeom prst="bentConnector3">
            <a:avLst>
              <a:gd name="adj1" fmla="val 99059"/>
            </a:avLst>
          </a:pr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a:spLocks noChangeArrowheads="1"/>
          </p:cNvSpPr>
          <p:nvPr/>
        </p:nvSpPr>
        <p:spPr bwMode="auto">
          <a:xfrm>
            <a:off x="6427788" y="2814639"/>
            <a:ext cx="130805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Plus:  Net income</a:t>
            </a:r>
            <a:endParaRPr lang="en-US" altLang="en-US" dirty="0">
              <a:solidFill>
                <a:prstClr val="black"/>
              </a:solidFill>
              <a:cs typeface="Arial" charset="0"/>
            </a:endParaRPr>
          </a:p>
        </p:txBody>
      </p:sp>
      <p:sp>
        <p:nvSpPr>
          <p:cNvPr id="15" name="Rectangle 14"/>
          <p:cNvSpPr>
            <a:spLocks noChangeArrowheads="1"/>
          </p:cNvSpPr>
          <p:nvPr/>
        </p:nvSpPr>
        <p:spPr bwMode="auto">
          <a:xfrm>
            <a:off x="9583738" y="2814639"/>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37,037</a:t>
            </a:r>
            <a:endParaRPr lang="en-US" altLang="en-US" dirty="0">
              <a:solidFill>
                <a:prstClr val="black"/>
              </a:solidFill>
              <a:cs typeface="Arial" charset="0"/>
            </a:endParaRPr>
          </a:p>
        </p:txBody>
      </p:sp>
      <p:sp>
        <p:nvSpPr>
          <p:cNvPr id="24" name="Rectangle 23"/>
          <p:cNvSpPr>
            <a:spLocks noChangeArrowheads="1"/>
          </p:cNvSpPr>
          <p:nvPr/>
        </p:nvSpPr>
        <p:spPr bwMode="auto">
          <a:xfrm>
            <a:off x="2201864" y="3454401"/>
            <a:ext cx="11148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Total expenses</a:t>
            </a:r>
            <a:endParaRPr lang="en-US" altLang="en-US" dirty="0">
              <a:solidFill>
                <a:prstClr val="black"/>
              </a:solidFill>
              <a:cs typeface="Arial" charset="0"/>
            </a:endParaRPr>
          </a:p>
        </p:txBody>
      </p:sp>
      <p:sp>
        <p:nvSpPr>
          <p:cNvPr id="25" name="Rectangle 24"/>
          <p:cNvSpPr>
            <a:spLocks noChangeArrowheads="1"/>
          </p:cNvSpPr>
          <p:nvPr/>
        </p:nvSpPr>
        <p:spPr bwMode="auto">
          <a:xfrm>
            <a:off x="5276851" y="3454401"/>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133,873</a:t>
            </a:r>
            <a:endParaRPr lang="en-US" altLang="en-US" dirty="0">
              <a:solidFill>
                <a:prstClr val="black"/>
              </a:solidFill>
              <a:cs typeface="Arial" charset="0"/>
            </a:endParaRPr>
          </a:p>
        </p:txBody>
      </p:sp>
      <p:sp>
        <p:nvSpPr>
          <p:cNvPr id="2933" name="Rectangle 62"/>
          <p:cNvSpPr>
            <a:spLocks noChangeArrowheads="1"/>
          </p:cNvSpPr>
          <p:nvPr/>
        </p:nvSpPr>
        <p:spPr bwMode="auto">
          <a:xfrm>
            <a:off x="4148138" y="3422651"/>
            <a:ext cx="906462" cy="11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2934" name="Rectangle 63"/>
          <p:cNvSpPr>
            <a:spLocks noChangeArrowheads="1"/>
          </p:cNvSpPr>
          <p:nvPr/>
        </p:nvSpPr>
        <p:spPr bwMode="auto">
          <a:xfrm>
            <a:off x="1970088" y="1928814"/>
            <a:ext cx="19050" cy="6699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2936" name="Rectangle 65"/>
          <p:cNvSpPr>
            <a:spLocks noChangeArrowheads="1"/>
          </p:cNvSpPr>
          <p:nvPr/>
        </p:nvSpPr>
        <p:spPr bwMode="auto">
          <a:xfrm>
            <a:off x="5045075" y="6186489"/>
            <a:ext cx="9080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grpSp>
        <p:nvGrpSpPr>
          <p:cNvPr id="257" name="Group 256"/>
          <p:cNvGrpSpPr/>
          <p:nvPr/>
        </p:nvGrpSpPr>
        <p:grpSpPr>
          <a:xfrm>
            <a:off x="5045075" y="6392864"/>
            <a:ext cx="908050" cy="20637"/>
            <a:chOff x="3521075" y="6392863"/>
            <a:chExt cx="908050" cy="20637"/>
          </a:xfrm>
        </p:grpSpPr>
        <p:sp>
          <p:nvSpPr>
            <p:cNvPr id="128" name="Line 66"/>
            <p:cNvSpPr>
              <a:spLocks noChangeShapeType="1"/>
            </p:cNvSpPr>
            <p:nvPr/>
          </p:nvSpPr>
          <p:spPr bwMode="auto">
            <a:xfrm>
              <a:off x="3521075" y="6392863"/>
              <a:ext cx="9080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dirty="0">
                <a:solidFill>
                  <a:prstClr val="black"/>
                </a:solidFill>
                <a:latin typeface="Calibri"/>
                <a:cs typeface="Arial" charset="0"/>
              </a:endParaRPr>
            </a:p>
          </p:txBody>
        </p:sp>
        <p:sp>
          <p:nvSpPr>
            <p:cNvPr id="129" name="Rectangle 67"/>
            <p:cNvSpPr>
              <a:spLocks noChangeArrowheads="1"/>
            </p:cNvSpPr>
            <p:nvPr/>
          </p:nvSpPr>
          <p:spPr bwMode="auto">
            <a:xfrm>
              <a:off x="3521075" y="6392863"/>
              <a:ext cx="9080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30" name="Line 68"/>
            <p:cNvSpPr>
              <a:spLocks noChangeShapeType="1"/>
            </p:cNvSpPr>
            <p:nvPr/>
          </p:nvSpPr>
          <p:spPr bwMode="auto">
            <a:xfrm>
              <a:off x="3521075" y="6413500"/>
              <a:ext cx="9080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dirty="0">
                <a:solidFill>
                  <a:prstClr val="black"/>
                </a:solidFill>
                <a:latin typeface="Calibri"/>
                <a:cs typeface="Arial" charset="0"/>
              </a:endParaRPr>
            </a:p>
          </p:txBody>
        </p:sp>
      </p:grpSp>
      <p:sp>
        <p:nvSpPr>
          <p:cNvPr id="131" name="Rectangle 69"/>
          <p:cNvSpPr>
            <a:spLocks noChangeArrowheads="1"/>
          </p:cNvSpPr>
          <p:nvPr/>
        </p:nvSpPr>
        <p:spPr bwMode="auto">
          <a:xfrm>
            <a:off x="5045075" y="6413501"/>
            <a:ext cx="9080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32" name="Rectangle 70"/>
          <p:cNvSpPr>
            <a:spLocks noChangeArrowheads="1"/>
          </p:cNvSpPr>
          <p:nvPr/>
        </p:nvSpPr>
        <p:spPr bwMode="auto">
          <a:xfrm>
            <a:off x="1970088" y="4071938"/>
            <a:ext cx="19050" cy="6604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33" name="Rectangle 71"/>
          <p:cNvSpPr>
            <a:spLocks noChangeArrowheads="1"/>
          </p:cNvSpPr>
          <p:nvPr/>
        </p:nvSpPr>
        <p:spPr bwMode="auto">
          <a:xfrm>
            <a:off x="5932489" y="1947864"/>
            <a:ext cx="20637" cy="650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34" name="Rectangle 72"/>
          <p:cNvSpPr>
            <a:spLocks noChangeArrowheads="1"/>
          </p:cNvSpPr>
          <p:nvPr/>
        </p:nvSpPr>
        <p:spPr bwMode="auto">
          <a:xfrm>
            <a:off x="6376989" y="1928814"/>
            <a:ext cx="20637" cy="6699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35" name="Rectangle 73"/>
          <p:cNvSpPr>
            <a:spLocks noChangeArrowheads="1"/>
          </p:cNvSpPr>
          <p:nvPr/>
        </p:nvSpPr>
        <p:spPr bwMode="auto">
          <a:xfrm>
            <a:off x="10148889" y="1947864"/>
            <a:ext cx="20637" cy="650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36" name="Rectangle 74"/>
          <p:cNvSpPr>
            <a:spLocks noChangeArrowheads="1"/>
          </p:cNvSpPr>
          <p:nvPr/>
        </p:nvSpPr>
        <p:spPr bwMode="auto">
          <a:xfrm>
            <a:off x="9704389" y="4092576"/>
            <a:ext cx="20637" cy="6397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63" name="Rectangle 75"/>
          <p:cNvSpPr>
            <a:spLocks noChangeArrowheads="1"/>
          </p:cNvSpPr>
          <p:nvPr/>
        </p:nvSpPr>
        <p:spPr bwMode="auto">
          <a:xfrm>
            <a:off x="6397625" y="1928813"/>
            <a:ext cx="3771900"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64" name="Rectangle 76"/>
          <p:cNvSpPr>
            <a:spLocks noChangeArrowheads="1"/>
          </p:cNvSpPr>
          <p:nvPr/>
        </p:nvSpPr>
        <p:spPr bwMode="auto">
          <a:xfrm>
            <a:off x="6397625" y="2578100"/>
            <a:ext cx="3771900"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66" name="Rectangle 78"/>
          <p:cNvSpPr>
            <a:spLocks noChangeArrowheads="1"/>
          </p:cNvSpPr>
          <p:nvPr/>
        </p:nvSpPr>
        <p:spPr bwMode="auto">
          <a:xfrm>
            <a:off x="9261475" y="3206751"/>
            <a:ext cx="9080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72" name="Rectangle 84"/>
          <p:cNvSpPr>
            <a:spLocks noChangeArrowheads="1"/>
          </p:cNvSpPr>
          <p:nvPr/>
        </p:nvSpPr>
        <p:spPr bwMode="auto">
          <a:xfrm>
            <a:off x="5045075" y="3640139"/>
            <a:ext cx="9080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20" name="Rectangle 19"/>
          <p:cNvSpPr>
            <a:spLocks noChangeArrowheads="1"/>
          </p:cNvSpPr>
          <p:nvPr/>
        </p:nvSpPr>
        <p:spPr bwMode="auto">
          <a:xfrm>
            <a:off x="2201864" y="3227389"/>
            <a:ext cx="193161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Selling and other expense</a:t>
            </a:r>
            <a:endParaRPr lang="en-US" altLang="en-US" dirty="0">
              <a:solidFill>
                <a:prstClr val="black"/>
              </a:solidFill>
              <a:cs typeface="Arial" charset="0"/>
            </a:endParaRPr>
          </a:p>
        </p:txBody>
      </p:sp>
      <p:sp>
        <p:nvSpPr>
          <p:cNvPr id="21" name="Rectangle 20"/>
          <p:cNvSpPr>
            <a:spLocks noChangeArrowheads="1"/>
          </p:cNvSpPr>
          <p:nvPr/>
        </p:nvSpPr>
        <p:spPr bwMode="auto">
          <a:xfrm>
            <a:off x="4470400" y="3227389"/>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14,149</a:t>
            </a:r>
            <a:endParaRPr lang="en-US" altLang="en-US" dirty="0">
              <a:solidFill>
                <a:prstClr val="black"/>
              </a:solidFill>
              <a:cs typeface="Arial" charset="0"/>
            </a:endParaRPr>
          </a:p>
        </p:txBody>
      </p:sp>
      <p:sp>
        <p:nvSpPr>
          <p:cNvPr id="26" name="Rectangle 25"/>
          <p:cNvSpPr>
            <a:spLocks noChangeArrowheads="1"/>
          </p:cNvSpPr>
          <p:nvPr/>
        </p:nvSpPr>
        <p:spPr bwMode="auto">
          <a:xfrm>
            <a:off x="2019301" y="3660776"/>
            <a:ext cx="84478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Net income</a:t>
            </a:r>
            <a:endParaRPr lang="en-US" altLang="en-US" dirty="0">
              <a:solidFill>
                <a:prstClr val="black"/>
              </a:solidFill>
              <a:cs typeface="Arial" charset="0"/>
            </a:endParaRPr>
          </a:p>
        </p:txBody>
      </p:sp>
      <p:sp>
        <p:nvSpPr>
          <p:cNvPr id="27" name="Rectangle 26"/>
          <p:cNvSpPr>
            <a:spLocks noChangeArrowheads="1"/>
          </p:cNvSpPr>
          <p:nvPr/>
        </p:nvSpPr>
        <p:spPr bwMode="auto">
          <a:xfrm>
            <a:off x="5276851" y="3660776"/>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$37,037</a:t>
            </a:r>
            <a:endParaRPr lang="en-US" altLang="en-US" dirty="0">
              <a:solidFill>
                <a:prstClr val="black"/>
              </a:solidFill>
              <a:cs typeface="Arial" charset="0"/>
            </a:endParaRPr>
          </a:p>
        </p:txBody>
      </p:sp>
      <p:sp>
        <p:nvSpPr>
          <p:cNvPr id="2806" name="Rectangle 31"/>
          <p:cNvSpPr>
            <a:spLocks noChangeArrowheads="1"/>
          </p:cNvSpPr>
          <p:nvPr/>
        </p:nvSpPr>
        <p:spPr bwMode="auto">
          <a:xfrm>
            <a:off x="2111376" y="5165726"/>
            <a:ext cx="149399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Accounts receivable</a:t>
            </a:r>
            <a:endParaRPr lang="en-US" altLang="en-US" dirty="0">
              <a:solidFill>
                <a:prstClr val="black"/>
              </a:solidFill>
              <a:cs typeface="Arial" charset="0"/>
            </a:endParaRPr>
          </a:p>
        </p:txBody>
      </p:sp>
      <p:sp>
        <p:nvSpPr>
          <p:cNvPr id="2807" name="Rectangle 32"/>
          <p:cNvSpPr>
            <a:spLocks noChangeArrowheads="1"/>
          </p:cNvSpPr>
          <p:nvPr/>
        </p:nvSpPr>
        <p:spPr bwMode="auto">
          <a:xfrm>
            <a:off x="5367338" y="5165726"/>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13,102</a:t>
            </a:r>
            <a:endParaRPr lang="en-US" altLang="en-US" dirty="0">
              <a:solidFill>
                <a:prstClr val="black"/>
              </a:solidFill>
              <a:cs typeface="Arial" charset="0"/>
            </a:endParaRPr>
          </a:p>
        </p:txBody>
      </p:sp>
      <p:sp>
        <p:nvSpPr>
          <p:cNvPr id="2810" name="Rectangle 35"/>
          <p:cNvSpPr>
            <a:spLocks noChangeArrowheads="1"/>
          </p:cNvSpPr>
          <p:nvPr/>
        </p:nvSpPr>
        <p:spPr bwMode="auto">
          <a:xfrm>
            <a:off x="2111375" y="5372101"/>
            <a:ext cx="152445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Land and equipment</a:t>
            </a:r>
            <a:endParaRPr lang="en-US" altLang="en-US" dirty="0">
              <a:solidFill>
                <a:prstClr val="black"/>
              </a:solidFill>
              <a:cs typeface="Arial" charset="0"/>
            </a:endParaRPr>
          </a:p>
        </p:txBody>
      </p:sp>
      <p:sp>
        <p:nvSpPr>
          <p:cNvPr id="2811" name="Rectangle 36"/>
          <p:cNvSpPr>
            <a:spLocks noChangeArrowheads="1"/>
          </p:cNvSpPr>
          <p:nvPr/>
        </p:nvSpPr>
        <p:spPr bwMode="auto">
          <a:xfrm>
            <a:off x="5367338" y="5372101"/>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16,597</a:t>
            </a:r>
            <a:endParaRPr lang="en-US" altLang="en-US" dirty="0">
              <a:solidFill>
                <a:prstClr val="black"/>
              </a:solidFill>
              <a:cs typeface="Arial" charset="0"/>
            </a:endParaRPr>
          </a:p>
        </p:txBody>
      </p:sp>
      <p:sp>
        <p:nvSpPr>
          <p:cNvPr id="2814" name="Rectangle 39"/>
          <p:cNvSpPr>
            <a:spLocks noChangeArrowheads="1"/>
          </p:cNvSpPr>
          <p:nvPr/>
        </p:nvSpPr>
        <p:spPr bwMode="auto">
          <a:xfrm>
            <a:off x="2111375" y="5578476"/>
            <a:ext cx="218329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Investments and other assets</a:t>
            </a:r>
            <a:endParaRPr lang="en-US" altLang="en-US" dirty="0">
              <a:solidFill>
                <a:prstClr val="black"/>
              </a:solidFill>
              <a:cs typeface="Arial" charset="0"/>
            </a:endParaRPr>
          </a:p>
        </p:txBody>
      </p:sp>
      <p:sp>
        <p:nvSpPr>
          <p:cNvPr id="2815" name="Rectangle 40"/>
          <p:cNvSpPr>
            <a:spLocks noChangeArrowheads="1"/>
          </p:cNvSpPr>
          <p:nvPr/>
        </p:nvSpPr>
        <p:spPr bwMode="auto">
          <a:xfrm>
            <a:off x="5276851" y="5578476"/>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300" dirty="0">
                <a:solidFill>
                  <a:srgbClr val="000000"/>
                </a:solidFill>
                <a:cs typeface="Arial" charset="0"/>
              </a:rPr>
              <a:t>163,042</a:t>
            </a:r>
            <a:endParaRPr lang="en-US" altLang="en-US" dirty="0">
              <a:solidFill>
                <a:prstClr val="black"/>
              </a:solidFill>
              <a:cs typeface="Arial" charset="0"/>
            </a:endParaRPr>
          </a:p>
        </p:txBody>
      </p:sp>
      <p:sp>
        <p:nvSpPr>
          <p:cNvPr id="177" name="Rectangle 89"/>
          <p:cNvSpPr>
            <a:spLocks noChangeArrowheads="1"/>
          </p:cNvSpPr>
          <p:nvPr/>
        </p:nvSpPr>
        <p:spPr bwMode="auto">
          <a:xfrm>
            <a:off x="1989139" y="4071939"/>
            <a:ext cx="7735887" cy="206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78" name="Rectangle 90"/>
          <p:cNvSpPr>
            <a:spLocks noChangeArrowheads="1"/>
          </p:cNvSpPr>
          <p:nvPr/>
        </p:nvSpPr>
        <p:spPr bwMode="auto">
          <a:xfrm>
            <a:off x="1989139" y="4711700"/>
            <a:ext cx="7735887"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79" name="Line 91"/>
          <p:cNvSpPr>
            <a:spLocks noChangeShapeType="1"/>
          </p:cNvSpPr>
          <p:nvPr/>
        </p:nvSpPr>
        <p:spPr bwMode="auto">
          <a:xfrm>
            <a:off x="8816975" y="5351463"/>
            <a:ext cx="9080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dirty="0">
              <a:solidFill>
                <a:prstClr val="black"/>
              </a:solidFill>
              <a:latin typeface="Calibri"/>
              <a:cs typeface="Arial" charset="0"/>
            </a:endParaRPr>
          </a:p>
        </p:txBody>
      </p:sp>
      <p:sp>
        <p:nvSpPr>
          <p:cNvPr id="184" name="Rectangle 96"/>
          <p:cNvSpPr>
            <a:spLocks noChangeArrowheads="1"/>
          </p:cNvSpPr>
          <p:nvPr/>
        </p:nvSpPr>
        <p:spPr bwMode="auto">
          <a:xfrm>
            <a:off x="8816975" y="6186489"/>
            <a:ext cx="9080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81" name="Slide Number Placeholder 180"/>
          <p:cNvSpPr>
            <a:spLocks noGrp="1"/>
          </p:cNvSpPr>
          <p:nvPr>
            <p:ph type="sldNum" sz="quarter" idx="12"/>
          </p:nvPr>
        </p:nvSpPr>
        <p:spPr>
          <a:xfrm>
            <a:off x="9775826" y="6356351"/>
            <a:ext cx="434974" cy="365125"/>
          </a:xfrm>
        </p:spPr>
        <p:txBody>
          <a:bodyPr/>
          <a:lstStyle/>
          <a:p>
            <a:pPr>
              <a:defRPr/>
            </a:pPr>
            <a:fld id="{78BF17B2-2C8D-4ECF-A0B0-B3C80481C2AC}" type="slidenum">
              <a:rPr lang="en-US"/>
              <a:pPr>
                <a:defRPr/>
              </a:pPr>
              <a:t>4</a:t>
            </a:fld>
            <a:endParaRPr lang="en-US" dirty="0"/>
          </a:p>
        </p:txBody>
      </p:sp>
      <p:grpSp>
        <p:nvGrpSpPr>
          <p:cNvPr id="182" name="Group 181"/>
          <p:cNvGrpSpPr/>
          <p:nvPr/>
        </p:nvGrpSpPr>
        <p:grpSpPr>
          <a:xfrm>
            <a:off x="5031075" y="3875089"/>
            <a:ext cx="908050" cy="20637"/>
            <a:chOff x="3521075" y="6392863"/>
            <a:chExt cx="908050" cy="20637"/>
          </a:xfrm>
        </p:grpSpPr>
        <p:sp>
          <p:nvSpPr>
            <p:cNvPr id="189" name="Line 66"/>
            <p:cNvSpPr>
              <a:spLocks noChangeShapeType="1"/>
            </p:cNvSpPr>
            <p:nvPr/>
          </p:nvSpPr>
          <p:spPr bwMode="auto">
            <a:xfrm>
              <a:off x="3521075" y="6392863"/>
              <a:ext cx="9080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dirty="0">
                <a:solidFill>
                  <a:prstClr val="black"/>
                </a:solidFill>
                <a:latin typeface="Calibri"/>
                <a:cs typeface="Arial" charset="0"/>
              </a:endParaRPr>
            </a:p>
          </p:txBody>
        </p:sp>
        <p:sp>
          <p:nvSpPr>
            <p:cNvPr id="190" name="Rectangle 67"/>
            <p:cNvSpPr>
              <a:spLocks noChangeArrowheads="1"/>
            </p:cNvSpPr>
            <p:nvPr/>
          </p:nvSpPr>
          <p:spPr bwMode="auto">
            <a:xfrm>
              <a:off x="3521075" y="6392863"/>
              <a:ext cx="9080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91" name="Line 68"/>
            <p:cNvSpPr>
              <a:spLocks noChangeShapeType="1"/>
            </p:cNvSpPr>
            <p:nvPr/>
          </p:nvSpPr>
          <p:spPr bwMode="auto">
            <a:xfrm>
              <a:off x="3521075" y="6413500"/>
              <a:ext cx="9080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dirty="0">
                <a:solidFill>
                  <a:prstClr val="black"/>
                </a:solidFill>
                <a:latin typeface="Calibri"/>
                <a:cs typeface="Arial" charset="0"/>
              </a:endParaRPr>
            </a:p>
          </p:txBody>
        </p:sp>
      </p:grpSp>
      <p:grpSp>
        <p:nvGrpSpPr>
          <p:cNvPr id="192" name="Group 191"/>
          <p:cNvGrpSpPr/>
          <p:nvPr/>
        </p:nvGrpSpPr>
        <p:grpSpPr>
          <a:xfrm>
            <a:off x="9271000" y="3408364"/>
            <a:ext cx="908050" cy="20637"/>
            <a:chOff x="3521075" y="6392863"/>
            <a:chExt cx="908050" cy="20637"/>
          </a:xfrm>
        </p:grpSpPr>
        <p:sp>
          <p:nvSpPr>
            <p:cNvPr id="193" name="Line 66"/>
            <p:cNvSpPr>
              <a:spLocks noChangeShapeType="1"/>
            </p:cNvSpPr>
            <p:nvPr/>
          </p:nvSpPr>
          <p:spPr bwMode="auto">
            <a:xfrm>
              <a:off x="3521075" y="6392863"/>
              <a:ext cx="9080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dirty="0">
                <a:solidFill>
                  <a:prstClr val="black"/>
                </a:solidFill>
                <a:latin typeface="Calibri"/>
                <a:cs typeface="Arial" charset="0"/>
              </a:endParaRPr>
            </a:p>
          </p:txBody>
        </p:sp>
        <p:sp>
          <p:nvSpPr>
            <p:cNvPr id="194" name="Rectangle 67"/>
            <p:cNvSpPr>
              <a:spLocks noChangeArrowheads="1"/>
            </p:cNvSpPr>
            <p:nvPr/>
          </p:nvSpPr>
          <p:spPr bwMode="auto">
            <a:xfrm>
              <a:off x="3521075" y="6392863"/>
              <a:ext cx="9080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95" name="Line 68"/>
            <p:cNvSpPr>
              <a:spLocks noChangeShapeType="1"/>
            </p:cNvSpPr>
            <p:nvPr/>
          </p:nvSpPr>
          <p:spPr bwMode="auto">
            <a:xfrm>
              <a:off x="3521075" y="6413500"/>
              <a:ext cx="9080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dirty="0">
                <a:solidFill>
                  <a:prstClr val="black"/>
                </a:solidFill>
                <a:latin typeface="Calibri"/>
                <a:cs typeface="Arial" charset="0"/>
              </a:endParaRPr>
            </a:p>
          </p:txBody>
        </p:sp>
      </p:grpSp>
      <p:grpSp>
        <p:nvGrpSpPr>
          <p:cNvPr id="196" name="Group 195"/>
          <p:cNvGrpSpPr/>
          <p:nvPr/>
        </p:nvGrpSpPr>
        <p:grpSpPr>
          <a:xfrm>
            <a:off x="8843963" y="6378577"/>
            <a:ext cx="908050" cy="20637"/>
            <a:chOff x="3521075" y="6392863"/>
            <a:chExt cx="908050" cy="20637"/>
          </a:xfrm>
        </p:grpSpPr>
        <p:sp>
          <p:nvSpPr>
            <p:cNvPr id="197" name="Line 66"/>
            <p:cNvSpPr>
              <a:spLocks noChangeShapeType="1"/>
            </p:cNvSpPr>
            <p:nvPr/>
          </p:nvSpPr>
          <p:spPr bwMode="auto">
            <a:xfrm>
              <a:off x="3521075" y="6392863"/>
              <a:ext cx="9080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dirty="0">
                <a:solidFill>
                  <a:prstClr val="black"/>
                </a:solidFill>
                <a:latin typeface="Calibri"/>
                <a:cs typeface="Arial" charset="0"/>
              </a:endParaRPr>
            </a:p>
          </p:txBody>
        </p:sp>
        <p:sp>
          <p:nvSpPr>
            <p:cNvPr id="198" name="Rectangle 67"/>
            <p:cNvSpPr>
              <a:spLocks noChangeArrowheads="1"/>
            </p:cNvSpPr>
            <p:nvPr/>
          </p:nvSpPr>
          <p:spPr bwMode="auto">
            <a:xfrm>
              <a:off x="3521075" y="6392863"/>
              <a:ext cx="9080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solidFill>
                  <a:prstClr val="black"/>
                </a:solidFill>
                <a:latin typeface="Calibri"/>
                <a:cs typeface="Arial" charset="0"/>
              </a:endParaRPr>
            </a:p>
          </p:txBody>
        </p:sp>
        <p:sp>
          <p:nvSpPr>
            <p:cNvPr id="199" name="Line 68"/>
            <p:cNvSpPr>
              <a:spLocks noChangeShapeType="1"/>
            </p:cNvSpPr>
            <p:nvPr/>
          </p:nvSpPr>
          <p:spPr bwMode="auto">
            <a:xfrm>
              <a:off x="3521075" y="6413500"/>
              <a:ext cx="9080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dirty="0">
                <a:solidFill>
                  <a:prstClr val="black"/>
                </a:solidFill>
                <a:latin typeface="Calibri"/>
                <a:cs typeface="Arial" charset="0"/>
              </a:endParaRPr>
            </a:p>
          </p:txBody>
        </p:sp>
      </p:grpSp>
    </p:spTree>
    <p:extLst>
      <p:ext uri="{BB962C8B-B14F-4D97-AF65-F5344CB8AC3E}">
        <p14:creationId xmlns:p14="http://schemas.microsoft.com/office/powerpoint/2010/main" val="1457988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0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0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0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8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80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1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1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8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93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7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8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6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9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91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92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91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388"/>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281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7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81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914"/>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3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915"/>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936"/>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2916"/>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96"/>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2917"/>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84"/>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812" grpId="0"/>
      <p:bldP spid="2813" grpId="0"/>
      <p:bldP spid="2912" grpId="0"/>
      <p:bldP spid="2913" grpId="0"/>
      <p:bldP spid="2914" grpId="0"/>
      <p:bldP spid="2915" grpId="0"/>
      <p:bldP spid="2916" grpId="0"/>
      <p:bldP spid="2917" grpId="0"/>
      <p:bldP spid="2924" grpId="0"/>
      <p:bldP spid="31" grpId="0"/>
      <p:bldP spid="9" grpId="0"/>
      <p:bldP spid="10" grpId="0"/>
      <p:bldP spid="11" grpId="0"/>
      <p:bldP spid="12" grpId="0"/>
      <p:bldP spid="18" grpId="0"/>
      <p:bldP spid="19" grpId="0"/>
      <p:bldP spid="2928" grpId="0"/>
      <p:bldP spid="13" grpId="0"/>
      <p:bldP spid="16" grpId="0"/>
      <p:bldP spid="17" grpId="0"/>
      <p:bldP spid="28" grpId="0"/>
      <p:bldP spid="29" grpId="0"/>
      <p:bldP spid="30" grpId="0"/>
      <p:bldP spid="2808" grpId="0"/>
      <p:bldP spid="2809" grpId="0"/>
      <p:bldP spid="2929" grpId="0"/>
      <p:bldP spid="14" grpId="0"/>
      <p:bldP spid="15" grpId="0"/>
      <p:bldP spid="24" grpId="0"/>
      <p:bldP spid="25" grpId="0"/>
      <p:bldP spid="2933" grpId="0" animBg="1"/>
      <p:bldP spid="2936" grpId="0" animBg="1"/>
      <p:bldP spid="131" grpId="0" animBg="1"/>
      <p:bldP spid="166" grpId="0" animBg="1"/>
      <p:bldP spid="172" grpId="0" animBg="1"/>
      <p:bldP spid="20" grpId="0"/>
      <p:bldP spid="21" grpId="0"/>
      <p:bldP spid="26" grpId="0"/>
      <p:bldP spid="27" grpId="0"/>
      <p:bldP spid="2806" grpId="0"/>
      <p:bldP spid="2807" grpId="0"/>
      <p:bldP spid="2810" grpId="0"/>
      <p:bldP spid="2811" grpId="0"/>
      <p:bldP spid="2814" grpId="0"/>
      <p:bldP spid="2815" grpId="0"/>
      <p:bldP spid="179" grpId="0" animBg="1"/>
      <p:bldP spid="184" grpId="0" animBg="1"/>
    </p:bldLst>
  </p:timing>
</p:sld>
</file>

<file path=ppt/theme/theme1.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1328</Words>
  <Application>Microsoft Office PowerPoint</Application>
  <PresentationFormat>Widescreen</PresentationFormat>
  <Paragraphs>153</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ＭＳ Ｐゴシック</vt:lpstr>
      <vt:lpstr>ＭＳ Ｐゴシック</vt:lpstr>
      <vt:lpstr>Arial</vt:lpstr>
      <vt:lpstr>Calibri</vt:lpstr>
      <vt:lpstr>Palatino Linotype</vt:lpstr>
      <vt:lpstr>Times</vt:lpstr>
      <vt:lpstr>7_Office Theme</vt:lpstr>
      <vt:lpstr>1_Office Theme</vt:lpstr>
      <vt:lpstr>  Accounting:  Financial Statements   </vt:lpstr>
      <vt:lpstr>Financial Statements</vt:lpstr>
      <vt:lpstr>PowerPoint Presentation</vt:lpstr>
      <vt:lpstr>PowerPoint Presentation</vt:lpstr>
    </vt:vector>
  </TitlesOfParts>
  <Company>Lincoln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Accounting:  Financial Statements   </dc:title>
  <dc:creator>Shannon Quible</dc:creator>
  <cp:lastModifiedBy>Shannon Quible</cp:lastModifiedBy>
  <cp:revision>1</cp:revision>
  <dcterms:created xsi:type="dcterms:W3CDTF">2019-07-16T17:57:47Z</dcterms:created>
  <dcterms:modified xsi:type="dcterms:W3CDTF">2019-07-16T17:58:08Z</dcterms:modified>
</cp:coreProperties>
</file>