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985000" cy="9271000"/>
  <p:embeddedFontLst>
    <p:embeddedFont>
      <p:font typeface="Roboto"/>
      <p:regular r:id="rId17"/>
      <p:bold r:id="rId18"/>
      <p:italic r:id="rId19"/>
      <p:boldItalic r:id="rId20"/>
    </p:embeddedFont>
    <p:embeddedFont>
      <p:font typeface="Arial Black"/>
      <p:regular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CenturyGothic-regular.fntdata"/><Relationship Id="rId21" Type="http://schemas.openxmlformats.org/officeDocument/2006/relationships/font" Target="fonts/ArialBlack-regular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74750" y="695325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058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2" type="sldNum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1174750" y="695325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1174750" y="695325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1174750" y="695325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2" type="sldNum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1174750" y="695325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2" type="sldNum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74750" y="695325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2" type="sldNum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1174750" y="695325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60da1a092_0_0:notes"/>
          <p:cNvSpPr txBox="1"/>
          <p:nvPr>
            <p:ph idx="12" type="sldNum"/>
          </p:nvPr>
        </p:nvSpPr>
        <p:spPr>
          <a:xfrm>
            <a:off x="3956050" y="8805863"/>
            <a:ext cx="30273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460da1a092_0_0:notes"/>
          <p:cNvSpPr/>
          <p:nvPr>
            <p:ph idx="2" type="sldImg"/>
          </p:nvPr>
        </p:nvSpPr>
        <p:spPr>
          <a:xfrm>
            <a:off x="1174750" y="695325"/>
            <a:ext cx="4635600" cy="347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g460da1a092_0_0:notes"/>
          <p:cNvSpPr txBox="1"/>
          <p:nvPr>
            <p:ph idx="1" type="body"/>
          </p:nvPr>
        </p:nvSpPr>
        <p:spPr>
          <a:xfrm>
            <a:off x="698500" y="4403725"/>
            <a:ext cx="5588100" cy="4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2" type="sldNum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425" lIns="92875" spcFirstLastPara="1" rIns="92875" wrap="square" tIns="46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1174750" y="695325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/>
          <p:nvPr>
            <p:ph idx="2" type="sldImg"/>
          </p:nvPr>
        </p:nvSpPr>
        <p:spPr>
          <a:xfrm>
            <a:off x="1174750" y="695325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60da1a092_0_25:notes"/>
          <p:cNvSpPr txBox="1"/>
          <p:nvPr>
            <p:ph idx="1" type="body"/>
          </p:nvPr>
        </p:nvSpPr>
        <p:spPr>
          <a:xfrm>
            <a:off x="698500" y="4403725"/>
            <a:ext cx="5588100" cy="4172100"/>
          </a:xfrm>
          <a:prstGeom prst="rect">
            <a:avLst/>
          </a:prstGeom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460da1a092_0_25:notes"/>
          <p:cNvSpPr/>
          <p:nvPr>
            <p:ph idx="2" type="sldImg"/>
          </p:nvPr>
        </p:nvSpPr>
        <p:spPr>
          <a:xfrm>
            <a:off x="1174750" y="695325"/>
            <a:ext cx="4635600" cy="347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60da1a092_0_42:notes"/>
          <p:cNvSpPr txBox="1"/>
          <p:nvPr>
            <p:ph idx="1" type="body"/>
          </p:nvPr>
        </p:nvSpPr>
        <p:spPr>
          <a:xfrm>
            <a:off x="698500" y="4403725"/>
            <a:ext cx="5588100" cy="4172100"/>
          </a:xfrm>
          <a:prstGeom prst="rect">
            <a:avLst/>
          </a:prstGeom>
        </p:spPr>
        <p:txBody>
          <a:bodyPr anchorCtr="0" anchor="t" bIns="46425" lIns="92875" spcFirstLastPara="1" rIns="92875" wrap="square" tIns="46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460da1a092_0_42:notes"/>
          <p:cNvSpPr/>
          <p:nvPr>
            <p:ph idx="2" type="sldImg"/>
          </p:nvPr>
        </p:nvSpPr>
        <p:spPr>
          <a:xfrm>
            <a:off x="1174750" y="695325"/>
            <a:ext cx="4635600" cy="347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5" name="Google Shape;15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 txBox="1"/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75" name="Google Shape;75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1"/>
          <p:cNvSpPr txBox="1"/>
          <p:nvPr>
            <p:ph hasCustomPrompt="1"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Content" type="txAndObj">
  <p:cSld name="TEXT_AND_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084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766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2" type="body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084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766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084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766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4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2 Content" type="txAndTwoObj">
  <p:cSld name="TEXT_AND_TWO_OBJECT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084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766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2" type="body"/>
          </p:nvPr>
        </p:nvSpPr>
        <p:spPr>
          <a:xfrm>
            <a:off x="4648200" y="1981200"/>
            <a:ext cx="4038600" cy="18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084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766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3" type="body"/>
          </p:nvPr>
        </p:nvSpPr>
        <p:spPr>
          <a:xfrm>
            <a:off x="4648200" y="4000500"/>
            <a:ext cx="4038600" cy="18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084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766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5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5" name="Google Shape;25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" name="Google Shape;30;p3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34" name="Google Shape;34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4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8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56" name="Google Shape;56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8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" name="Google Shape;65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9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hyperlink" Target="https://witf.pbslearningmedia.org/resource/eg-design-process/et-design-process/#.WYzOoEYrLI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8851" l="-1560" r="1559" t="24897"/>
          <a:stretch/>
        </p:blipFill>
        <p:spPr>
          <a:xfrm>
            <a:off x="1276350" y="2590025"/>
            <a:ext cx="6096000" cy="403860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>
            <p:ph type="ctrTitle"/>
          </p:nvPr>
        </p:nvSpPr>
        <p:spPr>
          <a:xfrm>
            <a:off x="460950" y="1471613"/>
            <a:ext cx="82221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00" u="none" cap="none" strike="noStrike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The Engineering Design Process</a:t>
            </a:r>
            <a:endParaRPr>
              <a:solidFill>
                <a:srgbClr val="0000FF"/>
              </a:solidFill>
            </a:endParaRPr>
          </a:p>
        </p:txBody>
      </p:sp>
      <p:grpSp>
        <p:nvGrpSpPr>
          <p:cNvPr id="113" name="Google Shape;113;p16"/>
          <p:cNvGrpSpPr/>
          <p:nvPr/>
        </p:nvGrpSpPr>
        <p:grpSpPr>
          <a:xfrm>
            <a:off x="76200" y="6325500"/>
            <a:ext cx="2143325" cy="608700"/>
            <a:chOff x="76200" y="6331425"/>
            <a:chExt cx="2143325" cy="608700"/>
          </a:xfrm>
        </p:grpSpPr>
        <p:sp>
          <p:nvSpPr>
            <p:cNvPr id="114" name="Google Shape;114;p16"/>
            <p:cNvSpPr txBox="1"/>
            <p:nvPr/>
          </p:nvSpPr>
          <p:spPr>
            <a:xfrm>
              <a:off x="594725" y="6331425"/>
              <a:ext cx="1624800" cy="6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C0C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Jana Bonds 2018</a:t>
              </a:r>
              <a:endParaRPr/>
            </a:p>
          </p:txBody>
        </p:sp>
        <p:pic>
          <p:nvPicPr>
            <p:cNvPr id="115" name="Google Shape;115;p16"/>
            <p:cNvPicPr preferRelativeResize="0"/>
            <p:nvPr/>
          </p:nvPicPr>
          <p:blipFill rotWithShape="1">
            <a:blip r:embed="rId4">
              <a:alphaModFix/>
            </a:blip>
            <a:srcRect b="67674" l="50445" r="0" t="0"/>
            <a:stretch/>
          </p:blipFill>
          <p:spPr>
            <a:xfrm>
              <a:off x="76200" y="6531000"/>
              <a:ext cx="581025" cy="2095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</a:t>
            </a: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Communicate Results</a:t>
            </a:r>
            <a:endParaRPr/>
          </a:p>
        </p:txBody>
      </p:sp>
      <p:sp>
        <p:nvSpPr>
          <p:cNvPr id="193" name="Google Shape;193;p25"/>
          <p:cNvSpPr txBox="1"/>
          <p:nvPr>
            <p:ph idx="1" type="body"/>
          </p:nvPr>
        </p:nvSpPr>
        <p:spPr>
          <a:xfrm>
            <a:off x="2819400" y="2794000"/>
            <a:ext cx="6229200" cy="42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5910" lvl="1" marL="74295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◻"/>
            </a:pPr>
            <a:r>
              <a:rPr lang="en-US"/>
              <a:t>State the problem/need that is being addressed</a:t>
            </a:r>
            <a:endParaRPr/>
          </a:p>
          <a:p>
            <a:pPr indent="-295910" lvl="1" marL="74295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◻"/>
            </a:pPr>
            <a:r>
              <a:rPr lang="en-US"/>
              <a:t>Describe and show the solution</a:t>
            </a:r>
            <a:endParaRPr/>
          </a:p>
          <a:p>
            <a:pPr indent="-295910" lvl="1" marL="74295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◻"/>
            </a:pPr>
            <a:r>
              <a:rPr lang="en-US"/>
              <a:t>Describe how the solution meets the need</a:t>
            </a:r>
            <a:endParaRPr/>
          </a:p>
          <a:p>
            <a:pPr indent="-295910" lvl="1" marL="74295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◻"/>
            </a:pPr>
            <a:r>
              <a:rPr lang="en-US"/>
              <a:t>State why it is a good solution</a:t>
            </a:r>
            <a:br>
              <a:rPr lang="en-US"/>
            </a:b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982" y="3066901"/>
            <a:ext cx="2801424" cy="27686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/>
          <p:cNvSpPr txBox="1"/>
          <p:nvPr/>
        </p:nvSpPr>
        <p:spPr>
          <a:xfrm>
            <a:off x="571500" y="1409700"/>
            <a:ext cx="7962900" cy="16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Noto Sans Symbols"/>
              <a:buChar char="■"/>
            </a:pPr>
            <a:r>
              <a:rPr lang="en-US" sz="3600">
                <a:solidFill>
                  <a:schemeClr val="dk1"/>
                </a:solidFill>
              </a:rPr>
              <a:t>Share your findings with the intended audience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25" y="802875"/>
            <a:ext cx="8539900" cy="48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6"/>
          <p:cNvSpPr txBox="1"/>
          <p:nvPr/>
        </p:nvSpPr>
        <p:spPr>
          <a:xfrm>
            <a:off x="4181700" y="6182725"/>
            <a:ext cx="49623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From KQED &amp; PBS Learning Media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152400" y="457200"/>
            <a:ext cx="8839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Engineering Design Process  (EDP)</a:t>
            </a:r>
            <a:endParaRPr/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381000" y="2057400"/>
            <a:ext cx="83820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Noto Sans Symbols"/>
              <a:buChar char="■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EDP is a series of steps that engineers</a:t>
            </a:r>
            <a:r>
              <a:rPr lang="en-US" sz="3600"/>
              <a:t> follow to develop a product or create a solution to meet humans needs and wants.</a:t>
            </a:r>
            <a:endParaRPr sz="3600"/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Noto Sans Symbols"/>
              <a:buChar char="■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Basically it is a set of steps to help you solve a problem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21234" r="21435" t="0"/>
          <a:stretch/>
        </p:blipFill>
        <p:spPr>
          <a:xfrm>
            <a:off x="171016" y="3346500"/>
            <a:ext cx="3409459" cy="3168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>
            <p:ph type="title"/>
          </p:nvPr>
        </p:nvSpPr>
        <p:spPr>
          <a:xfrm>
            <a:off x="457200" y="2286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Define </a:t>
            </a:r>
            <a:r>
              <a:rPr lang="en-US"/>
              <a:t>the</a:t>
            </a: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Problem</a:t>
            </a:r>
            <a:endParaRPr/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457200" y="1600200"/>
            <a:ext cx="7391400" cy="1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problem you are trying to solve?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you improving something already made?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you trying to make a task easier?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3580475" y="3270250"/>
            <a:ext cx="5277600" cy="31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Noto Sans Symbols"/>
              <a:buChar char="■"/>
            </a:pPr>
            <a:r>
              <a:rPr lang="en-US" sz="3000">
                <a:solidFill>
                  <a:schemeClr val="dk1"/>
                </a:solidFill>
              </a:rPr>
              <a:t>Create a problem statement to help focus your thinking </a:t>
            </a:r>
            <a:endParaRPr sz="3000">
              <a:solidFill>
                <a:schemeClr val="dk1"/>
              </a:solidFill>
            </a:endParaRPr>
          </a:p>
          <a:p>
            <a:pPr indent="-3810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Noto Sans Symbols"/>
              <a:buChar char="■"/>
            </a:pPr>
            <a:r>
              <a:rPr lang="en-US" sz="3000">
                <a:solidFill>
                  <a:schemeClr val="dk1"/>
                </a:solidFill>
              </a:rPr>
              <a:t>The problem statement              clearly identifies the problem the solution will solve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4000"/>
              <a:t>Identify criteria &amp; constraints</a:t>
            </a:r>
            <a:endParaRPr/>
          </a:p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304800" y="1636712"/>
            <a:ext cx="6705600" cy="4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/>
              <a:t>You need to know what you are limited to and what specific requirements must be met.</a:t>
            </a:r>
            <a:endParaRPr sz="2800"/>
          </a:p>
          <a:p>
            <a:pPr indent="-3873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oto Sans Symbols"/>
              <a:buChar char="■"/>
            </a:pPr>
            <a:r>
              <a:rPr lang="en-US" sz="2800"/>
              <a:t>Criteria = requirements</a:t>
            </a:r>
            <a:endParaRPr sz="2800"/>
          </a:p>
          <a:p>
            <a:pPr indent="-3873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oto Sans Symbols"/>
              <a:buChar char="■"/>
            </a:pPr>
            <a:r>
              <a:rPr lang="en-US" sz="2800"/>
              <a:t>Constraints = limitations</a:t>
            </a:r>
            <a:endParaRPr sz="2800"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19"/>
          <p:cNvGrpSpPr/>
          <p:nvPr/>
        </p:nvGrpSpPr>
        <p:grpSpPr>
          <a:xfrm>
            <a:off x="1987838" y="4434475"/>
            <a:ext cx="5583184" cy="2031300"/>
            <a:chOff x="1367840" y="4219940"/>
            <a:chExt cx="5583184" cy="2031300"/>
          </a:xfrm>
        </p:grpSpPr>
        <p:sp>
          <p:nvSpPr>
            <p:cNvPr id="140" name="Google Shape;140;p19"/>
            <p:cNvSpPr txBox="1"/>
            <p:nvPr/>
          </p:nvSpPr>
          <p:spPr>
            <a:xfrm>
              <a:off x="2136324" y="4219940"/>
              <a:ext cx="4814700" cy="20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Time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  	Money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    		Materials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			Tool &amp; Machines</a:t>
              </a:r>
              <a:endPara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141" name="Google Shape;141;p19"/>
            <p:cNvGrpSpPr/>
            <p:nvPr/>
          </p:nvGrpSpPr>
          <p:grpSpPr>
            <a:xfrm>
              <a:off x="1367840" y="4270290"/>
              <a:ext cx="2104655" cy="1980873"/>
              <a:chOff x="1367840" y="4270290"/>
              <a:chExt cx="2104655" cy="1980873"/>
            </a:xfrm>
          </p:grpSpPr>
          <p:sp>
            <p:nvSpPr>
              <p:cNvPr id="142" name="Google Shape;142;p19"/>
              <p:cNvSpPr/>
              <p:nvPr/>
            </p:nvSpPr>
            <p:spPr>
              <a:xfrm>
                <a:off x="1367840" y="4270290"/>
                <a:ext cx="628500" cy="3219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FFFF00"/>
              </a:solidFill>
              <a:ln>
                <a:noFill/>
              </a:ln>
              <a:effectLst>
                <a:outerShdw blurRad="50800" sx="105999" rotWithShape="0" algn="tr" dir="8100000" dist="38100" sy="105999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3" name="Google Shape;143;p19"/>
              <p:cNvSpPr/>
              <p:nvPr/>
            </p:nvSpPr>
            <p:spPr>
              <a:xfrm>
                <a:off x="1848406" y="4787697"/>
                <a:ext cx="628500" cy="3219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FFFF00"/>
              </a:solidFill>
              <a:ln>
                <a:noFill/>
              </a:ln>
              <a:effectLst>
                <a:outerShdw blurRad="50800" sx="105999" rotWithShape="0" algn="tr" dir="8100000" dist="38100" sy="105999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4" name="Google Shape;144;p19"/>
              <p:cNvSpPr/>
              <p:nvPr/>
            </p:nvSpPr>
            <p:spPr>
              <a:xfrm>
                <a:off x="2174224" y="5347966"/>
                <a:ext cx="628500" cy="3219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FFFF00"/>
              </a:solidFill>
              <a:ln>
                <a:noFill/>
              </a:ln>
              <a:effectLst>
                <a:outerShdw blurRad="50800" sx="105999" rotWithShape="0" algn="tr" dir="8100000" dist="38100" sy="105999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5" name="Google Shape;145;p19"/>
              <p:cNvSpPr/>
              <p:nvPr/>
            </p:nvSpPr>
            <p:spPr>
              <a:xfrm>
                <a:off x="2843995" y="5929263"/>
                <a:ext cx="628500" cy="3219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FFFF00"/>
              </a:solidFill>
              <a:ln>
                <a:noFill/>
              </a:ln>
              <a:effectLst>
                <a:outerShdw blurRad="50800" sx="105999" rotWithShape="0" algn="tr" dir="8100000" dist="38100" sy="105999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b="0" l="0" r="62500" t="0"/>
          <a:stretch/>
        </p:blipFill>
        <p:spPr>
          <a:xfrm>
            <a:off x="6211975" y="2440400"/>
            <a:ext cx="2683574" cy="402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109325" y="4075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3</a:t>
            </a: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4000"/>
              <a:t>Brainstorm multiple solutions</a:t>
            </a:r>
            <a:endParaRPr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304800" y="1636712"/>
            <a:ext cx="6705600" cy="4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have to learn new things to better understand the problem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sure you </a:t>
            </a:r>
            <a:r>
              <a:rPr lang="en-US" sz="2800"/>
              <a:t>follow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criteria &amp; constraints </a:t>
            </a:r>
            <a:r>
              <a:rPr lang="en-US" sz="2800"/>
              <a:t>of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your design 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Brainstorm!!! By yourself or with others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 multiple ideas to correctly solve the problem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(sketch, CAD, graphic)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b="0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Non-limiting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possible solutions.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 b="0" l="0" r="61956" t="0"/>
          <a:stretch/>
        </p:blipFill>
        <p:spPr>
          <a:xfrm>
            <a:off x="7305250" y="-3325"/>
            <a:ext cx="173935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 rotWithShape="1">
          <a:blip r:embed="rId3">
            <a:alphaModFix/>
          </a:blip>
          <a:srcRect b="0" l="70035" r="0" t="0"/>
          <a:stretch/>
        </p:blipFill>
        <p:spPr>
          <a:xfrm>
            <a:off x="7305250" y="3819798"/>
            <a:ext cx="1618426" cy="30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 b="0" l="40615" r="32211" t="0"/>
          <a:stretch/>
        </p:blipFill>
        <p:spPr>
          <a:xfrm>
            <a:off x="7305238" y="2011100"/>
            <a:ext cx="1618426" cy="283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Select </a:t>
            </a:r>
            <a:r>
              <a:rPr lang="en-US"/>
              <a:t>a Solution</a:t>
            </a:r>
            <a:endParaRPr/>
          </a:p>
        </p:txBody>
      </p:sp>
      <p:sp>
        <p:nvSpPr>
          <p:cNvPr id="163" name="Google Shape;163;p21"/>
          <p:cNvSpPr txBox="1"/>
          <p:nvPr>
            <p:ph idx="1" type="body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Noto Sans Symbols"/>
              <a:buChar char="■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you have generated ideas, you should pick the </a:t>
            </a:r>
            <a:r>
              <a:rPr b="1" i="0" lang="en-US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solution you think is </a:t>
            </a:r>
            <a:r>
              <a:rPr lang="en-US" sz="3600"/>
              <a:t>has the most promise to be </a:t>
            </a:r>
            <a:r>
              <a:rPr lang="en-US" sz="3600"/>
              <a:t>successful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Noto Sans Symbols"/>
              <a:buChar char="■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a first version of the solution called a 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prototype</a:t>
            </a:r>
            <a:endParaRPr/>
          </a:p>
        </p:txBody>
      </p:sp>
      <p:pic>
        <p:nvPicPr>
          <p:cNvPr id="164" name="Google Shape;1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25" y="4520725"/>
            <a:ext cx="3826598" cy="214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type="title"/>
          </p:nvPr>
        </p:nvSpPr>
        <p:spPr>
          <a:xfrm>
            <a:off x="457200" y="457200"/>
            <a:ext cx="8458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</a:t>
            </a: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/>
              <a:t> Prototype the solution</a:t>
            </a:r>
            <a:endParaRPr/>
          </a:p>
        </p:txBody>
      </p:sp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457200" y="1619250"/>
            <a:ext cx="6553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Noto Sans Symbols"/>
              <a:buChar char="■"/>
            </a:pPr>
            <a:r>
              <a:rPr lang="en-US" sz="3600"/>
              <a:t>Build a first version of the solution called a </a:t>
            </a:r>
            <a:r>
              <a:rPr b="1" lang="en-US" sz="3600"/>
              <a:t>prototype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2"/>
          <p:cNvSpPr txBox="1"/>
          <p:nvPr/>
        </p:nvSpPr>
        <p:spPr>
          <a:xfrm>
            <a:off x="3886200" y="3117850"/>
            <a:ext cx="5143500" cy="30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b="1" lang="en-US" sz="3000">
                <a:solidFill>
                  <a:schemeClr val="dk1"/>
                </a:solidFill>
              </a:rPr>
              <a:t>A visual prototype </a:t>
            </a:r>
            <a:r>
              <a:rPr lang="en-US" sz="3000">
                <a:solidFill>
                  <a:schemeClr val="dk1"/>
                </a:solidFill>
              </a:rPr>
              <a:t>- one that looks like the solution</a:t>
            </a:r>
            <a:endParaRPr sz="30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b="1" lang="en-US" sz="3000">
                <a:solidFill>
                  <a:schemeClr val="dk1"/>
                </a:solidFill>
              </a:rPr>
              <a:t>A working prototype </a:t>
            </a:r>
            <a:r>
              <a:rPr lang="en-US" sz="3000">
                <a:solidFill>
                  <a:schemeClr val="dk1"/>
                </a:solidFill>
              </a:rPr>
              <a:t>- one that works like the solution (it may also look like their solution)  </a:t>
            </a:r>
            <a:endParaRPr sz="30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944" y="3035375"/>
            <a:ext cx="3490250" cy="32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1350" y="4413250"/>
            <a:ext cx="2332650" cy="233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1250" y="-46650"/>
            <a:ext cx="2104051" cy="210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/>
          <p:nvPr>
            <p:ph type="title"/>
          </p:nvPr>
        </p:nvSpPr>
        <p:spPr>
          <a:xfrm>
            <a:off x="457200" y="457200"/>
            <a:ext cx="64962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Test and Evaluate</a:t>
            </a:r>
            <a:endParaRPr/>
          </a:p>
        </p:txBody>
      </p:sp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457200" y="2057400"/>
            <a:ext cx="8021700" cy="18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Noto Sans Symbols"/>
              <a:buChar char="■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 your model or prototype through a real world test to see if it works the way it is supposed to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Noto Sans Symbols"/>
              <a:buChar char="■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testing evaluate what works and what does not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Noto Sans Symbols"/>
              <a:buChar char="■"/>
            </a:pPr>
            <a:r>
              <a:rPr lang="en-US" sz="3600"/>
              <a:t>What type of data would you be generating from tests</a:t>
            </a:r>
            <a:br>
              <a:rPr lang="en-US" sz="3600"/>
            </a:b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457200" y="457200"/>
            <a:ext cx="64962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</a:t>
            </a: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/>
              <a:t>Iterate</a:t>
            </a:r>
            <a:endParaRPr/>
          </a:p>
        </p:txBody>
      </p:sp>
      <p:sp>
        <p:nvSpPr>
          <p:cNvPr id="186" name="Google Shape;186;p24"/>
          <p:cNvSpPr txBox="1"/>
          <p:nvPr>
            <p:ph idx="1" type="body"/>
          </p:nvPr>
        </p:nvSpPr>
        <p:spPr>
          <a:xfrm>
            <a:off x="310000" y="1619250"/>
            <a:ext cx="81879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Noto Sans Symbols"/>
              <a:buChar char="■"/>
            </a:pPr>
            <a:r>
              <a:rPr lang="en-US" sz="3600"/>
              <a:t>We Iterate to improve our prototype</a:t>
            </a:r>
            <a:endParaRPr sz="3600"/>
          </a:p>
          <a:p>
            <a:pPr indent="-40005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Noto Sans Symbols"/>
              <a:buChar char="■"/>
            </a:pPr>
            <a:r>
              <a:rPr lang="en-US" sz="3600"/>
              <a:t>To do this we ask questions like:</a:t>
            </a:r>
            <a:endParaRPr sz="3600"/>
          </a:p>
          <a:p>
            <a:pPr indent="-257809" lvl="1" marL="742950" marR="0" rtl="0" algn="l">
              <a:spcBef>
                <a:spcPts val="720"/>
              </a:spcBef>
              <a:spcAft>
                <a:spcPts val="0"/>
              </a:spcAft>
              <a:buSzPts val="1800"/>
              <a:buChar char="◻"/>
            </a:pPr>
            <a:r>
              <a:rPr lang="en-US" sz="1800"/>
              <a:t>Did the prototype work as intended (if tested)? </a:t>
            </a:r>
            <a:endParaRPr sz="1800"/>
          </a:p>
          <a:p>
            <a:pPr indent="-257809" lvl="1" marL="742950" marR="0" rtl="0" algn="l">
              <a:spcBef>
                <a:spcPts val="720"/>
              </a:spcBef>
              <a:spcAft>
                <a:spcPts val="0"/>
              </a:spcAft>
              <a:buSzPts val="1800"/>
              <a:buChar char="◻"/>
            </a:pPr>
            <a:r>
              <a:rPr lang="en-US" sz="1800"/>
              <a:t>What was successful? </a:t>
            </a:r>
            <a:endParaRPr sz="1800"/>
          </a:p>
          <a:p>
            <a:pPr indent="-257809" lvl="1" marL="742950" marR="0" rtl="0" algn="l">
              <a:spcBef>
                <a:spcPts val="720"/>
              </a:spcBef>
              <a:spcAft>
                <a:spcPts val="0"/>
              </a:spcAft>
              <a:buSzPts val="1800"/>
              <a:buChar char="◻"/>
            </a:pPr>
            <a:r>
              <a:rPr lang="en-US" sz="1800"/>
              <a:t>What were the problems? </a:t>
            </a:r>
            <a:endParaRPr sz="1800"/>
          </a:p>
          <a:p>
            <a:pPr indent="-257809" lvl="1" marL="742950" marR="0" rtl="0" algn="l">
              <a:spcBef>
                <a:spcPts val="720"/>
              </a:spcBef>
              <a:spcAft>
                <a:spcPts val="0"/>
              </a:spcAft>
              <a:buSzPts val="1800"/>
              <a:buChar char="◻"/>
            </a:pPr>
            <a:r>
              <a:rPr lang="en-US" sz="1800"/>
              <a:t>What questions did others have?</a:t>
            </a:r>
            <a:endParaRPr sz="1800"/>
          </a:p>
          <a:p>
            <a:pPr indent="-257809" lvl="1" marL="742950" marR="0" rtl="0" algn="l">
              <a:spcBef>
                <a:spcPts val="720"/>
              </a:spcBef>
              <a:spcAft>
                <a:spcPts val="0"/>
              </a:spcAft>
              <a:buSzPts val="1800"/>
              <a:buChar char="◻"/>
            </a:pPr>
            <a:r>
              <a:rPr lang="en-US" sz="1800"/>
              <a:t>What could be improved? </a:t>
            </a:r>
            <a:endParaRPr sz="1800"/>
          </a:p>
          <a:p>
            <a:pPr indent="-40005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Noto Sans Symbols"/>
              <a:buChar char="■"/>
            </a:pPr>
            <a:r>
              <a:rPr lang="en-US" sz="3600"/>
              <a:t>Then if we need to we go back to the beginning and make adjustments</a:t>
            </a:r>
            <a:br>
              <a:rPr lang="en-US" sz="3600"/>
            </a:br>
            <a:br>
              <a:rPr lang="en-US" sz="3600"/>
            </a:br>
            <a:endParaRPr sz="3600"/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2500" y="3079750"/>
            <a:ext cx="2025651" cy="202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